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7"/>
  </p:notesMasterIdLst>
  <p:sldIdLst>
    <p:sldId id="256" r:id="rId2"/>
    <p:sldId id="257" r:id="rId3"/>
    <p:sldId id="340" r:id="rId4"/>
    <p:sldId id="258" r:id="rId5"/>
    <p:sldId id="343" r:id="rId6"/>
    <p:sldId id="259" r:id="rId7"/>
    <p:sldId id="335" r:id="rId8"/>
    <p:sldId id="337" r:id="rId9"/>
    <p:sldId id="344" r:id="rId10"/>
    <p:sldId id="336" r:id="rId11"/>
    <p:sldId id="261" r:id="rId12"/>
    <p:sldId id="262" r:id="rId13"/>
    <p:sldId id="263" r:id="rId14"/>
    <p:sldId id="327" r:id="rId15"/>
    <p:sldId id="264" r:id="rId16"/>
    <p:sldId id="265" r:id="rId17"/>
    <p:sldId id="266" r:id="rId18"/>
    <p:sldId id="326" r:id="rId19"/>
    <p:sldId id="329" r:id="rId20"/>
    <p:sldId id="303" r:id="rId21"/>
    <p:sldId id="306" r:id="rId22"/>
    <p:sldId id="307" r:id="rId23"/>
    <p:sldId id="269" r:id="rId24"/>
    <p:sldId id="309" r:id="rId25"/>
    <p:sldId id="280" r:id="rId26"/>
    <p:sldId id="310" r:id="rId27"/>
    <p:sldId id="272" r:id="rId28"/>
    <p:sldId id="283" r:id="rId29"/>
    <p:sldId id="284" r:id="rId30"/>
    <p:sldId id="331" r:id="rId31"/>
    <p:sldId id="316" r:id="rId32"/>
    <p:sldId id="317" r:id="rId33"/>
    <p:sldId id="268" r:id="rId34"/>
    <p:sldId id="321" r:id="rId35"/>
    <p:sldId id="330" r:id="rId36"/>
    <p:sldId id="328" r:id="rId37"/>
    <p:sldId id="338" r:id="rId38"/>
    <p:sldId id="342" r:id="rId39"/>
    <p:sldId id="312" r:id="rId40"/>
    <p:sldId id="315" r:id="rId41"/>
    <p:sldId id="289" r:id="rId42"/>
    <p:sldId id="290" r:id="rId43"/>
    <p:sldId id="332" r:id="rId44"/>
    <p:sldId id="314" r:id="rId45"/>
    <p:sldId id="33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69"/>
    <p:restoredTop sz="96276"/>
  </p:normalViewPr>
  <p:slideViewPr>
    <p:cSldViewPr snapToGrid="0">
      <p:cViewPr varScale="1">
        <p:scale>
          <a:sx n="128" d="100"/>
          <a:sy n="128" d="100"/>
        </p:scale>
        <p:origin x="128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096D1-EEF0-6748-8DBA-950386625DA5}" type="datetimeFigureOut">
              <a:rPr lang="en-US" smtClean="0"/>
              <a:t>6/30/24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D11AC-3F3B-084E-A4F1-30F3AB2D4CAD}" type="slidenum">
              <a:rPr lang="en-US" smtClean="0"/>
              <a:t>‹#›</a:t>
            </a:fld>
            <a:endParaRPr lang="en-US"/>
          </a:p>
        </p:txBody>
      </p:sp>
    </p:spTree>
    <p:extLst>
      <p:ext uri="{BB962C8B-B14F-4D97-AF65-F5344CB8AC3E}">
        <p14:creationId xmlns:p14="http://schemas.microsoft.com/office/powerpoint/2010/main" val="1411131431"/>
      </p:ext>
    </p:extLst>
  </p:cSld>
  <p:clrMap bg1="lt1" tx1="dk1" bg2="lt2" tx2="dk2" accent1="accent1" accent2="accent2" accent3="accent3" accent4="accent4" accent5="accent5" accent6="accent6" hlink="hlink" folHlink="folHlink"/>
  <p:notesStyle>
    <a:lvl1pPr marL="0" algn="l" defTabSz="713203" rtl="0" eaLnBrk="1" latinLnBrk="0" hangingPunct="1">
      <a:defRPr sz="936" kern="1200">
        <a:solidFill>
          <a:schemeClr val="tx1"/>
        </a:solidFill>
        <a:latin typeface="+mn-lt"/>
        <a:ea typeface="+mn-ea"/>
        <a:cs typeface="+mn-cs"/>
      </a:defRPr>
    </a:lvl1pPr>
    <a:lvl2pPr marL="356602" algn="l" defTabSz="713203" rtl="0" eaLnBrk="1" latinLnBrk="0" hangingPunct="1">
      <a:defRPr sz="936" kern="1200">
        <a:solidFill>
          <a:schemeClr val="tx1"/>
        </a:solidFill>
        <a:latin typeface="+mn-lt"/>
        <a:ea typeface="+mn-ea"/>
        <a:cs typeface="+mn-cs"/>
      </a:defRPr>
    </a:lvl2pPr>
    <a:lvl3pPr marL="713203" algn="l" defTabSz="713203" rtl="0" eaLnBrk="1" latinLnBrk="0" hangingPunct="1">
      <a:defRPr sz="936" kern="1200">
        <a:solidFill>
          <a:schemeClr val="tx1"/>
        </a:solidFill>
        <a:latin typeface="+mn-lt"/>
        <a:ea typeface="+mn-ea"/>
        <a:cs typeface="+mn-cs"/>
      </a:defRPr>
    </a:lvl3pPr>
    <a:lvl4pPr marL="1069805" algn="l" defTabSz="713203" rtl="0" eaLnBrk="1" latinLnBrk="0" hangingPunct="1">
      <a:defRPr sz="936" kern="1200">
        <a:solidFill>
          <a:schemeClr val="tx1"/>
        </a:solidFill>
        <a:latin typeface="+mn-lt"/>
        <a:ea typeface="+mn-ea"/>
        <a:cs typeface="+mn-cs"/>
      </a:defRPr>
    </a:lvl4pPr>
    <a:lvl5pPr marL="1426407" algn="l" defTabSz="713203" rtl="0" eaLnBrk="1" latinLnBrk="0" hangingPunct="1">
      <a:defRPr sz="936" kern="1200">
        <a:solidFill>
          <a:schemeClr val="tx1"/>
        </a:solidFill>
        <a:latin typeface="+mn-lt"/>
        <a:ea typeface="+mn-ea"/>
        <a:cs typeface="+mn-cs"/>
      </a:defRPr>
    </a:lvl5pPr>
    <a:lvl6pPr marL="1783009" algn="l" defTabSz="713203" rtl="0" eaLnBrk="1" latinLnBrk="0" hangingPunct="1">
      <a:defRPr sz="936" kern="1200">
        <a:solidFill>
          <a:schemeClr val="tx1"/>
        </a:solidFill>
        <a:latin typeface="+mn-lt"/>
        <a:ea typeface="+mn-ea"/>
        <a:cs typeface="+mn-cs"/>
      </a:defRPr>
    </a:lvl6pPr>
    <a:lvl7pPr marL="2139610" algn="l" defTabSz="713203" rtl="0" eaLnBrk="1" latinLnBrk="0" hangingPunct="1">
      <a:defRPr sz="936" kern="1200">
        <a:solidFill>
          <a:schemeClr val="tx1"/>
        </a:solidFill>
        <a:latin typeface="+mn-lt"/>
        <a:ea typeface="+mn-ea"/>
        <a:cs typeface="+mn-cs"/>
      </a:defRPr>
    </a:lvl7pPr>
    <a:lvl8pPr marL="2496212" algn="l" defTabSz="713203" rtl="0" eaLnBrk="1" latinLnBrk="0" hangingPunct="1">
      <a:defRPr sz="936" kern="1200">
        <a:solidFill>
          <a:schemeClr val="tx1"/>
        </a:solidFill>
        <a:latin typeface="+mn-lt"/>
        <a:ea typeface="+mn-ea"/>
        <a:cs typeface="+mn-cs"/>
      </a:defRPr>
    </a:lvl8pPr>
    <a:lvl9pPr marL="2852814" algn="l" defTabSz="713203"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D11AC-3F3B-084E-A4F1-30F3AB2D4CAD}" type="slidenum">
              <a:rPr lang="en-US" smtClean="0"/>
              <a:t>8</a:t>
            </a:fld>
            <a:endParaRPr lang="en-US"/>
          </a:p>
        </p:txBody>
      </p:sp>
    </p:spTree>
    <p:extLst>
      <p:ext uri="{BB962C8B-B14F-4D97-AF65-F5344CB8AC3E}">
        <p14:creationId xmlns:p14="http://schemas.microsoft.com/office/powerpoint/2010/main" val="250101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28</a:t>
            </a:fld>
            <a:endParaRPr lang="en-US"/>
          </a:p>
        </p:txBody>
      </p:sp>
    </p:spTree>
    <p:extLst>
      <p:ext uri="{BB962C8B-B14F-4D97-AF65-F5344CB8AC3E}">
        <p14:creationId xmlns:p14="http://schemas.microsoft.com/office/powerpoint/2010/main" val="296302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29</a:t>
            </a:fld>
            <a:endParaRPr lang="en-US"/>
          </a:p>
        </p:txBody>
      </p:sp>
    </p:spTree>
    <p:extLst>
      <p:ext uri="{BB962C8B-B14F-4D97-AF65-F5344CB8AC3E}">
        <p14:creationId xmlns:p14="http://schemas.microsoft.com/office/powerpoint/2010/main" val="59887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31</a:t>
            </a:fld>
            <a:endParaRPr lang="en-US"/>
          </a:p>
        </p:txBody>
      </p:sp>
    </p:spTree>
    <p:extLst>
      <p:ext uri="{BB962C8B-B14F-4D97-AF65-F5344CB8AC3E}">
        <p14:creationId xmlns:p14="http://schemas.microsoft.com/office/powerpoint/2010/main" val="2310857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32</a:t>
            </a:fld>
            <a:endParaRPr lang="en-US"/>
          </a:p>
        </p:txBody>
      </p:sp>
    </p:spTree>
    <p:extLst>
      <p:ext uri="{BB962C8B-B14F-4D97-AF65-F5344CB8AC3E}">
        <p14:creationId xmlns:p14="http://schemas.microsoft.com/office/powerpoint/2010/main" val="96842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39</a:t>
            </a:fld>
            <a:endParaRPr lang="en-US"/>
          </a:p>
        </p:txBody>
      </p:sp>
    </p:spTree>
    <p:extLst>
      <p:ext uri="{BB962C8B-B14F-4D97-AF65-F5344CB8AC3E}">
        <p14:creationId xmlns:p14="http://schemas.microsoft.com/office/powerpoint/2010/main" val="366542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40</a:t>
            </a:fld>
            <a:endParaRPr lang="en-US"/>
          </a:p>
        </p:txBody>
      </p:sp>
    </p:spTree>
    <p:extLst>
      <p:ext uri="{BB962C8B-B14F-4D97-AF65-F5344CB8AC3E}">
        <p14:creationId xmlns:p14="http://schemas.microsoft.com/office/powerpoint/2010/main" val="275832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42</a:t>
            </a:fld>
            <a:endParaRPr lang="en-US"/>
          </a:p>
        </p:txBody>
      </p:sp>
    </p:spTree>
    <p:extLst>
      <p:ext uri="{BB962C8B-B14F-4D97-AF65-F5344CB8AC3E}">
        <p14:creationId xmlns:p14="http://schemas.microsoft.com/office/powerpoint/2010/main" val="39657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10</a:t>
            </a:fld>
            <a:endParaRPr lang="en-US"/>
          </a:p>
        </p:txBody>
      </p:sp>
    </p:spTree>
    <p:extLst>
      <p:ext uri="{BB962C8B-B14F-4D97-AF65-F5344CB8AC3E}">
        <p14:creationId xmlns:p14="http://schemas.microsoft.com/office/powerpoint/2010/main" val="426305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D11AC-3F3B-084E-A4F1-30F3AB2D4CAD}" type="slidenum">
              <a:rPr lang="en-US" smtClean="0"/>
              <a:t>13</a:t>
            </a:fld>
            <a:endParaRPr lang="en-US"/>
          </a:p>
        </p:txBody>
      </p:sp>
    </p:spTree>
    <p:extLst>
      <p:ext uri="{BB962C8B-B14F-4D97-AF65-F5344CB8AC3E}">
        <p14:creationId xmlns:p14="http://schemas.microsoft.com/office/powerpoint/2010/main" val="41290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14</a:t>
            </a:fld>
            <a:endParaRPr lang="en-US"/>
          </a:p>
        </p:txBody>
      </p:sp>
    </p:spTree>
    <p:extLst>
      <p:ext uri="{BB962C8B-B14F-4D97-AF65-F5344CB8AC3E}">
        <p14:creationId xmlns:p14="http://schemas.microsoft.com/office/powerpoint/2010/main" val="281005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20</a:t>
            </a:fld>
            <a:endParaRPr lang="en-US"/>
          </a:p>
        </p:txBody>
      </p:sp>
    </p:spTree>
    <p:extLst>
      <p:ext uri="{BB962C8B-B14F-4D97-AF65-F5344CB8AC3E}">
        <p14:creationId xmlns:p14="http://schemas.microsoft.com/office/powerpoint/2010/main" val="79823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22</a:t>
            </a:fld>
            <a:endParaRPr lang="en-US"/>
          </a:p>
        </p:txBody>
      </p:sp>
    </p:spTree>
    <p:extLst>
      <p:ext uri="{BB962C8B-B14F-4D97-AF65-F5344CB8AC3E}">
        <p14:creationId xmlns:p14="http://schemas.microsoft.com/office/powerpoint/2010/main" val="213095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25</a:t>
            </a:fld>
            <a:endParaRPr lang="en-US"/>
          </a:p>
        </p:txBody>
      </p:sp>
    </p:spTree>
    <p:extLst>
      <p:ext uri="{BB962C8B-B14F-4D97-AF65-F5344CB8AC3E}">
        <p14:creationId xmlns:p14="http://schemas.microsoft.com/office/powerpoint/2010/main" val="3200907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26</a:t>
            </a:fld>
            <a:endParaRPr lang="en-US"/>
          </a:p>
        </p:txBody>
      </p:sp>
    </p:spTree>
    <p:extLst>
      <p:ext uri="{BB962C8B-B14F-4D97-AF65-F5344CB8AC3E}">
        <p14:creationId xmlns:p14="http://schemas.microsoft.com/office/powerpoint/2010/main" val="90046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F8B4-DAFC-AD42-982E-076DB8F9BBA3}" type="slidenum">
              <a:rPr lang="en-US" smtClean="0"/>
              <a:t>27</a:t>
            </a:fld>
            <a:endParaRPr lang="en-US"/>
          </a:p>
        </p:txBody>
      </p:sp>
    </p:spTree>
    <p:extLst>
      <p:ext uri="{BB962C8B-B14F-4D97-AF65-F5344CB8AC3E}">
        <p14:creationId xmlns:p14="http://schemas.microsoft.com/office/powerpoint/2010/main" val="8462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F444C-953E-A443-B5EE-3D9E1ADE2BB1}" type="datetime1">
              <a:rPr lang="en-US" smtClean="0"/>
              <a:t>6/30/24</a:t>
            </a:fld>
            <a:endParaRPr lang="en-US"/>
          </a:p>
        </p:txBody>
      </p:sp>
      <p:sp>
        <p:nvSpPr>
          <p:cNvPr id="5" name="Footer Placeholder 4"/>
          <p:cNvSpPr>
            <a:spLocks noGrp="1"/>
          </p:cNvSpPr>
          <p:nvPr>
            <p:ph type="ftr" sz="quarter" idx="11"/>
          </p:nvPr>
        </p:nvSpPr>
        <p:spPr/>
        <p:txBody>
          <a:bodyPr/>
          <a:lstStyle/>
          <a:p>
            <a:r>
              <a:rPr lang="en-US"/>
              <a:t>Ian Thompson</a:t>
            </a:r>
          </a:p>
        </p:txBody>
      </p:sp>
      <p:sp>
        <p:nvSpPr>
          <p:cNvPr id="6" name="Slide Number Placeholder 5"/>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283339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DB030-864B-314E-B62D-75916E002D54}" type="datetime1">
              <a:rPr lang="en-US" smtClean="0"/>
              <a:t>6/30/24</a:t>
            </a:fld>
            <a:endParaRPr lang="en-US"/>
          </a:p>
        </p:txBody>
      </p:sp>
      <p:sp>
        <p:nvSpPr>
          <p:cNvPr id="5" name="Footer Placeholder 4"/>
          <p:cNvSpPr>
            <a:spLocks noGrp="1"/>
          </p:cNvSpPr>
          <p:nvPr>
            <p:ph type="ftr" sz="quarter" idx="11"/>
          </p:nvPr>
        </p:nvSpPr>
        <p:spPr/>
        <p:txBody>
          <a:bodyPr/>
          <a:lstStyle/>
          <a:p>
            <a:r>
              <a:rPr lang="en-US"/>
              <a:t>Ian Thompson</a:t>
            </a:r>
          </a:p>
        </p:txBody>
      </p:sp>
      <p:sp>
        <p:nvSpPr>
          <p:cNvPr id="6" name="Slide Number Placeholder 5"/>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142081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087CB-319A-E04E-9877-3E1C4496FC67}" type="datetime1">
              <a:rPr lang="en-US" smtClean="0"/>
              <a:t>6/30/24</a:t>
            </a:fld>
            <a:endParaRPr lang="en-US"/>
          </a:p>
        </p:txBody>
      </p:sp>
      <p:sp>
        <p:nvSpPr>
          <p:cNvPr id="5" name="Footer Placeholder 4"/>
          <p:cNvSpPr>
            <a:spLocks noGrp="1"/>
          </p:cNvSpPr>
          <p:nvPr>
            <p:ph type="ftr" sz="quarter" idx="11"/>
          </p:nvPr>
        </p:nvSpPr>
        <p:spPr/>
        <p:txBody>
          <a:bodyPr/>
          <a:lstStyle/>
          <a:p>
            <a:r>
              <a:rPr lang="en-US"/>
              <a:t>Ian Thompson</a:t>
            </a:r>
          </a:p>
        </p:txBody>
      </p:sp>
      <p:sp>
        <p:nvSpPr>
          <p:cNvPr id="6" name="Slide Number Placeholder 5"/>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335756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FCF7FD-F6D7-5C4C-A623-9D901CA1DEDC}" type="datetime1">
              <a:rPr lang="en-US" smtClean="0"/>
              <a:t>6/30/24</a:t>
            </a:fld>
            <a:endParaRPr lang="en-US"/>
          </a:p>
        </p:txBody>
      </p:sp>
      <p:sp>
        <p:nvSpPr>
          <p:cNvPr id="5" name="Footer Placeholder 4"/>
          <p:cNvSpPr>
            <a:spLocks noGrp="1"/>
          </p:cNvSpPr>
          <p:nvPr>
            <p:ph type="ftr" sz="quarter" idx="11"/>
          </p:nvPr>
        </p:nvSpPr>
        <p:spPr/>
        <p:txBody>
          <a:bodyPr/>
          <a:lstStyle/>
          <a:p>
            <a:r>
              <a:rPr lang="en-US"/>
              <a:t>Ian Thompson</a:t>
            </a:r>
          </a:p>
        </p:txBody>
      </p:sp>
      <p:sp>
        <p:nvSpPr>
          <p:cNvPr id="6" name="Slide Number Placeholder 5"/>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395181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F0026-F5A5-764B-A93D-64AF8D6986AA}" type="datetime1">
              <a:rPr lang="en-US" smtClean="0"/>
              <a:t>6/30/24</a:t>
            </a:fld>
            <a:endParaRPr lang="en-US"/>
          </a:p>
        </p:txBody>
      </p:sp>
      <p:sp>
        <p:nvSpPr>
          <p:cNvPr id="5" name="Footer Placeholder 4"/>
          <p:cNvSpPr>
            <a:spLocks noGrp="1"/>
          </p:cNvSpPr>
          <p:nvPr>
            <p:ph type="ftr" sz="quarter" idx="11"/>
          </p:nvPr>
        </p:nvSpPr>
        <p:spPr/>
        <p:txBody>
          <a:bodyPr/>
          <a:lstStyle/>
          <a:p>
            <a:r>
              <a:rPr lang="en-US"/>
              <a:t>Ian Thompson</a:t>
            </a:r>
          </a:p>
        </p:txBody>
      </p:sp>
      <p:sp>
        <p:nvSpPr>
          <p:cNvPr id="6" name="Slide Number Placeholder 5"/>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2327560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BEBA76-B9F9-C64F-9909-F8B23A281790}" type="datetime1">
              <a:rPr lang="en-US" smtClean="0"/>
              <a:t>6/30/24</a:t>
            </a:fld>
            <a:endParaRPr lang="en-US"/>
          </a:p>
        </p:txBody>
      </p:sp>
      <p:sp>
        <p:nvSpPr>
          <p:cNvPr id="6" name="Footer Placeholder 5"/>
          <p:cNvSpPr>
            <a:spLocks noGrp="1"/>
          </p:cNvSpPr>
          <p:nvPr>
            <p:ph type="ftr" sz="quarter" idx="11"/>
          </p:nvPr>
        </p:nvSpPr>
        <p:spPr/>
        <p:txBody>
          <a:bodyPr/>
          <a:lstStyle/>
          <a:p>
            <a:r>
              <a:rPr lang="en-US"/>
              <a:t>Ian Thompson</a:t>
            </a:r>
          </a:p>
        </p:txBody>
      </p:sp>
      <p:sp>
        <p:nvSpPr>
          <p:cNvPr id="7" name="Slide Number Placeholder 6"/>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391354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C20AD1-9EB2-D24C-8AAF-64CC56E4DD7D}" type="datetime1">
              <a:rPr lang="en-US" smtClean="0"/>
              <a:t>6/30/24</a:t>
            </a:fld>
            <a:endParaRPr lang="en-US"/>
          </a:p>
        </p:txBody>
      </p:sp>
      <p:sp>
        <p:nvSpPr>
          <p:cNvPr id="8" name="Footer Placeholder 7"/>
          <p:cNvSpPr>
            <a:spLocks noGrp="1"/>
          </p:cNvSpPr>
          <p:nvPr>
            <p:ph type="ftr" sz="quarter" idx="11"/>
          </p:nvPr>
        </p:nvSpPr>
        <p:spPr/>
        <p:txBody>
          <a:bodyPr/>
          <a:lstStyle/>
          <a:p>
            <a:r>
              <a:rPr lang="en-US"/>
              <a:t>Ian Thompson</a:t>
            </a:r>
          </a:p>
        </p:txBody>
      </p:sp>
      <p:sp>
        <p:nvSpPr>
          <p:cNvPr id="9" name="Slide Number Placeholder 8"/>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288485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5398DB-2316-A443-89AF-93ABE85E8EF9}" type="datetime1">
              <a:rPr lang="en-US" smtClean="0"/>
              <a:t>6/30/24</a:t>
            </a:fld>
            <a:endParaRPr lang="en-US"/>
          </a:p>
        </p:txBody>
      </p:sp>
      <p:sp>
        <p:nvSpPr>
          <p:cNvPr id="4" name="Footer Placeholder 3"/>
          <p:cNvSpPr>
            <a:spLocks noGrp="1"/>
          </p:cNvSpPr>
          <p:nvPr>
            <p:ph type="ftr" sz="quarter" idx="11"/>
          </p:nvPr>
        </p:nvSpPr>
        <p:spPr/>
        <p:txBody>
          <a:bodyPr/>
          <a:lstStyle/>
          <a:p>
            <a:r>
              <a:rPr lang="en-US"/>
              <a:t>Ian Thompson</a:t>
            </a:r>
          </a:p>
        </p:txBody>
      </p:sp>
      <p:sp>
        <p:nvSpPr>
          <p:cNvPr id="5" name="Slide Number Placeholder 4"/>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245199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04811-08C1-C144-A49F-3E4AC25E6119}" type="datetime1">
              <a:rPr lang="en-US" smtClean="0"/>
              <a:t>6/30/24</a:t>
            </a:fld>
            <a:endParaRPr lang="en-US"/>
          </a:p>
        </p:txBody>
      </p:sp>
      <p:sp>
        <p:nvSpPr>
          <p:cNvPr id="3" name="Footer Placeholder 2"/>
          <p:cNvSpPr>
            <a:spLocks noGrp="1"/>
          </p:cNvSpPr>
          <p:nvPr>
            <p:ph type="ftr" sz="quarter" idx="11"/>
          </p:nvPr>
        </p:nvSpPr>
        <p:spPr/>
        <p:txBody>
          <a:bodyPr/>
          <a:lstStyle/>
          <a:p>
            <a:r>
              <a:rPr lang="en-US"/>
              <a:t>Ian Thompson</a:t>
            </a:r>
          </a:p>
        </p:txBody>
      </p:sp>
      <p:sp>
        <p:nvSpPr>
          <p:cNvPr id="4" name="Slide Number Placeholder 3"/>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156158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AB639-E4CA-9D49-8C2B-51DE73607DE1}" type="datetime1">
              <a:rPr lang="en-US" smtClean="0"/>
              <a:t>6/30/24</a:t>
            </a:fld>
            <a:endParaRPr lang="en-US"/>
          </a:p>
        </p:txBody>
      </p:sp>
      <p:sp>
        <p:nvSpPr>
          <p:cNvPr id="6" name="Footer Placeholder 5"/>
          <p:cNvSpPr>
            <a:spLocks noGrp="1"/>
          </p:cNvSpPr>
          <p:nvPr>
            <p:ph type="ftr" sz="quarter" idx="11"/>
          </p:nvPr>
        </p:nvSpPr>
        <p:spPr/>
        <p:txBody>
          <a:bodyPr/>
          <a:lstStyle/>
          <a:p>
            <a:r>
              <a:rPr lang="en-US"/>
              <a:t>Ian Thompson</a:t>
            </a:r>
          </a:p>
        </p:txBody>
      </p:sp>
      <p:sp>
        <p:nvSpPr>
          <p:cNvPr id="7" name="Slide Number Placeholder 6"/>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121256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B1D5EA-5D68-A043-9761-5E4095036DCB}" type="datetime1">
              <a:rPr lang="en-US" smtClean="0"/>
              <a:t>6/30/24</a:t>
            </a:fld>
            <a:endParaRPr lang="en-US"/>
          </a:p>
        </p:txBody>
      </p:sp>
      <p:sp>
        <p:nvSpPr>
          <p:cNvPr id="6" name="Footer Placeholder 5"/>
          <p:cNvSpPr>
            <a:spLocks noGrp="1"/>
          </p:cNvSpPr>
          <p:nvPr>
            <p:ph type="ftr" sz="quarter" idx="11"/>
          </p:nvPr>
        </p:nvSpPr>
        <p:spPr/>
        <p:txBody>
          <a:bodyPr/>
          <a:lstStyle/>
          <a:p>
            <a:r>
              <a:rPr lang="en-US"/>
              <a:t>Ian Thompson</a:t>
            </a:r>
          </a:p>
        </p:txBody>
      </p:sp>
      <p:sp>
        <p:nvSpPr>
          <p:cNvPr id="7" name="Slide Number Placeholder 6"/>
          <p:cNvSpPr>
            <a:spLocks noGrp="1"/>
          </p:cNvSpPr>
          <p:nvPr>
            <p:ph type="sldNum" sz="quarter" idx="12"/>
          </p:nvPr>
        </p:nvSpPr>
        <p:spPr/>
        <p:txBody>
          <a:bodyPr/>
          <a:lstStyle/>
          <a:p>
            <a:fld id="{1A58AED7-77EC-5940-BFFD-72F41070E831}" type="slidenum">
              <a:rPr lang="en-US" smtClean="0"/>
              <a:t>‹#›</a:t>
            </a:fld>
            <a:endParaRPr lang="en-US"/>
          </a:p>
        </p:txBody>
      </p:sp>
    </p:spTree>
    <p:extLst>
      <p:ext uri="{BB962C8B-B14F-4D97-AF65-F5344CB8AC3E}">
        <p14:creationId xmlns:p14="http://schemas.microsoft.com/office/powerpoint/2010/main" val="420806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9EDEAB-047F-4E4B-81EC-B35E7142817E}" type="datetime1">
              <a:rPr lang="en-US" smtClean="0"/>
              <a:t>6/30/24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Ian Thompson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58AED7-77EC-5940-BFFD-72F41070E831}" type="slidenum">
              <a:rPr lang="en-US" smtClean="0"/>
              <a:t>‹#›</a:t>
            </a:fld>
            <a:endParaRPr lang="en-US"/>
          </a:p>
        </p:txBody>
      </p:sp>
    </p:spTree>
    <p:extLst>
      <p:ext uri="{BB962C8B-B14F-4D97-AF65-F5344CB8AC3E}">
        <p14:creationId xmlns:p14="http://schemas.microsoft.com/office/powerpoint/2010/main" val="4107851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eisticscience.org/" TargetMode="External"/><Relationship Id="rId2" Type="http://schemas.openxmlformats.org/officeDocument/2006/relationships/hyperlink" Target="http://www.ianthompson.or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beginningtheisticscience.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0A4A-361A-06CD-D4C8-AF572C0E4182}"/>
              </a:ext>
            </a:extLst>
          </p:cNvPr>
          <p:cNvSpPr>
            <a:spLocks noGrp="1"/>
          </p:cNvSpPr>
          <p:nvPr>
            <p:ph type="ctrTitle"/>
          </p:nvPr>
        </p:nvSpPr>
        <p:spPr/>
        <p:txBody>
          <a:bodyPr>
            <a:normAutofit/>
          </a:bodyPr>
          <a:lstStyle/>
          <a:p>
            <a:r>
              <a:rPr lang="en-US" sz="5400" dirty="0"/>
              <a:t>Advances in New Church Theistic Science:</a:t>
            </a:r>
            <a:br>
              <a:rPr lang="en-US" sz="5400" dirty="0"/>
            </a:br>
            <a:r>
              <a:rPr lang="en-US" sz="5400" dirty="0"/>
              <a:t>The mind-body connection</a:t>
            </a:r>
          </a:p>
        </p:txBody>
      </p:sp>
      <p:sp>
        <p:nvSpPr>
          <p:cNvPr id="3" name="Subtitle 2">
            <a:extLst>
              <a:ext uri="{FF2B5EF4-FFF2-40B4-BE49-F238E27FC236}">
                <a16:creationId xmlns:a16="http://schemas.microsoft.com/office/drawing/2014/main" id="{769A37CC-38DB-E3C6-4779-6B457CFA061B}"/>
              </a:ext>
            </a:extLst>
          </p:cNvPr>
          <p:cNvSpPr>
            <a:spLocks noGrp="1"/>
          </p:cNvSpPr>
          <p:nvPr>
            <p:ph type="subTitle" idx="1"/>
          </p:nvPr>
        </p:nvSpPr>
        <p:spPr>
          <a:xfrm>
            <a:off x="1143000" y="3602037"/>
            <a:ext cx="6858000" cy="2525493"/>
          </a:xfrm>
        </p:spPr>
        <p:txBody>
          <a:bodyPr>
            <a:normAutofit lnSpcReduction="10000"/>
          </a:bodyPr>
          <a:lstStyle/>
          <a:p>
            <a:endParaRPr lang="en-US" dirty="0"/>
          </a:p>
          <a:p>
            <a:r>
              <a:rPr lang="en-US" dirty="0"/>
              <a:t>Ian Thompson</a:t>
            </a:r>
          </a:p>
          <a:p>
            <a:r>
              <a:rPr lang="en-US" dirty="0"/>
              <a:t>and the Theistic Science Group</a:t>
            </a:r>
            <a:br>
              <a:rPr lang="en-US" dirty="0"/>
            </a:br>
            <a:r>
              <a:rPr lang="en-US" sz="1600" dirty="0" err="1"/>
              <a:t>www.theisticscience.com</a:t>
            </a:r>
            <a:endParaRPr lang="en-US" sz="1600" dirty="0"/>
          </a:p>
          <a:p>
            <a:endParaRPr lang="en-US" dirty="0"/>
          </a:p>
          <a:p>
            <a:pPr marL="0" marR="0" algn="ct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800" kern="0" dirty="0">
                <a:effectLst/>
                <a:latin typeface="Helvetica" pitchFamily="2" charset="0"/>
                <a:ea typeface="Aptos" panose="020B0004020202020204" pitchFamily="34" charset="0"/>
                <a:cs typeface="Helvetica" pitchFamily="2" charset="0"/>
              </a:rPr>
              <a:t>General Church Assembly</a:t>
            </a:r>
          </a:p>
          <a:p>
            <a:pPr marL="0" marR="0" algn="ct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800" kern="0" dirty="0">
                <a:effectLst/>
                <a:latin typeface="Helvetica" pitchFamily="2" charset="0"/>
                <a:ea typeface="Aptos" panose="020B0004020202020204" pitchFamily="34" charset="0"/>
                <a:cs typeface="Helvetica" pitchFamily="2" charset="0"/>
              </a:rPr>
              <a:t>Benade Auditorium, 1.45-3.15pm June 28, 2024.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800" kern="0" dirty="0">
              <a:latin typeface="Helvetica" pitchFamily="2" charset="0"/>
              <a:ea typeface="Aptos" panose="020B0004020202020204" pitchFamily="34" charset="0"/>
              <a:cs typeface="Times New Roman" panose="02020603050405020304" pitchFamily="18" charset="0"/>
            </a:endParaRPr>
          </a:p>
          <a:p>
            <a:pPr marL="0" marR="0" algn="ctr">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CE98678-1225-E030-18D1-622E757800AE}"/>
              </a:ext>
            </a:extLst>
          </p:cNvPr>
          <p:cNvSpPr>
            <a:spLocks noGrp="1"/>
          </p:cNvSpPr>
          <p:nvPr>
            <p:ph type="sldNum" sz="quarter" idx="12"/>
          </p:nvPr>
        </p:nvSpPr>
        <p:spPr/>
        <p:txBody>
          <a:bodyPr/>
          <a:lstStyle/>
          <a:p>
            <a:fld id="{1A58AED7-77EC-5940-BFFD-72F41070E831}" type="slidenum">
              <a:rPr lang="en-US" smtClean="0"/>
              <a:t>1</a:t>
            </a:fld>
            <a:endParaRPr lang="en-US"/>
          </a:p>
        </p:txBody>
      </p:sp>
      <p:sp>
        <p:nvSpPr>
          <p:cNvPr id="5" name="Footer Placeholder 4">
            <a:extLst>
              <a:ext uri="{FF2B5EF4-FFF2-40B4-BE49-F238E27FC236}">
                <a16:creationId xmlns:a16="http://schemas.microsoft.com/office/drawing/2014/main" id="{ECDF97F7-5C81-25DB-52A4-F4DBFBF38909}"/>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2871804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BD0A-03E0-E249-96C8-723149BED976}"/>
              </a:ext>
            </a:extLst>
          </p:cNvPr>
          <p:cNvSpPr>
            <a:spLocks noGrp="1"/>
          </p:cNvSpPr>
          <p:nvPr>
            <p:ph type="title"/>
          </p:nvPr>
        </p:nvSpPr>
        <p:spPr>
          <a:xfrm>
            <a:off x="628650" y="365126"/>
            <a:ext cx="8249132" cy="1325563"/>
          </a:xfrm>
        </p:spPr>
        <p:txBody>
          <a:bodyPr>
            <a:normAutofit fontScale="90000"/>
          </a:bodyPr>
          <a:lstStyle/>
          <a:p>
            <a:r>
              <a:rPr lang="en-US" dirty="0"/>
              <a:t>Discrete Degrees </a:t>
            </a:r>
            <a:r>
              <a:rPr lang="en-US" u="sng" dirty="0"/>
              <a:t>within</a:t>
            </a:r>
            <a:r>
              <a:rPr lang="en-US" dirty="0"/>
              <a:t> the Physical</a:t>
            </a:r>
            <a:br>
              <a:rPr lang="en-US" dirty="0">
                <a:solidFill>
                  <a:srgbClr val="FF0000"/>
                </a:solidFill>
              </a:rPr>
            </a:br>
            <a:r>
              <a:rPr lang="en-US" dirty="0"/>
              <a:t>	</a:t>
            </a:r>
            <a:r>
              <a:rPr lang="en-US" sz="3200" dirty="0"/>
              <a:t>- going from causes to effects, all connected</a:t>
            </a:r>
            <a:endParaRPr lang="en-US" dirty="0"/>
          </a:p>
        </p:txBody>
      </p:sp>
      <p:sp>
        <p:nvSpPr>
          <p:cNvPr id="3" name="Content Placeholder 2">
            <a:extLst>
              <a:ext uri="{FF2B5EF4-FFF2-40B4-BE49-F238E27FC236}">
                <a16:creationId xmlns:a16="http://schemas.microsoft.com/office/drawing/2014/main" id="{F134FD53-B596-6B45-8728-961970CD80C1}"/>
              </a:ext>
            </a:extLst>
          </p:cNvPr>
          <p:cNvSpPr>
            <a:spLocks noGrp="1"/>
          </p:cNvSpPr>
          <p:nvPr>
            <p:ph idx="1"/>
          </p:nvPr>
        </p:nvSpPr>
        <p:spPr>
          <a:xfrm>
            <a:off x="628649" y="1825624"/>
            <a:ext cx="5992868" cy="4842462"/>
          </a:xfrm>
        </p:spPr>
        <p:txBody>
          <a:bodyPr>
            <a:normAutofit fontScale="62500" lnSpcReduction="20000"/>
          </a:bodyPr>
          <a:lstStyle/>
          <a:p>
            <a:pPr>
              <a:lnSpc>
                <a:spcPct val="120000"/>
              </a:lnSpc>
            </a:pPr>
            <a:r>
              <a:rPr lang="en-US" dirty="0"/>
              <a:t>Field </a:t>
            </a:r>
            <a:r>
              <a:rPr lang="en-US" dirty="0" err="1"/>
              <a:t>Lagrangian</a:t>
            </a:r>
            <a:r>
              <a:rPr lang="en-US" dirty="0"/>
              <a:t> gathers strengths of initial </a:t>
            </a:r>
            <a:br>
              <a:rPr lang="en-US" dirty="0"/>
            </a:br>
            <a:r>
              <a:rPr lang="en-US" dirty="0"/>
              <a:t>interactions (bare masses </a:t>
            </a:r>
            <a:r>
              <a:rPr lang="en-US" i="1" dirty="0">
                <a:latin typeface="Times New Roman" panose="02020603050405020304" pitchFamily="18" charset="0"/>
                <a:cs typeface="Times New Roman" panose="02020603050405020304" pitchFamily="18" charset="0"/>
              </a:rPr>
              <a:t>m</a:t>
            </a:r>
            <a:r>
              <a:rPr lang="en-US" dirty="0"/>
              <a:t> and charges </a:t>
            </a:r>
            <a:r>
              <a:rPr lang="en-US" i="1" dirty="0">
                <a:latin typeface="Times New Roman" panose="02020603050405020304" pitchFamily="18" charset="0"/>
                <a:cs typeface="Times New Roman" panose="02020603050405020304" pitchFamily="18" charset="0"/>
              </a:rPr>
              <a:t>e</a:t>
            </a:r>
            <a:r>
              <a:rPr lang="en-US" dirty="0"/>
              <a:t>)</a:t>
            </a:r>
            <a:br>
              <a:rPr lang="en-US" dirty="0"/>
            </a:br>
            <a:endParaRPr lang="en-US" dirty="0"/>
          </a:p>
          <a:p>
            <a:pPr>
              <a:lnSpc>
                <a:spcPct val="120000"/>
              </a:lnSpc>
            </a:pPr>
            <a:r>
              <a:rPr lang="en-US" dirty="0"/>
              <a:t>The effective masses and forces in quantum mechanics then determined by Quantum Field Theory </a:t>
            </a:r>
          </a:p>
          <a:p>
            <a:pPr>
              <a:lnSpc>
                <a:spcPct val="120000"/>
              </a:lnSpc>
            </a:pPr>
            <a:r>
              <a:rPr lang="en-US" dirty="0"/>
              <a:t>Quantum Mechanics then uses masses &amp; forces for dynamics of particles, atoms and molecules.</a:t>
            </a:r>
          </a:p>
          <a:p>
            <a:pPr lvl="1">
              <a:lnSpc>
                <a:spcPct val="120000"/>
              </a:lnSpc>
            </a:pPr>
            <a:r>
              <a:rPr lang="en-US" dirty="0"/>
              <a:t>Described by Schrodinger Equation:     </a:t>
            </a:r>
            <a:r>
              <a:rPr lang="en-GB" altLang="en-US" dirty="0"/>
              <a:t>H</a:t>
            </a:r>
            <a:r>
              <a:rPr lang="en-GB" altLang="en-US" dirty="0">
                <a:sym typeface="Symbol" pitchFamily="2" charset="2"/>
              </a:rPr>
              <a:t>(</a:t>
            </a:r>
            <a:r>
              <a:rPr lang="en-GB" altLang="en-US" b="1" i="1" dirty="0" err="1">
                <a:latin typeface="Times New Roman" panose="02020603050405020304" pitchFamily="18" charset="0"/>
              </a:rPr>
              <a:t>x</a:t>
            </a:r>
            <a:r>
              <a:rPr lang="en-GB" altLang="en-US" dirty="0" err="1">
                <a:latin typeface="Times New Roman" panose="02020603050405020304" pitchFamily="18" charset="0"/>
              </a:rPr>
              <a:t>,</a:t>
            </a:r>
            <a:r>
              <a:rPr lang="en-GB" altLang="en-US" i="1" dirty="0" err="1">
                <a:latin typeface="Times New Roman" panose="02020603050405020304" pitchFamily="18" charset="0"/>
              </a:rPr>
              <a:t>t</a:t>
            </a:r>
            <a:r>
              <a:rPr lang="en-GB" altLang="en-US" dirty="0">
                <a:sym typeface="Symbol" pitchFamily="2" charset="2"/>
              </a:rPr>
              <a:t>) = </a:t>
            </a:r>
            <a:r>
              <a:rPr lang="en-GB" altLang="en-US" i="1" dirty="0" err="1">
                <a:latin typeface="Times New Roman" panose="02020603050405020304" pitchFamily="18" charset="0"/>
                <a:sym typeface="Symbol" pitchFamily="2" charset="2"/>
              </a:rPr>
              <a:t>i</a:t>
            </a:r>
            <a:r>
              <a:rPr lang="en-GB" altLang="en-US" sz="2000" i="1" dirty="0">
                <a:latin typeface="Times New Roman" panose="02020603050405020304" pitchFamily="18" charset="0"/>
                <a:sym typeface="Symbol" pitchFamily="2" charset="2"/>
              </a:rPr>
              <a:t> </a:t>
            </a:r>
            <a:r>
              <a:rPr lang="en-GB" altLang="en-US" sz="2000" dirty="0">
                <a:sym typeface="Symbol" pitchFamily="2" charset="2"/>
              </a:rPr>
              <a:t>(</a:t>
            </a:r>
            <a:r>
              <a:rPr lang="en-GB" altLang="en-US" b="1" i="1" dirty="0" err="1">
                <a:latin typeface="Times New Roman" panose="02020603050405020304" pitchFamily="18" charset="0"/>
              </a:rPr>
              <a:t>x</a:t>
            </a:r>
            <a:r>
              <a:rPr lang="en-GB" altLang="en-US" dirty="0" err="1">
                <a:latin typeface="Times New Roman" panose="02020603050405020304" pitchFamily="18" charset="0"/>
              </a:rPr>
              <a:t>,</a:t>
            </a:r>
            <a:r>
              <a:rPr lang="en-GB" altLang="en-US" i="1" dirty="0" err="1">
                <a:latin typeface="Times New Roman" panose="02020603050405020304" pitchFamily="18" charset="0"/>
              </a:rPr>
              <a:t>t</a:t>
            </a:r>
            <a:r>
              <a:rPr lang="en-GB" altLang="en-US" sz="2000" dirty="0">
                <a:sym typeface="Symbol" pitchFamily="2" charset="2"/>
              </a:rPr>
              <a:t>)/</a:t>
            </a:r>
            <a:r>
              <a:rPr lang="en-GB" altLang="en-US" sz="2000" i="1" dirty="0">
                <a:latin typeface="Times New Roman" panose="02020603050405020304" pitchFamily="18" charset="0"/>
                <a:sym typeface="Symbol" pitchFamily="2" charset="2"/>
              </a:rPr>
              <a:t> </a:t>
            </a:r>
            <a:r>
              <a:rPr lang="en-GB" altLang="en-US" sz="2000" i="1" dirty="0">
                <a:latin typeface="Times New Roman" panose="02020603050405020304" pitchFamily="18" charset="0"/>
              </a:rPr>
              <a:t>t</a:t>
            </a:r>
            <a:endParaRPr lang="en-US" dirty="0"/>
          </a:p>
          <a:p>
            <a:pPr>
              <a:lnSpc>
                <a:spcPct val="120000"/>
              </a:lnSpc>
            </a:pPr>
            <a:r>
              <a:rPr lang="en-US" dirty="0"/>
              <a:t>Most large objects then described well by classical Newtonian Physics:</a:t>
            </a:r>
          </a:p>
          <a:p>
            <a:pPr lvl="1">
              <a:lnSpc>
                <a:spcPct val="120000"/>
              </a:lnSpc>
            </a:pPr>
            <a:r>
              <a:rPr lang="en-US" dirty="0"/>
              <a:t>Forces acting on masses giving acceleration: </a:t>
            </a:r>
            <a:r>
              <a:rPr lang="en-US" i="1" dirty="0"/>
              <a:t>F=ma</a:t>
            </a:r>
            <a:r>
              <a:rPr lang="en-US" dirty="0"/>
              <a:t>.</a:t>
            </a:r>
            <a:br>
              <a:rPr lang="en-US" dirty="0"/>
            </a:br>
            <a:endParaRPr lang="en-US" dirty="0"/>
          </a:p>
          <a:p>
            <a:pPr>
              <a:lnSpc>
                <a:spcPct val="120000"/>
              </a:lnSpc>
            </a:pPr>
            <a:r>
              <a:rPr lang="en-US" dirty="0"/>
              <a:t>But: </a:t>
            </a:r>
            <a:br>
              <a:rPr lang="en-US" dirty="0"/>
            </a:br>
            <a:r>
              <a:rPr lang="en-US" dirty="0"/>
              <a:t>What determines  initial bare masses and charges ? </a:t>
            </a:r>
            <a:br>
              <a:rPr lang="en-US" dirty="0"/>
            </a:br>
            <a:r>
              <a:rPr lang="en-US" dirty="0"/>
              <a:t>Are there ends or targets? Is there a formative degree?</a:t>
            </a:r>
          </a:p>
          <a:p>
            <a:endParaRPr lang="en-US" dirty="0"/>
          </a:p>
        </p:txBody>
      </p:sp>
      <p:sp>
        <p:nvSpPr>
          <p:cNvPr id="4" name="Footer Placeholder 3">
            <a:extLst>
              <a:ext uri="{FF2B5EF4-FFF2-40B4-BE49-F238E27FC236}">
                <a16:creationId xmlns:a16="http://schemas.microsoft.com/office/drawing/2014/main" id="{46CF692B-FA32-DE40-A9E5-30134D499EA1}"/>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B1C33EB3-4F93-3940-9FE3-C57313F9985B}"/>
              </a:ext>
            </a:extLst>
          </p:cNvPr>
          <p:cNvSpPr>
            <a:spLocks noGrp="1"/>
          </p:cNvSpPr>
          <p:nvPr>
            <p:ph type="sldNum" sz="quarter" idx="12"/>
          </p:nvPr>
        </p:nvSpPr>
        <p:spPr/>
        <p:txBody>
          <a:bodyPr/>
          <a:lstStyle/>
          <a:p>
            <a:fld id="{22753A93-0229-F743-A9B6-D3D49CF85195}" type="slidenum">
              <a:rPr lang="en-US" smtClean="0"/>
              <a:t>10</a:t>
            </a:fld>
            <a:endParaRPr lang="en-US" dirty="0"/>
          </a:p>
        </p:txBody>
      </p:sp>
      <p:pic>
        <p:nvPicPr>
          <p:cNvPr id="7" name="Picture 6">
            <a:extLst>
              <a:ext uri="{FF2B5EF4-FFF2-40B4-BE49-F238E27FC236}">
                <a16:creationId xmlns:a16="http://schemas.microsoft.com/office/drawing/2014/main" id="{EDE210FF-F568-0842-4DE9-AFFC5A82067F}"/>
              </a:ext>
            </a:extLst>
          </p:cNvPr>
          <p:cNvPicPr>
            <a:picLocks noChangeAspect="1"/>
          </p:cNvPicPr>
          <p:nvPr/>
        </p:nvPicPr>
        <p:blipFill>
          <a:blip r:embed="rId3"/>
          <a:stretch>
            <a:fillRect/>
          </a:stretch>
        </p:blipFill>
        <p:spPr>
          <a:xfrm>
            <a:off x="6811425" y="2771671"/>
            <a:ext cx="1222748" cy="821148"/>
          </a:xfrm>
          <a:prstGeom prst="rect">
            <a:avLst/>
          </a:prstGeom>
        </p:spPr>
      </p:pic>
      <p:pic>
        <p:nvPicPr>
          <p:cNvPr id="15" name="Picture 14" descr="Chart, histogram&#10;&#10;Description automatically generated with medium confidence">
            <a:extLst>
              <a:ext uri="{FF2B5EF4-FFF2-40B4-BE49-F238E27FC236}">
                <a16:creationId xmlns:a16="http://schemas.microsoft.com/office/drawing/2014/main" id="{B8988F2C-FB17-9455-5BDB-076D84656D84}"/>
              </a:ext>
            </a:extLst>
          </p:cNvPr>
          <p:cNvPicPr>
            <a:picLocks noChangeAspect="1"/>
          </p:cNvPicPr>
          <p:nvPr/>
        </p:nvPicPr>
        <p:blipFill>
          <a:blip r:embed="rId4"/>
          <a:stretch>
            <a:fillRect/>
          </a:stretch>
        </p:blipFill>
        <p:spPr>
          <a:xfrm>
            <a:off x="6536303" y="3720564"/>
            <a:ext cx="1222748" cy="885770"/>
          </a:xfrm>
          <a:prstGeom prst="rect">
            <a:avLst/>
          </a:prstGeom>
        </p:spPr>
      </p:pic>
      <p:pic>
        <p:nvPicPr>
          <p:cNvPr id="17" name="Picture 16" descr="A picture containing text, clock, device, gauge&#10;&#10;Description automatically generated">
            <a:extLst>
              <a:ext uri="{FF2B5EF4-FFF2-40B4-BE49-F238E27FC236}">
                <a16:creationId xmlns:a16="http://schemas.microsoft.com/office/drawing/2014/main" id="{21CB753A-E4D5-0552-3653-61C0FEEAD17F}"/>
              </a:ext>
            </a:extLst>
          </p:cNvPr>
          <p:cNvPicPr>
            <a:picLocks noChangeAspect="1"/>
          </p:cNvPicPr>
          <p:nvPr/>
        </p:nvPicPr>
        <p:blipFill>
          <a:blip r:embed="rId5"/>
          <a:stretch>
            <a:fillRect/>
          </a:stretch>
        </p:blipFill>
        <p:spPr>
          <a:xfrm>
            <a:off x="6115050" y="4673802"/>
            <a:ext cx="2343150" cy="990600"/>
          </a:xfrm>
          <a:prstGeom prst="rect">
            <a:avLst/>
          </a:prstGeom>
        </p:spPr>
      </p:pic>
      <p:pic>
        <p:nvPicPr>
          <p:cNvPr id="19" name="Picture 18" descr="A diagram of a mathematical equation&#10;&#10;Description automatically generated">
            <a:extLst>
              <a:ext uri="{FF2B5EF4-FFF2-40B4-BE49-F238E27FC236}">
                <a16:creationId xmlns:a16="http://schemas.microsoft.com/office/drawing/2014/main" id="{0CECBB7F-EE71-7558-764E-04DB74D1A45B}"/>
              </a:ext>
            </a:extLst>
          </p:cNvPr>
          <p:cNvPicPr>
            <a:picLocks noChangeAspect="1"/>
          </p:cNvPicPr>
          <p:nvPr/>
        </p:nvPicPr>
        <p:blipFill>
          <a:blip r:embed="rId6"/>
          <a:stretch>
            <a:fillRect/>
          </a:stretch>
        </p:blipFill>
        <p:spPr>
          <a:xfrm>
            <a:off x="5430564" y="1749467"/>
            <a:ext cx="3084786" cy="861188"/>
          </a:xfrm>
          <a:prstGeom prst="rect">
            <a:avLst/>
          </a:prstGeom>
        </p:spPr>
      </p:pic>
    </p:spTree>
    <p:extLst>
      <p:ext uri="{BB962C8B-B14F-4D97-AF65-F5344CB8AC3E}">
        <p14:creationId xmlns:p14="http://schemas.microsoft.com/office/powerpoint/2010/main" val="273945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E758E-0364-5104-922A-06DD846DFF1F}"/>
              </a:ext>
            </a:extLst>
          </p:cNvPr>
          <p:cNvSpPr>
            <a:spLocks noGrp="1"/>
          </p:cNvSpPr>
          <p:nvPr>
            <p:ph type="title"/>
          </p:nvPr>
        </p:nvSpPr>
        <p:spPr>
          <a:xfrm>
            <a:off x="628650" y="365126"/>
            <a:ext cx="8237054" cy="1325563"/>
          </a:xfrm>
        </p:spPr>
        <p:txBody>
          <a:bodyPr/>
          <a:lstStyle/>
          <a:p>
            <a:r>
              <a:rPr lang="en-US" dirty="0"/>
              <a:t>Mind &amp; Body: Two Discrete Degrees</a:t>
            </a:r>
          </a:p>
        </p:txBody>
      </p:sp>
      <p:sp>
        <p:nvSpPr>
          <p:cNvPr id="3" name="Content Placeholder 2">
            <a:extLst>
              <a:ext uri="{FF2B5EF4-FFF2-40B4-BE49-F238E27FC236}">
                <a16:creationId xmlns:a16="http://schemas.microsoft.com/office/drawing/2014/main" id="{D89346E4-5640-3466-BCE3-F87CC83EA91F}"/>
              </a:ext>
            </a:extLst>
          </p:cNvPr>
          <p:cNvSpPr>
            <a:spLocks noGrp="1"/>
          </p:cNvSpPr>
          <p:nvPr>
            <p:ph idx="1"/>
          </p:nvPr>
        </p:nvSpPr>
        <p:spPr>
          <a:xfrm>
            <a:off x="367393" y="1640976"/>
            <a:ext cx="7745186" cy="4765089"/>
          </a:xfrm>
        </p:spPr>
        <p:txBody>
          <a:bodyPr>
            <a:normAutofit/>
          </a:bodyPr>
          <a:lstStyle/>
          <a:p>
            <a:pPr marL="0" indent="0">
              <a:buNone/>
            </a:pPr>
            <a:r>
              <a:rPr lang="en-US" sz="2400" dirty="0">
                <a:effectLst/>
                <a:latin typeface="Aptos" panose="020B0004020202020204" pitchFamily="34" charset="0"/>
                <a:ea typeface="Aptos" panose="020B0004020202020204" pitchFamily="34" charset="0"/>
                <a:cs typeface="Times New Roman" panose="02020603050405020304" pitchFamily="18" charset="0"/>
              </a:rPr>
              <a:t>The mind and body are two such discrete degrees.  </a:t>
            </a:r>
          </a:p>
          <a:p>
            <a:pPr lvl="1"/>
            <a:r>
              <a:rPr lang="en-US" sz="2000" dirty="0">
                <a:effectLst/>
                <a:latin typeface="Aptos" panose="020B0004020202020204" pitchFamily="34" charset="0"/>
                <a:ea typeface="Aptos" panose="020B0004020202020204" pitchFamily="34" charset="0"/>
                <a:cs typeface="Times New Roman" panose="02020603050405020304" pitchFamily="18" charset="0"/>
              </a:rPr>
              <a:t>They do need to be connected with correspondences. </a:t>
            </a:r>
          </a:p>
          <a:p>
            <a:pPr lvl="1"/>
            <a:r>
              <a:rPr lang="en-US" sz="2000" dirty="0">
                <a:effectLst/>
                <a:latin typeface="Aptos" panose="020B0004020202020204" pitchFamily="34" charset="0"/>
                <a:ea typeface="Aptos" panose="020B0004020202020204" pitchFamily="34" charset="0"/>
                <a:cs typeface="Times New Roman" panose="02020603050405020304" pitchFamily="18" charset="0"/>
              </a:rPr>
              <a:t>A </a:t>
            </a:r>
            <a:r>
              <a:rPr lang="en-US" sz="2000" u="sng" dirty="0">
                <a:effectLst/>
                <a:latin typeface="Aptos" panose="020B0004020202020204" pitchFamily="34" charset="0"/>
                <a:ea typeface="Aptos" panose="020B0004020202020204" pitchFamily="34" charset="0"/>
                <a:cs typeface="Times New Roman" panose="02020603050405020304" pitchFamily="18" charset="0"/>
              </a:rPr>
              <a:t>will connection </a:t>
            </a:r>
            <a:r>
              <a:rPr lang="en-US" sz="2000" dirty="0">
                <a:effectLst/>
                <a:latin typeface="Aptos" panose="020B0004020202020204" pitchFamily="34" charset="0"/>
                <a:ea typeface="Aptos" panose="020B0004020202020204" pitchFamily="34" charset="0"/>
                <a:cs typeface="Times New Roman" panose="02020603050405020304" pitchFamily="18" charset="0"/>
              </a:rPr>
              <a:t>must convey intentions </a:t>
            </a:r>
            <a:r>
              <a:rPr lang="en-US" sz="2000" u="sng" dirty="0">
                <a:effectLst/>
                <a:latin typeface="Aptos" panose="020B0004020202020204" pitchFamily="34" charset="0"/>
                <a:ea typeface="Aptos" panose="020B0004020202020204" pitchFamily="34" charset="0"/>
                <a:cs typeface="Times New Roman" panose="02020603050405020304" pitchFamily="18" charset="0"/>
              </a:rPr>
              <a:t>down</a:t>
            </a:r>
            <a:r>
              <a:rPr lang="en-US" sz="2000" dirty="0">
                <a:effectLst/>
                <a:latin typeface="Aptos" panose="020B0004020202020204" pitchFamily="34" charset="0"/>
                <a:ea typeface="Aptos" panose="020B0004020202020204" pitchFamily="34" charset="0"/>
                <a:cs typeface="Times New Roman" panose="02020603050405020304" pitchFamily="18" charset="0"/>
              </a:rPr>
              <a:t>:</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from the mind to the body.   (discuss today)</a:t>
            </a:r>
          </a:p>
          <a:p>
            <a:pPr lvl="1"/>
            <a:r>
              <a:rPr lang="en-US" sz="2000" dirty="0">
                <a:effectLst/>
                <a:latin typeface="Aptos" panose="020B0004020202020204" pitchFamily="34" charset="0"/>
                <a:ea typeface="Aptos" panose="020B0004020202020204" pitchFamily="34" charset="0"/>
                <a:cs typeface="Times New Roman" panose="02020603050405020304" pitchFamily="18" charset="0"/>
              </a:rPr>
              <a:t>A </a:t>
            </a:r>
            <a:r>
              <a:rPr lang="en-US" sz="2000" u="sng" dirty="0">
                <a:effectLst/>
                <a:latin typeface="Aptos" panose="020B0004020202020204" pitchFamily="34" charset="0"/>
                <a:ea typeface="Aptos" panose="020B0004020202020204" pitchFamily="34" charset="0"/>
                <a:cs typeface="Times New Roman" panose="02020603050405020304" pitchFamily="18" charset="0"/>
              </a:rPr>
              <a:t>sensory connections </a:t>
            </a:r>
            <a:r>
              <a:rPr lang="en-US" sz="2000" dirty="0">
                <a:effectLst/>
                <a:latin typeface="Aptos" panose="020B0004020202020204" pitchFamily="34" charset="0"/>
                <a:ea typeface="Aptos" panose="020B0004020202020204" pitchFamily="34" charset="0"/>
                <a:cs typeface="Times New Roman" panose="02020603050405020304" pitchFamily="18" charset="0"/>
              </a:rPr>
              <a:t>must convey information </a:t>
            </a:r>
            <a:r>
              <a:rPr lang="en-US" sz="2000" u="sng" dirty="0">
                <a:effectLst/>
                <a:latin typeface="Aptos" panose="020B0004020202020204" pitchFamily="34" charset="0"/>
                <a:ea typeface="Aptos" panose="020B0004020202020204" pitchFamily="34" charset="0"/>
                <a:cs typeface="Times New Roman" panose="02020603050405020304" pitchFamily="18" charset="0"/>
              </a:rPr>
              <a:t>up</a:t>
            </a:r>
            <a:r>
              <a:rPr lang="en-US" sz="2000" dirty="0">
                <a:effectLst/>
                <a:latin typeface="Aptos" panose="020B0004020202020204" pitchFamily="34" charset="0"/>
                <a:ea typeface="Aptos" panose="020B0004020202020204" pitchFamily="34" charset="0"/>
                <a:cs typeface="Times New Roman" panose="02020603050405020304" pitchFamily="18" charset="0"/>
              </a:rPr>
              <a:t>:</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from the bodily senses to the mind (discuss another time).  </a:t>
            </a:r>
          </a:p>
          <a:p>
            <a:pPr lvl="1"/>
            <a:r>
              <a:rPr lang="en-US" sz="2000" dirty="0">
                <a:latin typeface="Aptos" panose="020B0004020202020204" pitchFamily="34" charset="0"/>
                <a:ea typeface="Aptos" panose="020B0004020202020204" pitchFamily="34" charset="0"/>
                <a:cs typeface="Times New Roman" panose="02020603050405020304" pitchFamily="18" charset="0"/>
              </a:rPr>
              <a:t>Have a </a:t>
            </a:r>
            <a:r>
              <a:rPr lang="en-US" sz="2000" u="sng" dirty="0">
                <a:latin typeface="Aptos" panose="020B0004020202020204" pitchFamily="34" charset="0"/>
                <a:ea typeface="Aptos" panose="020B0004020202020204" pitchFamily="34" charset="0"/>
                <a:cs typeface="Times New Roman" panose="02020603050405020304" pitchFamily="18" charset="0"/>
              </a:rPr>
              <a:t>dualism</a:t>
            </a:r>
            <a:r>
              <a:rPr lang="en-US" sz="2000" dirty="0">
                <a:latin typeface="Aptos" panose="020B0004020202020204" pitchFamily="34" charset="0"/>
                <a:ea typeface="Aptos" panose="020B0004020202020204" pitchFamily="34" charset="0"/>
                <a:cs typeface="Times New Roman" panose="02020603050405020304" pitchFamily="18" charset="0"/>
              </a:rPr>
              <a:t> of mind and body, with specific connections</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400" dirty="0">
                <a:effectLst/>
                <a:latin typeface="Aptos" panose="020B0004020202020204" pitchFamily="34" charset="0"/>
                <a:ea typeface="Aptos" panose="020B0004020202020204" pitchFamily="34" charset="0"/>
                <a:cs typeface="Times New Roman" panose="02020603050405020304" pitchFamily="18" charset="0"/>
              </a:rPr>
              <a:t>All these connections are by influx. </a:t>
            </a:r>
          </a:p>
          <a:p>
            <a:pPr lvl="1"/>
            <a:r>
              <a:rPr lang="en-US" sz="2000" dirty="0">
                <a:effectLst/>
                <a:latin typeface="Aptos" panose="020B0004020202020204" pitchFamily="34" charset="0"/>
                <a:ea typeface="Aptos" panose="020B0004020202020204" pitchFamily="34" charset="0"/>
                <a:cs typeface="Times New Roman" panose="02020603050405020304" pitchFamily="18" charset="0"/>
              </a:rPr>
              <a:t>This </a:t>
            </a:r>
            <a:r>
              <a:rPr lang="en-US" sz="2000" b="1"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influx</a:t>
            </a:r>
            <a:r>
              <a:rPr lang="en-US" sz="2000" dirty="0">
                <a:effectLst/>
                <a:latin typeface="Aptos" panose="020B0004020202020204" pitchFamily="34" charset="0"/>
                <a:ea typeface="Aptos" panose="020B0004020202020204" pitchFamily="34" charset="0"/>
                <a:cs typeface="Times New Roman" panose="02020603050405020304" pitchFamily="18" charset="0"/>
              </a:rPr>
              <a:t> is from the mental degree into the physical degree.</a:t>
            </a:r>
            <a:endParaRPr lang="en-US" sz="2000" dirty="0"/>
          </a:p>
          <a:p>
            <a:pPr lvl="1"/>
            <a:r>
              <a:rPr lang="en-US" sz="2000" dirty="0">
                <a:effectLst/>
                <a:latin typeface="Aptos" panose="020B0004020202020204" pitchFamily="34" charset="0"/>
                <a:ea typeface="Aptos" panose="020B0004020202020204" pitchFamily="34" charset="0"/>
                <a:cs typeface="Times New Roman" panose="02020603050405020304" pitchFamily="18" charset="0"/>
              </a:rPr>
              <a:t>So we need to know </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i="1" dirty="0">
                <a:effectLst/>
                <a:latin typeface="Aptos" panose="020B0004020202020204" pitchFamily="34" charset="0"/>
                <a:ea typeface="Aptos" panose="020B0004020202020204" pitchFamily="34" charset="0"/>
                <a:cs typeface="Times New Roman" panose="02020603050405020304" pitchFamily="18" charset="0"/>
              </a:rPr>
              <a:t>when</a:t>
            </a:r>
            <a:r>
              <a:rPr lang="en-US" sz="2000" dirty="0">
                <a:effectLst/>
                <a:latin typeface="Aptos" panose="020B0004020202020204" pitchFamily="34" charset="0"/>
                <a:ea typeface="Aptos" panose="020B0004020202020204" pitchFamily="34" charset="0"/>
                <a:cs typeface="Times New Roman" panose="02020603050405020304" pitchFamily="18" charset="0"/>
              </a:rPr>
              <a:t> influx occurs, </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	what are the </a:t>
            </a:r>
            <a:r>
              <a:rPr lang="en-US" sz="2000" i="1" dirty="0">
                <a:effectLst/>
                <a:latin typeface="Aptos" panose="020B0004020202020204" pitchFamily="34" charset="0"/>
                <a:ea typeface="Aptos" panose="020B0004020202020204" pitchFamily="34" charset="0"/>
                <a:cs typeface="Times New Roman" panose="02020603050405020304" pitchFamily="18" charset="0"/>
              </a:rPr>
              <a:t>prerequisites</a:t>
            </a:r>
            <a:r>
              <a:rPr lang="en-US" sz="2000" dirty="0">
                <a:effectLst/>
                <a:latin typeface="Aptos" panose="020B0004020202020204" pitchFamily="34" charset="0"/>
                <a:ea typeface="Aptos" panose="020B0004020202020204" pitchFamily="34" charset="0"/>
                <a:cs typeface="Times New Roman" panose="02020603050405020304" pitchFamily="18" charset="0"/>
              </a:rPr>
              <a:t>, </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	</a:t>
            </a:r>
            <a:r>
              <a:rPr lang="en-US" sz="2000" i="1" dirty="0">
                <a:effectLst/>
                <a:latin typeface="Aptos" panose="020B0004020202020204" pitchFamily="34" charset="0"/>
                <a:ea typeface="Aptos" panose="020B0004020202020204" pitchFamily="34" charset="0"/>
                <a:cs typeface="Times New Roman" panose="02020603050405020304" pitchFamily="18" charset="0"/>
              </a:rPr>
              <a:t>what is produced</a:t>
            </a:r>
            <a:r>
              <a:rPr lang="en-US" sz="2000" dirty="0">
                <a:effectLst/>
                <a:latin typeface="Aptos" panose="020B0004020202020204" pitchFamily="34" charset="0"/>
                <a:ea typeface="Aptos" panose="020B0004020202020204" pitchFamily="34" charset="0"/>
                <a:cs typeface="Times New Roman" panose="02020603050405020304" pitchFamily="18" charset="0"/>
              </a:rPr>
              <a:t> in the lower degree</a:t>
            </a:r>
            <a:br>
              <a:rPr lang="en-US" sz="2000" dirty="0">
                <a:effectLst/>
                <a:latin typeface="Aptos" panose="020B0004020202020204" pitchFamily="34" charset="0"/>
                <a:ea typeface="Aptos" panose="020B0004020202020204" pitchFamily="34" charset="0"/>
                <a:cs typeface="Times New Roman" panose="02020603050405020304" pitchFamily="18" charset="0"/>
              </a:rPr>
            </a:br>
            <a:r>
              <a:rPr lang="en-US" sz="2000" dirty="0">
                <a:effectLst/>
                <a:latin typeface="Aptos" panose="020B0004020202020204" pitchFamily="34" charset="0"/>
                <a:ea typeface="Aptos" panose="020B0004020202020204" pitchFamily="34" charset="0"/>
                <a:cs typeface="Times New Roman" panose="02020603050405020304" pitchFamily="18" charset="0"/>
              </a:rPr>
              <a:t>    things which correspond</a:t>
            </a:r>
          </a:p>
        </p:txBody>
      </p:sp>
      <p:sp>
        <p:nvSpPr>
          <p:cNvPr id="4" name="Slide Number Placeholder 3">
            <a:extLst>
              <a:ext uri="{FF2B5EF4-FFF2-40B4-BE49-F238E27FC236}">
                <a16:creationId xmlns:a16="http://schemas.microsoft.com/office/drawing/2014/main" id="{18236B26-0ADC-E7C9-3B52-820290C1D1EB}"/>
              </a:ext>
            </a:extLst>
          </p:cNvPr>
          <p:cNvSpPr>
            <a:spLocks noGrp="1"/>
          </p:cNvSpPr>
          <p:nvPr>
            <p:ph type="sldNum" sz="quarter" idx="12"/>
          </p:nvPr>
        </p:nvSpPr>
        <p:spPr/>
        <p:txBody>
          <a:bodyPr/>
          <a:lstStyle/>
          <a:p>
            <a:fld id="{1A58AED7-77EC-5940-BFFD-72F41070E831}" type="slidenum">
              <a:rPr lang="en-US" smtClean="0"/>
              <a:t>11</a:t>
            </a:fld>
            <a:endParaRPr lang="en-US" dirty="0"/>
          </a:p>
        </p:txBody>
      </p:sp>
      <p:sp>
        <p:nvSpPr>
          <p:cNvPr id="5" name="Footer Placeholder 4">
            <a:extLst>
              <a:ext uri="{FF2B5EF4-FFF2-40B4-BE49-F238E27FC236}">
                <a16:creationId xmlns:a16="http://schemas.microsoft.com/office/drawing/2014/main" id="{B5F8E55E-BD1D-57E2-281A-65ECF8BC0127}"/>
              </a:ext>
            </a:extLst>
          </p:cNvPr>
          <p:cNvSpPr>
            <a:spLocks noGrp="1"/>
          </p:cNvSpPr>
          <p:nvPr>
            <p:ph type="ftr" sz="quarter" idx="11"/>
          </p:nvPr>
        </p:nvSpPr>
        <p:spPr/>
        <p:txBody>
          <a:bodyPr/>
          <a:lstStyle/>
          <a:p>
            <a:r>
              <a:rPr lang="en-US"/>
              <a:t>Ian Thompson</a:t>
            </a:r>
          </a:p>
        </p:txBody>
      </p:sp>
      <p:graphicFrame>
        <p:nvGraphicFramePr>
          <p:cNvPr id="6" name="Table 5">
            <a:extLst>
              <a:ext uri="{FF2B5EF4-FFF2-40B4-BE49-F238E27FC236}">
                <a16:creationId xmlns:a16="http://schemas.microsoft.com/office/drawing/2014/main" id="{7A0CDCF9-326D-7AFD-D559-01B970516412}"/>
              </a:ext>
            </a:extLst>
          </p:cNvPr>
          <p:cNvGraphicFramePr>
            <a:graphicFrameLocks noGrp="1"/>
          </p:cNvGraphicFramePr>
          <p:nvPr>
            <p:extLst>
              <p:ext uri="{D42A27DB-BD31-4B8C-83A1-F6EECF244321}">
                <p14:modId xmlns:p14="http://schemas.microsoft.com/office/powerpoint/2010/main" val="1975980720"/>
              </p:ext>
            </p:extLst>
          </p:nvPr>
        </p:nvGraphicFramePr>
        <p:xfrm>
          <a:off x="6115050" y="4976746"/>
          <a:ext cx="2576104" cy="741680"/>
        </p:xfrm>
        <a:graphic>
          <a:graphicData uri="http://schemas.openxmlformats.org/drawingml/2006/table">
            <a:tbl>
              <a:tblPr firstRow="1" bandRow="1">
                <a:tableStyleId>{5C22544A-7EE6-4342-B048-85BDC9FD1C3A}</a:tableStyleId>
              </a:tblPr>
              <a:tblGrid>
                <a:gridCol w="2576104">
                  <a:extLst>
                    <a:ext uri="{9D8B030D-6E8A-4147-A177-3AD203B41FA5}">
                      <a16:colId xmlns:a16="http://schemas.microsoft.com/office/drawing/2014/main" val="2340416348"/>
                    </a:ext>
                  </a:extLst>
                </a:gridCol>
              </a:tblGrid>
              <a:tr h="370840">
                <a:tc>
                  <a:txBody>
                    <a:bodyPr/>
                    <a:lstStyle/>
                    <a:p>
                      <a:r>
                        <a:rPr lang="en-US" dirty="0"/>
                        <a:t>Mental</a:t>
                      </a:r>
                    </a:p>
                  </a:txBody>
                  <a:tcPr>
                    <a:solidFill>
                      <a:srgbClr val="00B0F0"/>
                    </a:solidFill>
                  </a:tcPr>
                </a:tc>
                <a:extLst>
                  <a:ext uri="{0D108BD9-81ED-4DB2-BD59-A6C34878D82A}">
                    <a16:rowId xmlns:a16="http://schemas.microsoft.com/office/drawing/2014/main" val="1107344233"/>
                  </a:ext>
                </a:extLst>
              </a:tr>
              <a:tr h="370840">
                <a:tc>
                  <a:txBody>
                    <a:bodyPr/>
                    <a:lstStyle/>
                    <a:p>
                      <a:r>
                        <a:rPr lang="en-US" dirty="0"/>
                        <a:t>Physical</a:t>
                      </a:r>
                    </a:p>
                  </a:txBody>
                  <a:tcPr>
                    <a:solidFill>
                      <a:schemeClr val="accent6">
                        <a:lumMod val="60000"/>
                        <a:lumOff val="40000"/>
                      </a:schemeClr>
                    </a:solidFill>
                  </a:tcPr>
                </a:tc>
                <a:extLst>
                  <a:ext uri="{0D108BD9-81ED-4DB2-BD59-A6C34878D82A}">
                    <a16:rowId xmlns:a16="http://schemas.microsoft.com/office/drawing/2014/main" val="685252554"/>
                  </a:ext>
                </a:extLst>
              </a:tr>
            </a:tbl>
          </a:graphicData>
        </a:graphic>
      </p:graphicFrame>
      <p:sp>
        <p:nvSpPr>
          <p:cNvPr id="7" name="Down Arrow 6">
            <a:extLst>
              <a:ext uri="{FF2B5EF4-FFF2-40B4-BE49-F238E27FC236}">
                <a16:creationId xmlns:a16="http://schemas.microsoft.com/office/drawing/2014/main" id="{BA0C672C-5195-8F85-2A0B-276984B4572A}"/>
              </a:ext>
            </a:extLst>
          </p:cNvPr>
          <p:cNvSpPr/>
          <p:nvPr/>
        </p:nvSpPr>
        <p:spPr>
          <a:xfrm>
            <a:off x="7183484" y="5129871"/>
            <a:ext cx="358139" cy="43542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942A00-67EC-050A-D72D-BCC13E776BFA}"/>
              </a:ext>
            </a:extLst>
          </p:cNvPr>
          <p:cNvSpPr txBox="1"/>
          <p:nvPr/>
        </p:nvSpPr>
        <p:spPr>
          <a:xfrm>
            <a:off x="7000114" y="5718425"/>
            <a:ext cx="729687" cy="369332"/>
          </a:xfrm>
          <a:prstGeom prst="rect">
            <a:avLst/>
          </a:prstGeom>
          <a:noFill/>
        </p:spPr>
        <p:txBody>
          <a:bodyPr wrap="none" rtlCol="0">
            <a:spAutoFit/>
          </a:bodyPr>
          <a:lstStyle/>
          <a:p>
            <a:r>
              <a:rPr lang="en-US" dirty="0">
                <a:solidFill>
                  <a:srgbClr val="FF0000"/>
                </a:solidFill>
              </a:rPr>
              <a:t>Influx</a:t>
            </a:r>
          </a:p>
        </p:txBody>
      </p:sp>
      <p:cxnSp>
        <p:nvCxnSpPr>
          <p:cNvPr id="10" name="Straight Arrow Connector 9">
            <a:extLst>
              <a:ext uri="{FF2B5EF4-FFF2-40B4-BE49-F238E27FC236}">
                <a16:creationId xmlns:a16="http://schemas.microsoft.com/office/drawing/2014/main" id="{10F3B0CE-C5E2-1284-59EA-36A87EF08C60}"/>
              </a:ext>
            </a:extLst>
          </p:cNvPr>
          <p:cNvCxnSpPr>
            <a:cxnSpLocks/>
          </p:cNvCxnSpPr>
          <p:nvPr/>
        </p:nvCxnSpPr>
        <p:spPr>
          <a:xfrm flipV="1">
            <a:off x="8201842" y="5073920"/>
            <a:ext cx="0" cy="491380"/>
          </a:xfrm>
          <a:prstGeom prst="straightConnector1">
            <a:avLst/>
          </a:prstGeom>
          <a:ln w="34925">
            <a:solidFill>
              <a:schemeClr val="accent6">
                <a:lumMod val="75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5F5B570A-0481-AE24-265C-0C61E8444FEB}"/>
              </a:ext>
            </a:extLst>
          </p:cNvPr>
          <p:cNvSpPr txBox="1"/>
          <p:nvPr/>
        </p:nvSpPr>
        <p:spPr>
          <a:xfrm>
            <a:off x="7842681" y="5718425"/>
            <a:ext cx="896399" cy="538609"/>
          </a:xfrm>
          <a:prstGeom prst="rect">
            <a:avLst/>
          </a:prstGeom>
          <a:noFill/>
        </p:spPr>
        <p:txBody>
          <a:bodyPr wrap="none" rtlCol="0">
            <a:spAutoFit/>
          </a:bodyPr>
          <a:lstStyle/>
          <a:p>
            <a:pPr algn="ctr"/>
            <a:r>
              <a:rPr lang="en-US" dirty="0">
                <a:solidFill>
                  <a:schemeClr val="accent6">
                    <a:lumMod val="75000"/>
                  </a:schemeClr>
                </a:solidFill>
              </a:rPr>
              <a:t>Sense</a:t>
            </a:r>
            <a:br>
              <a:rPr lang="en-US" dirty="0">
                <a:solidFill>
                  <a:schemeClr val="accent6">
                    <a:lumMod val="75000"/>
                  </a:schemeClr>
                </a:solidFill>
              </a:rPr>
            </a:br>
            <a:r>
              <a:rPr lang="en-US" sz="1100" dirty="0">
                <a:solidFill>
                  <a:schemeClr val="accent6">
                    <a:lumMod val="75000"/>
                  </a:schemeClr>
                </a:solidFill>
              </a:rPr>
              <a:t>information</a:t>
            </a:r>
            <a:endParaRPr lang="en-US" dirty="0">
              <a:solidFill>
                <a:schemeClr val="accent6">
                  <a:lumMod val="75000"/>
                </a:schemeClr>
              </a:solidFill>
            </a:endParaRPr>
          </a:p>
        </p:txBody>
      </p:sp>
    </p:spTree>
    <p:extLst>
      <p:ext uri="{BB962C8B-B14F-4D97-AF65-F5344CB8AC3E}">
        <p14:creationId xmlns:p14="http://schemas.microsoft.com/office/powerpoint/2010/main" val="1741204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70A4-C403-CE66-E850-BAE84E5C999E}"/>
              </a:ext>
            </a:extLst>
          </p:cNvPr>
          <p:cNvSpPr>
            <a:spLocks noGrp="1"/>
          </p:cNvSpPr>
          <p:nvPr>
            <p:ph type="ctr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1CB42DB9-E581-5425-E870-49DB0E359537}"/>
              </a:ext>
            </a:extLst>
          </p:cNvPr>
          <p:cNvSpPr>
            <a:spLocks noGrp="1"/>
          </p:cNvSpPr>
          <p:nvPr>
            <p:ph type="sldNum" sz="quarter" idx="12"/>
          </p:nvPr>
        </p:nvSpPr>
        <p:spPr/>
        <p:txBody>
          <a:bodyPr/>
          <a:lstStyle/>
          <a:p>
            <a:fld id="{1A58AED7-77EC-5940-BFFD-72F41070E831}" type="slidenum">
              <a:rPr lang="en-US" smtClean="0"/>
              <a:t>12</a:t>
            </a:fld>
            <a:endParaRPr lang="en-US"/>
          </a:p>
        </p:txBody>
      </p:sp>
      <p:sp>
        <p:nvSpPr>
          <p:cNvPr id="7" name="Footer Placeholder 6">
            <a:extLst>
              <a:ext uri="{FF2B5EF4-FFF2-40B4-BE49-F238E27FC236}">
                <a16:creationId xmlns:a16="http://schemas.microsoft.com/office/drawing/2014/main" id="{5646F358-492A-C222-D839-D5215ACB0EA2}"/>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133462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B771-E76D-C1F1-8BC8-5DF53C1184BE}"/>
              </a:ext>
            </a:extLst>
          </p:cNvPr>
          <p:cNvSpPr>
            <a:spLocks noGrp="1"/>
          </p:cNvSpPr>
          <p:nvPr>
            <p:ph type="title"/>
          </p:nvPr>
        </p:nvSpPr>
        <p:spPr/>
        <p:txBody>
          <a:bodyPr/>
          <a:lstStyle/>
          <a:p>
            <a:r>
              <a:rPr lang="en-US" dirty="0"/>
              <a:t>Current Physics</a:t>
            </a:r>
          </a:p>
        </p:txBody>
      </p:sp>
      <p:sp>
        <p:nvSpPr>
          <p:cNvPr id="6" name="Content Placeholder 5">
            <a:extLst>
              <a:ext uri="{FF2B5EF4-FFF2-40B4-BE49-F238E27FC236}">
                <a16:creationId xmlns:a16="http://schemas.microsoft.com/office/drawing/2014/main" id="{C39CD4DF-CBB2-D1F3-C349-1510BF6BF1AC}"/>
              </a:ext>
            </a:extLst>
          </p:cNvPr>
          <p:cNvSpPr>
            <a:spLocks noGrp="1"/>
          </p:cNvSpPr>
          <p:nvPr>
            <p:ph idx="1"/>
          </p:nvPr>
        </p:nvSpPr>
        <p:spPr>
          <a:xfrm>
            <a:off x="628649" y="1825625"/>
            <a:ext cx="8068089" cy="4351338"/>
          </a:xfrm>
        </p:spPr>
        <p:txBody>
          <a:bodyPr>
            <a:normAutofit lnSpcReduction="10000"/>
          </a:bodyPr>
          <a:lstStyle/>
          <a:p>
            <a:pPr marL="0" indent="0">
              <a:buNone/>
            </a:pPr>
            <a:r>
              <a:rPr lang="en-US" dirty="0"/>
              <a:t>By standard science, there are four forces:</a:t>
            </a:r>
          </a:p>
          <a:p>
            <a:pPr lvl="1"/>
            <a:r>
              <a:rPr lang="en-US" dirty="0"/>
              <a:t>Gravity (attractive)</a:t>
            </a:r>
          </a:p>
          <a:p>
            <a:pPr lvl="1"/>
            <a:r>
              <a:rPr lang="en-US" dirty="0"/>
              <a:t>Electromagnetism</a:t>
            </a:r>
          </a:p>
          <a:p>
            <a:pPr lvl="1"/>
            <a:r>
              <a:rPr lang="en-US" dirty="0"/>
              <a:t>Strong nuclear force  (hold the nucleus together)</a:t>
            </a:r>
          </a:p>
          <a:p>
            <a:pPr lvl="1"/>
            <a:r>
              <a:rPr lang="en-US" dirty="0"/>
              <a:t>Weak nuclear force    (slow decay of free neutrons)</a:t>
            </a:r>
          </a:p>
          <a:p>
            <a:r>
              <a:rPr lang="en-US" dirty="0"/>
              <a:t>All 4 forces conserve energy in a closed universe.</a:t>
            </a:r>
          </a:p>
          <a:p>
            <a:r>
              <a:rPr lang="en-US" dirty="0"/>
              <a:t>Maybe also:</a:t>
            </a:r>
          </a:p>
          <a:p>
            <a:pPr lvl="1"/>
            <a:r>
              <a:rPr lang="en-US" dirty="0"/>
              <a:t>Dark matter (so galaxies rotate more evenly)</a:t>
            </a:r>
          </a:p>
          <a:p>
            <a:pPr lvl="1"/>
            <a:r>
              <a:rPr lang="en-US" dirty="0"/>
              <a:t>Dark energy (so whole universe expands slightly faster)</a:t>
            </a:r>
          </a:p>
          <a:p>
            <a:r>
              <a:rPr lang="en-US" dirty="0"/>
              <a:t>No sign here of spiritual or mental influx</a:t>
            </a:r>
          </a:p>
          <a:p>
            <a:pPr lvl="1"/>
            <a:r>
              <a:rPr lang="en-US" dirty="0"/>
              <a:t>(except maybe to explain the initial Big Bang)</a:t>
            </a:r>
          </a:p>
        </p:txBody>
      </p:sp>
      <p:sp>
        <p:nvSpPr>
          <p:cNvPr id="3" name="Slide Number Placeholder 2">
            <a:extLst>
              <a:ext uri="{FF2B5EF4-FFF2-40B4-BE49-F238E27FC236}">
                <a16:creationId xmlns:a16="http://schemas.microsoft.com/office/drawing/2014/main" id="{BF1C3C7B-CEBE-3477-C3E1-78FB8A60733F}"/>
              </a:ext>
            </a:extLst>
          </p:cNvPr>
          <p:cNvSpPr>
            <a:spLocks noGrp="1"/>
          </p:cNvSpPr>
          <p:nvPr>
            <p:ph type="sldNum" sz="quarter" idx="12"/>
          </p:nvPr>
        </p:nvSpPr>
        <p:spPr/>
        <p:txBody>
          <a:bodyPr/>
          <a:lstStyle/>
          <a:p>
            <a:fld id="{1A58AED7-77EC-5940-BFFD-72F41070E831}" type="slidenum">
              <a:rPr lang="en-US" smtClean="0"/>
              <a:t>13</a:t>
            </a:fld>
            <a:endParaRPr lang="en-US"/>
          </a:p>
        </p:txBody>
      </p:sp>
      <p:sp>
        <p:nvSpPr>
          <p:cNvPr id="7" name="Footer Placeholder 6">
            <a:extLst>
              <a:ext uri="{FF2B5EF4-FFF2-40B4-BE49-F238E27FC236}">
                <a16:creationId xmlns:a16="http://schemas.microsoft.com/office/drawing/2014/main" id="{1187ED5C-CD4F-7CF8-F07A-9F1D837218B4}"/>
              </a:ext>
            </a:extLst>
          </p:cNvPr>
          <p:cNvSpPr>
            <a:spLocks noGrp="1"/>
          </p:cNvSpPr>
          <p:nvPr>
            <p:ph type="ftr" sz="quarter" idx="11"/>
          </p:nvPr>
        </p:nvSpPr>
        <p:spPr/>
        <p:txBody>
          <a:bodyPr/>
          <a:lstStyle/>
          <a:p>
            <a:r>
              <a:rPr lang="en-US"/>
              <a:t>Ian Thompson</a:t>
            </a:r>
          </a:p>
        </p:txBody>
      </p:sp>
      <p:pic>
        <p:nvPicPr>
          <p:cNvPr id="4" name="Picture 3">
            <a:extLst>
              <a:ext uri="{FF2B5EF4-FFF2-40B4-BE49-F238E27FC236}">
                <a16:creationId xmlns:a16="http://schemas.microsoft.com/office/drawing/2014/main" id="{B305BE7A-B498-1C68-A9E4-60F5EAFD96B1}"/>
              </a:ext>
            </a:extLst>
          </p:cNvPr>
          <p:cNvPicPr>
            <a:picLocks noChangeAspect="1"/>
          </p:cNvPicPr>
          <p:nvPr/>
        </p:nvPicPr>
        <p:blipFill>
          <a:blip r:embed="rId3"/>
          <a:stretch>
            <a:fillRect/>
          </a:stretch>
        </p:blipFill>
        <p:spPr>
          <a:xfrm>
            <a:off x="7617238" y="2157866"/>
            <a:ext cx="1208592" cy="743749"/>
          </a:xfrm>
          <a:prstGeom prst="rect">
            <a:avLst/>
          </a:prstGeom>
        </p:spPr>
      </p:pic>
    </p:spTree>
    <p:extLst>
      <p:ext uri="{BB962C8B-B14F-4D97-AF65-F5344CB8AC3E}">
        <p14:creationId xmlns:p14="http://schemas.microsoft.com/office/powerpoint/2010/main" val="401925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8C4C-E051-4E4A-A422-C2B8FC9A75E1}"/>
              </a:ext>
            </a:extLst>
          </p:cNvPr>
          <p:cNvSpPr>
            <a:spLocks noGrp="1"/>
          </p:cNvSpPr>
          <p:nvPr>
            <p:ph type="title"/>
          </p:nvPr>
        </p:nvSpPr>
        <p:spPr/>
        <p:txBody>
          <a:bodyPr/>
          <a:lstStyle/>
          <a:p>
            <a:r>
              <a:rPr lang="en-US" dirty="0"/>
              <a:t>Spiritual effects on Physical</a:t>
            </a:r>
          </a:p>
        </p:txBody>
      </p:sp>
      <p:sp>
        <p:nvSpPr>
          <p:cNvPr id="3" name="Content Placeholder 2">
            <a:extLst>
              <a:ext uri="{FF2B5EF4-FFF2-40B4-BE49-F238E27FC236}">
                <a16:creationId xmlns:a16="http://schemas.microsoft.com/office/drawing/2014/main" id="{5D7AE2FE-06D7-C548-A786-03FF85A2F156}"/>
              </a:ext>
            </a:extLst>
          </p:cNvPr>
          <p:cNvSpPr>
            <a:spLocks noGrp="1"/>
          </p:cNvSpPr>
          <p:nvPr>
            <p:ph idx="1"/>
          </p:nvPr>
        </p:nvSpPr>
        <p:spPr/>
        <p:txBody>
          <a:bodyPr>
            <a:normAutofit/>
          </a:bodyPr>
          <a:lstStyle/>
          <a:p>
            <a:pPr marL="0" indent="0">
              <a:buNone/>
            </a:pPr>
            <a:r>
              <a:rPr lang="en-US" dirty="0"/>
              <a:t>Something must be different in physics and physiology because of spiritual input: </a:t>
            </a:r>
          </a:p>
          <a:p>
            <a:r>
              <a:rPr lang="en-US" sz="2000" dirty="0"/>
              <a:t>Effects of mental desires and intentions </a:t>
            </a:r>
            <a:br>
              <a:rPr lang="en-US" sz="2000" dirty="0"/>
            </a:br>
            <a:r>
              <a:rPr lang="en-US" sz="2000" dirty="0"/>
              <a:t>on neurons, leading to bodily movements </a:t>
            </a:r>
          </a:p>
          <a:p>
            <a:r>
              <a:rPr lang="en-US" sz="2000" dirty="0"/>
              <a:t>Effects in general cellular bio-chemistry: proteins etc.</a:t>
            </a:r>
            <a:br>
              <a:rPr lang="en-US" sz="2200" dirty="0"/>
            </a:br>
            <a:endParaRPr lang="en-US" sz="2200" dirty="0"/>
          </a:p>
          <a:p>
            <a:pPr marL="0" indent="0">
              <a:buNone/>
            </a:pPr>
            <a:r>
              <a:rPr lang="en-US" dirty="0"/>
              <a:t>Try to keep general physical theories:</a:t>
            </a:r>
          </a:p>
          <a:p>
            <a:r>
              <a:rPr lang="en-US" sz="2000" dirty="0"/>
              <a:t>Suns, microscopes, cell phones: all still work.</a:t>
            </a:r>
          </a:p>
          <a:p>
            <a:pPr lvl="1"/>
            <a:r>
              <a:rPr lang="en-US" sz="2000" dirty="0"/>
              <a:t>Maintained by immediate influx into all non-living things</a:t>
            </a:r>
          </a:p>
          <a:p>
            <a:r>
              <a:rPr lang="en-US" sz="2000" dirty="0"/>
              <a:t>Find a ‘soft spot’ in physical theory so laws are </a:t>
            </a:r>
            <a:r>
              <a:rPr lang="en-US" sz="2000" u="sng" dirty="0"/>
              <a:t>not</a:t>
            </a:r>
            <a:r>
              <a:rPr lang="en-US" sz="2000" dirty="0"/>
              <a:t> always fixed, </a:t>
            </a:r>
            <a:br>
              <a:rPr lang="en-US" sz="2000" dirty="0"/>
            </a:br>
            <a:r>
              <a:rPr lang="en-US" sz="2000" dirty="0"/>
              <a:t>but laws vary as part of a bigger picture.</a:t>
            </a:r>
          </a:p>
          <a:p>
            <a:pPr lvl="1"/>
            <a:endParaRPr lang="en-US" dirty="0"/>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5AA921E1-744F-624A-B040-1C9AA2C65CD5}"/>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CFE61727-EA40-0C4E-8AA1-CA45739BA410}"/>
              </a:ext>
            </a:extLst>
          </p:cNvPr>
          <p:cNvSpPr>
            <a:spLocks noGrp="1"/>
          </p:cNvSpPr>
          <p:nvPr>
            <p:ph type="sldNum" sz="quarter" idx="12"/>
          </p:nvPr>
        </p:nvSpPr>
        <p:spPr/>
        <p:txBody>
          <a:bodyPr/>
          <a:lstStyle/>
          <a:p>
            <a:fld id="{22753A93-0229-F743-A9B6-D3D49CF85195}" type="slidenum">
              <a:rPr lang="en-US" smtClean="0"/>
              <a:t>14</a:t>
            </a:fld>
            <a:endParaRPr lang="en-US"/>
          </a:p>
        </p:txBody>
      </p:sp>
      <p:pic>
        <p:nvPicPr>
          <p:cNvPr id="2050" name="Picture 2" descr="Our nearest star">
            <a:extLst>
              <a:ext uri="{FF2B5EF4-FFF2-40B4-BE49-F238E27FC236}">
                <a16:creationId xmlns:a16="http://schemas.microsoft.com/office/drawing/2014/main" id="{59CC16AD-C875-9070-2CFD-1F76BD3C1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739" y="2937447"/>
            <a:ext cx="1023256" cy="8181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ne Clip Art Image - ClipSafari">
            <a:extLst>
              <a:ext uri="{FF2B5EF4-FFF2-40B4-BE49-F238E27FC236}">
                <a16:creationId xmlns:a16="http://schemas.microsoft.com/office/drawing/2014/main" id="{C84D0983-2625-320A-AFFD-B3150071E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136" y="5234373"/>
            <a:ext cx="622663" cy="12066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white and black microscope&#10;&#10;Description automatically generated">
            <a:extLst>
              <a:ext uri="{FF2B5EF4-FFF2-40B4-BE49-F238E27FC236}">
                <a16:creationId xmlns:a16="http://schemas.microsoft.com/office/drawing/2014/main" id="{690A13F7-3A20-3386-6F3B-D2D3867A826C}"/>
              </a:ext>
            </a:extLst>
          </p:cNvPr>
          <p:cNvPicPr>
            <a:picLocks noChangeAspect="1"/>
          </p:cNvPicPr>
          <p:nvPr/>
        </p:nvPicPr>
        <p:blipFill>
          <a:blip r:embed="rId5"/>
          <a:stretch>
            <a:fillRect/>
          </a:stretch>
        </p:blipFill>
        <p:spPr>
          <a:xfrm>
            <a:off x="7945390" y="3953441"/>
            <a:ext cx="860153" cy="1184642"/>
          </a:xfrm>
          <a:prstGeom prst="rect">
            <a:avLst/>
          </a:prstGeom>
        </p:spPr>
      </p:pic>
    </p:spTree>
    <p:extLst>
      <p:ext uri="{BB962C8B-B14F-4D97-AF65-F5344CB8AC3E}">
        <p14:creationId xmlns:p14="http://schemas.microsoft.com/office/powerpoint/2010/main" val="8646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8A85-9CC4-534A-972F-1BFF5A06B77C}"/>
              </a:ext>
            </a:extLst>
          </p:cNvPr>
          <p:cNvSpPr>
            <a:spLocks noGrp="1"/>
          </p:cNvSpPr>
          <p:nvPr>
            <p:ph type="title"/>
          </p:nvPr>
        </p:nvSpPr>
        <p:spPr/>
        <p:txBody>
          <a:bodyPr/>
          <a:lstStyle/>
          <a:p>
            <a:r>
              <a:rPr lang="en-US" dirty="0"/>
              <a:t>Where influx should be in physics</a:t>
            </a:r>
          </a:p>
        </p:txBody>
      </p:sp>
      <p:sp>
        <p:nvSpPr>
          <p:cNvPr id="3" name="Content Placeholder 2">
            <a:extLst>
              <a:ext uri="{FF2B5EF4-FFF2-40B4-BE49-F238E27FC236}">
                <a16:creationId xmlns:a16="http://schemas.microsoft.com/office/drawing/2014/main" id="{90F6B984-0CA6-533D-F23B-BBB4DC830E0F}"/>
              </a:ext>
            </a:extLst>
          </p:cNvPr>
          <p:cNvSpPr>
            <a:spLocks noGrp="1"/>
          </p:cNvSpPr>
          <p:nvPr>
            <p:ph idx="1"/>
          </p:nvPr>
        </p:nvSpPr>
        <p:spPr/>
        <p:txBody>
          <a:bodyPr/>
          <a:lstStyle/>
          <a:p>
            <a:r>
              <a:rPr lang="en-US" dirty="0"/>
              <a:t>Mediate Influx from prior spiritual or mental discrete degrees should show up in these ways:</a:t>
            </a:r>
          </a:p>
          <a:p>
            <a:pPr lvl="1"/>
            <a:r>
              <a:rPr lang="en-US" dirty="0"/>
              <a:t>within living organisms, </a:t>
            </a:r>
          </a:p>
          <a:p>
            <a:pPr lvl="1"/>
            <a:r>
              <a:rPr lang="en-US" dirty="0"/>
              <a:t>especially within the smallest cells</a:t>
            </a:r>
          </a:p>
          <a:p>
            <a:pPr lvl="1"/>
            <a:r>
              <a:rPr lang="en-US" dirty="0"/>
              <a:t>especially within the brains of mammals &lt; mental</a:t>
            </a:r>
          </a:p>
          <a:p>
            <a:pPr lvl="1"/>
            <a:r>
              <a:rPr lang="en-US" dirty="0"/>
              <a:t>especially within human brains                     &lt; mental</a:t>
            </a:r>
          </a:p>
          <a:p>
            <a:r>
              <a:rPr lang="en-US" dirty="0"/>
              <a:t>Influx should make differences in all these ways</a:t>
            </a:r>
          </a:p>
          <a:p>
            <a:r>
              <a:rPr lang="en-US" dirty="0"/>
              <a:t>But what differences, exactly?</a:t>
            </a:r>
          </a:p>
          <a:p>
            <a:pPr lvl="1"/>
            <a:r>
              <a:rPr lang="en-US" dirty="0"/>
              <a:t>How could we tell if influx is occurring or not? </a:t>
            </a:r>
          </a:p>
        </p:txBody>
      </p:sp>
      <p:sp>
        <p:nvSpPr>
          <p:cNvPr id="4" name="Slide Number Placeholder 3">
            <a:extLst>
              <a:ext uri="{FF2B5EF4-FFF2-40B4-BE49-F238E27FC236}">
                <a16:creationId xmlns:a16="http://schemas.microsoft.com/office/drawing/2014/main" id="{EC700EB0-3555-2700-BB42-87D51B2916FE}"/>
              </a:ext>
            </a:extLst>
          </p:cNvPr>
          <p:cNvSpPr>
            <a:spLocks noGrp="1"/>
          </p:cNvSpPr>
          <p:nvPr>
            <p:ph type="sldNum" sz="quarter" idx="12"/>
          </p:nvPr>
        </p:nvSpPr>
        <p:spPr/>
        <p:txBody>
          <a:bodyPr/>
          <a:lstStyle/>
          <a:p>
            <a:fld id="{1A58AED7-77EC-5940-BFFD-72F41070E831}" type="slidenum">
              <a:rPr lang="en-US" smtClean="0"/>
              <a:t>15</a:t>
            </a:fld>
            <a:endParaRPr lang="en-US"/>
          </a:p>
        </p:txBody>
      </p:sp>
      <p:sp>
        <p:nvSpPr>
          <p:cNvPr id="5" name="Footer Placeholder 4">
            <a:extLst>
              <a:ext uri="{FF2B5EF4-FFF2-40B4-BE49-F238E27FC236}">
                <a16:creationId xmlns:a16="http://schemas.microsoft.com/office/drawing/2014/main" id="{74DAAD46-BBBC-94BC-4866-35FEADCB74D0}"/>
              </a:ext>
            </a:extLst>
          </p:cNvPr>
          <p:cNvSpPr>
            <a:spLocks noGrp="1"/>
          </p:cNvSpPr>
          <p:nvPr>
            <p:ph type="ftr" sz="quarter" idx="11"/>
          </p:nvPr>
        </p:nvSpPr>
        <p:spPr/>
        <p:txBody>
          <a:bodyPr/>
          <a:lstStyle/>
          <a:p>
            <a:r>
              <a:rPr lang="en-US"/>
              <a:t>Ian Thompson</a:t>
            </a:r>
          </a:p>
        </p:txBody>
      </p:sp>
      <p:pic>
        <p:nvPicPr>
          <p:cNvPr id="7" name="Picture 6" descr="A green cell with blue and yellow circles&#10;&#10;Description automatically generated">
            <a:extLst>
              <a:ext uri="{FF2B5EF4-FFF2-40B4-BE49-F238E27FC236}">
                <a16:creationId xmlns:a16="http://schemas.microsoft.com/office/drawing/2014/main" id="{75A93EE9-93F2-5C84-7FD4-747F0A2BD15C}"/>
              </a:ext>
            </a:extLst>
          </p:cNvPr>
          <p:cNvPicPr>
            <a:picLocks noChangeAspect="1"/>
          </p:cNvPicPr>
          <p:nvPr/>
        </p:nvPicPr>
        <p:blipFill>
          <a:blip r:embed="rId2"/>
          <a:stretch>
            <a:fillRect/>
          </a:stretch>
        </p:blipFill>
        <p:spPr>
          <a:xfrm>
            <a:off x="6115050" y="2713264"/>
            <a:ext cx="668020" cy="715736"/>
          </a:xfrm>
          <a:prstGeom prst="rect">
            <a:avLst/>
          </a:prstGeom>
        </p:spPr>
      </p:pic>
      <p:pic>
        <p:nvPicPr>
          <p:cNvPr id="9" name="Picture 8" descr="A close-up of a brain&#10;&#10;Description automatically generated">
            <a:extLst>
              <a:ext uri="{FF2B5EF4-FFF2-40B4-BE49-F238E27FC236}">
                <a16:creationId xmlns:a16="http://schemas.microsoft.com/office/drawing/2014/main" id="{16BE2869-E510-A2EC-9DA8-49260B4EE7D2}"/>
              </a:ext>
            </a:extLst>
          </p:cNvPr>
          <p:cNvPicPr>
            <a:picLocks noChangeAspect="1"/>
          </p:cNvPicPr>
          <p:nvPr/>
        </p:nvPicPr>
        <p:blipFill>
          <a:blip r:embed="rId3"/>
          <a:stretch>
            <a:fillRect/>
          </a:stretch>
        </p:blipFill>
        <p:spPr>
          <a:xfrm>
            <a:off x="5695406" y="3780990"/>
            <a:ext cx="762544" cy="566756"/>
          </a:xfrm>
          <a:prstGeom prst="rect">
            <a:avLst/>
          </a:prstGeom>
        </p:spPr>
      </p:pic>
    </p:spTree>
    <p:extLst>
      <p:ext uri="{BB962C8B-B14F-4D97-AF65-F5344CB8AC3E}">
        <p14:creationId xmlns:p14="http://schemas.microsoft.com/office/powerpoint/2010/main" val="2339931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9F15-5DFF-2488-4DDF-955C3EEE6AB6}"/>
              </a:ext>
            </a:extLst>
          </p:cNvPr>
          <p:cNvSpPr>
            <a:spLocks noGrp="1"/>
          </p:cNvSpPr>
          <p:nvPr>
            <p:ph type="title"/>
          </p:nvPr>
        </p:nvSpPr>
        <p:spPr/>
        <p:txBody>
          <a:bodyPr/>
          <a:lstStyle/>
          <a:p>
            <a:r>
              <a:rPr lang="en-US" dirty="0"/>
              <a:t>Proposed effects of mental influx:</a:t>
            </a:r>
          </a:p>
        </p:txBody>
      </p:sp>
      <p:sp>
        <p:nvSpPr>
          <p:cNvPr id="3" name="Content Placeholder 2">
            <a:extLst>
              <a:ext uri="{FF2B5EF4-FFF2-40B4-BE49-F238E27FC236}">
                <a16:creationId xmlns:a16="http://schemas.microsoft.com/office/drawing/2014/main" id="{1BDC37E4-67A9-F26F-B366-408011485D8F}"/>
              </a:ext>
            </a:extLst>
          </p:cNvPr>
          <p:cNvSpPr>
            <a:spLocks noGrp="1"/>
          </p:cNvSpPr>
          <p:nvPr>
            <p:ph idx="1"/>
          </p:nvPr>
        </p:nvSpPr>
        <p:spPr/>
        <p:txBody>
          <a:bodyPr>
            <a:normAutofit lnSpcReduction="10000"/>
          </a:bodyPr>
          <a:lstStyle/>
          <a:p>
            <a:pPr marL="342900" marR="0" lvl="0" indent="-342900">
              <a:lnSpc>
                <a:spcPct val="150000"/>
              </a:lnSpc>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Another kind of ‘mental particle’ in the physical world</a:t>
            </a:r>
          </a:p>
          <a:p>
            <a:pPr marL="342900" marR="0" lvl="0" indent="-342900">
              <a:lnSpc>
                <a:spcPct val="150000"/>
              </a:lnSpc>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 fifth force called ‘mental force’ or ‘vital force’</a:t>
            </a:r>
          </a:p>
          <a:p>
            <a:pPr marL="342900" marR="0" lvl="0" indent="-342900">
              <a:lnSpc>
                <a:spcPct val="150000"/>
              </a:lnSpc>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Local modifications of existing physical forces:</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gravity, electric, nuclear strong, or nuclear weak.</a:t>
            </a:r>
          </a:p>
          <a:p>
            <a:pPr marL="342900" marR="0" lvl="0" indent="-342900">
              <a:lnSpc>
                <a:spcPct val="150000"/>
              </a:lnSpc>
              <a:spcBef>
                <a:spcPts val="0"/>
              </a:spcBef>
              <a:spcAft>
                <a:spcPts val="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Influencing quantum measurements by biassing its  random selections.</a:t>
            </a:r>
          </a:p>
          <a:p>
            <a:pPr marL="342900" marR="0" lvl="0" indent="-342900">
              <a:lnSpc>
                <a:spcPct val="150000"/>
              </a:lnSpc>
              <a:spcBef>
                <a:spcPts val="0"/>
              </a:spcBef>
              <a:spcAft>
                <a:spcPts val="0"/>
              </a:spcAft>
              <a:buFont typeface="+mj-lt"/>
              <a:buAutoNum type="arabicPeriod"/>
            </a:pPr>
            <a:r>
              <a:rPr lang="en-US" sz="2400" kern="100" dirty="0">
                <a:latin typeface="Aptos" panose="020B0004020202020204" pitchFamily="34" charset="0"/>
                <a:ea typeface="Aptos" panose="020B0004020202020204" pitchFamily="34" charset="0"/>
                <a:cs typeface="Times New Roman" panose="02020603050405020304" pitchFamily="18" charset="0"/>
              </a:rPr>
              <a:t>And/or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giving ‘fina</a:t>
            </a:r>
            <a:r>
              <a:rPr lang="en-US" sz="2400" kern="100" dirty="0">
                <a:latin typeface="Aptos" panose="020B0004020202020204" pitchFamily="34" charset="0"/>
                <a:ea typeface="Aptos" panose="020B0004020202020204" pitchFamily="34" charset="0"/>
                <a:cs typeface="Times New Roman" panose="02020603050405020304" pitchFamily="18" charset="0"/>
              </a:rPr>
              <a:t>l causes’: </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kern="100" dirty="0">
                <a:effectLst/>
                <a:latin typeface="Aptos" panose="020B0004020202020204" pitchFamily="34" charset="0"/>
                <a:ea typeface="Aptos" panose="020B0004020202020204" pitchFamily="34" charset="0"/>
                <a:cs typeface="Times New Roman" panose="02020603050405020304" pitchFamily="18" charset="0"/>
              </a:rPr>
              <a:t>Providing ‘ends’ or ‘targets’ for physical processes</a:t>
            </a:r>
          </a:p>
        </p:txBody>
      </p:sp>
      <p:sp>
        <p:nvSpPr>
          <p:cNvPr id="4" name="Slide Number Placeholder 3">
            <a:extLst>
              <a:ext uri="{FF2B5EF4-FFF2-40B4-BE49-F238E27FC236}">
                <a16:creationId xmlns:a16="http://schemas.microsoft.com/office/drawing/2014/main" id="{253A85E7-2BE0-9EB8-D179-87259C04DB95}"/>
              </a:ext>
            </a:extLst>
          </p:cNvPr>
          <p:cNvSpPr>
            <a:spLocks noGrp="1"/>
          </p:cNvSpPr>
          <p:nvPr>
            <p:ph type="sldNum" sz="quarter" idx="12"/>
          </p:nvPr>
        </p:nvSpPr>
        <p:spPr/>
        <p:txBody>
          <a:bodyPr/>
          <a:lstStyle/>
          <a:p>
            <a:fld id="{1A58AED7-77EC-5940-BFFD-72F41070E831}" type="slidenum">
              <a:rPr lang="en-US" smtClean="0"/>
              <a:t>16</a:t>
            </a:fld>
            <a:endParaRPr lang="en-US"/>
          </a:p>
        </p:txBody>
      </p:sp>
      <p:sp>
        <p:nvSpPr>
          <p:cNvPr id="5" name="Footer Placeholder 4">
            <a:extLst>
              <a:ext uri="{FF2B5EF4-FFF2-40B4-BE49-F238E27FC236}">
                <a16:creationId xmlns:a16="http://schemas.microsoft.com/office/drawing/2014/main" id="{F7BF8D64-19E8-AC1F-00EB-4986362908CB}"/>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361876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8B1E-216D-65D3-9093-9FCA55666D07}"/>
              </a:ext>
            </a:extLst>
          </p:cNvPr>
          <p:cNvSpPr>
            <a:spLocks noGrp="1"/>
          </p:cNvSpPr>
          <p:nvPr>
            <p:ph type="title"/>
          </p:nvPr>
        </p:nvSpPr>
        <p:spPr/>
        <p:txBody>
          <a:bodyPr/>
          <a:lstStyle/>
          <a:p>
            <a:r>
              <a:rPr lang="en-US" dirty="0"/>
              <a:t>What would we expect in the world described in the Writings?</a:t>
            </a:r>
          </a:p>
        </p:txBody>
      </p:sp>
      <p:sp>
        <p:nvSpPr>
          <p:cNvPr id="3" name="Content Placeholder 2">
            <a:extLst>
              <a:ext uri="{FF2B5EF4-FFF2-40B4-BE49-F238E27FC236}">
                <a16:creationId xmlns:a16="http://schemas.microsoft.com/office/drawing/2014/main" id="{2C33B5AE-48B9-33C2-4289-2E6341FA0AE6}"/>
              </a:ext>
            </a:extLst>
          </p:cNvPr>
          <p:cNvSpPr>
            <a:spLocks noGrp="1"/>
          </p:cNvSpPr>
          <p:nvPr>
            <p:ph idx="1"/>
          </p:nvPr>
        </p:nvSpPr>
        <p:spPr/>
        <p:txBody>
          <a:bodyPr>
            <a:normAutofit lnSpcReduction="10000"/>
          </a:bodyPr>
          <a:lstStyle/>
          <a:p>
            <a:pPr>
              <a:lnSpc>
                <a:spcPct val="100000"/>
              </a:lnSpc>
              <a:spcBef>
                <a:spcPts val="0"/>
              </a:spcBef>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Expect influx to provide </a:t>
            </a:r>
            <a:r>
              <a:rPr lang="en-US" sz="2400" u="sng" kern="100" dirty="0">
                <a:effectLst/>
                <a:latin typeface="Aptos" panose="020B0004020202020204" pitchFamily="34" charset="0"/>
                <a:ea typeface="Aptos" panose="020B0004020202020204" pitchFamily="34" charset="0"/>
                <a:cs typeface="Times New Roman" panose="02020603050405020304" pitchFamily="18" charset="0"/>
              </a:rPr>
              <a:t>ends</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/targets (5.): final causes.</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0"/>
              </a:spcBef>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Expect influx </a:t>
            </a:r>
            <a:r>
              <a:rPr lang="en-US" sz="2400" u="sng" kern="100" dirty="0">
                <a:effectLst/>
                <a:latin typeface="Aptos" panose="020B0004020202020204" pitchFamily="34" charset="0"/>
                <a:ea typeface="Aptos" panose="020B0004020202020204" pitchFamily="34" charset="0"/>
                <a:cs typeface="Times New Roman" panose="02020603050405020304" pitchFamily="18" charset="0"/>
              </a:rPr>
              <a:t>into</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the existing physical – as in when modifying existing forces (3.) or existing random processes (4.)</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0"/>
              </a:spcBef>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quantum proposal (4.) has been often suggested.</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kern="100" dirty="0">
                <a:effectLst/>
                <a:latin typeface="Aptos" panose="020B0004020202020204" pitchFamily="34" charset="0"/>
                <a:ea typeface="Aptos" panose="020B0004020202020204" pitchFamily="34" charset="0"/>
                <a:cs typeface="Times New Roman" panose="02020603050405020304" pitchFamily="18" charset="0"/>
              </a:rPr>
              <a:t>But it has only extremely small effects in the warm fluctuating environment of living cells. </a:t>
            </a:r>
          </a:p>
          <a:p>
            <a:pPr>
              <a:lnSpc>
                <a:spcPct val="100000"/>
              </a:lnSpc>
              <a:spcBef>
                <a:spcPts val="0"/>
              </a:spcBef>
            </a:pP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0"/>
              </a:spcBef>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So I recommend (3. with 5. )  – </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kern="100" dirty="0">
                <a:effectLst/>
                <a:latin typeface="Aptos" panose="020B0004020202020204" pitchFamily="34" charset="0"/>
                <a:ea typeface="Aptos" panose="020B0004020202020204" pitchFamily="34" charset="0"/>
                <a:cs typeface="Times New Roman" panose="02020603050405020304" pitchFamily="18" charset="0"/>
              </a:rPr>
              <a:t>modifying existing forces to achieve ends given as targets</a:t>
            </a:r>
          </a:p>
          <a:p>
            <a:endParaRPr lang="en-US" dirty="0"/>
          </a:p>
        </p:txBody>
      </p:sp>
      <p:sp>
        <p:nvSpPr>
          <p:cNvPr id="4" name="Slide Number Placeholder 3">
            <a:extLst>
              <a:ext uri="{FF2B5EF4-FFF2-40B4-BE49-F238E27FC236}">
                <a16:creationId xmlns:a16="http://schemas.microsoft.com/office/drawing/2014/main" id="{18298CDF-707B-A5EE-E979-C23ECF8B9242}"/>
              </a:ext>
            </a:extLst>
          </p:cNvPr>
          <p:cNvSpPr>
            <a:spLocks noGrp="1"/>
          </p:cNvSpPr>
          <p:nvPr>
            <p:ph type="sldNum" sz="quarter" idx="12"/>
          </p:nvPr>
        </p:nvSpPr>
        <p:spPr/>
        <p:txBody>
          <a:bodyPr/>
          <a:lstStyle/>
          <a:p>
            <a:fld id="{1A58AED7-77EC-5940-BFFD-72F41070E831}" type="slidenum">
              <a:rPr lang="en-US" smtClean="0"/>
              <a:t>17</a:t>
            </a:fld>
            <a:endParaRPr lang="en-US"/>
          </a:p>
        </p:txBody>
      </p:sp>
      <p:sp>
        <p:nvSpPr>
          <p:cNvPr id="5" name="Footer Placeholder 4">
            <a:extLst>
              <a:ext uri="{FF2B5EF4-FFF2-40B4-BE49-F238E27FC236}">
                <a16:creationId xmlns:a16="http://schemas.microsoft.com/office/drawing/2014/main" id="{A87B163C-F325-2EF3-C84B-518BB139627D}"/>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394146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12E1-B2CD-4C6B-2956-A77BEB2C5A67}"/>
              </a:ext>
            </a:extLst>
          </p:cNvPr>
          <p:cNvSpPr>
            <a:spLocks noGrp="1"/>
          </p:cNvSpPr>
          <p:nvPr>
            <p:ph type="title"/>
          </p:nvPr>
        </p:nvSpPr>
        <p:spPr/>
        <p:txBody>
          <a:bodyPr/>
          <a:lstStyle/>
          <a:p>
            <a:r>
              <a:rPr lang="en-US" dirty="0"/>
              <a:t>Varying electric forces for targets</a:t>
            </a:r>
          </a:p>
        </p:txBody>
      </p:sp>
      <p:sp>
        <p:nvSpPr>
          <p:cNvPr id="3" name="Content Placeholder 2">
            <a:extLst>
              <a:ext uri="{FF2B5EF4-FFF2-40B4-BE49-F238E27FC236}">
                <a16:creationId xmlns:a16="http://schemas.microsoft.com/office/drawing/2014/main" id="{6FFB1061-08AA-53CB-E188-0CE7AB97A6AF}"/>
              </a:ext>
            </a:extLst>
          </p:cNvPr>
          <p:cNvSpPr>
            <a:spLocks noGrp="1"/>
          </p:cNvSpPr>
          <p:nvPr>
            <p:ph idx="1"/>
          </p:nvPr>
        </p:nvSpPr>
        <p:spPr/>
        <p:txBody>
          <a:bodyPr>
            <a:normAutofit lnSpcReduction="10000"/>
          </a:bodyPr>
          <a:lstStyle/>
          <a:p>
            <a:pPr marL="0" indent="0">
              <a:buNone/>
            </a:pPr>
            <a:r>
              <a:rPr lang="en-US" sz="2400" b="1" dirty="0">
                <a:effectLst/>
                <a:latin typeface="Aptos" panose="020B0004020202020204" pitchFamily="34" charset="0"/>
                <a:ea typeface="Aptos" panose="020B0004020202020204" pitchFamily="34" charset="0"/>
                <a:cs typeface="Times New Roman" panose="02020603050405020304" pitchFamily="18" charset="0"/>
              </a:rPr>
              <a:t>Proposal:</a:t>
            </a:r>
          </a:p>
          <a:p>
            <a:r>
              <a:rPr lang="en-US" sz="2000" b="1" dirty="0">
                <a:latin typeface="Aptos" panose="020B0004020202020204" pitchFamily="34" charset="0"/>
                <a:ea typeface="Aptos" panose="020B0004020202020204" pitchFamily="34" charset="0"/>
                <a:cs typeface="Times New Roman" panose="02020603050405020304" pitchFamily="18" charset="0"/>
              </a:rPr>
              <a:t>E</a:t>
            </a:r>
            <a:r>
              <a:rPr lang="en-US" sz="2000" b="1" dirty="0">
                <a:effectLst/>
                <a:latin typeface="Aptos" panose="020B0004020202020204" pitchFamily="34" charset="0"/>
                <a:ea typeface="Aptos" panose="020B0004020202020204" pitchFamily="34" charset="0"/>
                <a:cs typeface="Times New Roman" panose="02020603050405020304" pitchFamily="18" charset="0"/>
              </a:rPr>
              <a:t>nds in mental degree are received by influx into the physical de</a:t>
            </a:r>
            <a:r>
              <a:rPr lang="en-US" sz="2000" b="1" dirty="0">
                <a:latin typeface="Aptos" panose="020B0004020202020204" pitchFamily="34" charset="0"/>
                <a:ea typeface="Aptos" panose="020B0004020202020204" pitchFamily="34" charset="0"/>
                <a:cs typeface="Times New Roman" panose="02020603050405020304" pitchFamily="18" charset="0"/>
              </a:rPr>
              <a:t>gree as targets.</a:t>
            </a:r>
          </a:p>
          <a:p>
            <a:r>
              <a:rPr lang="en-US" sz="2000" b="1" dirty="0">
                <a:effectLst/>
                <a:latin typeface="Aptos" panose="020B0004020202020204" pitchFamily="34" charset="0"/>
                <a:ea typeface="Aptos" panose="020B0004020202020204" pitchFamily="34" charset="0"/>
                <a:cs typeface="Times New Roman" panose="02020603050405020304" pitchFamily="18" charset="0"/>
              </a:rPr>
              <a:t>The strengths of electric forces are varied locally in cells to achieve those targets at the needed times.</a:t>
            </a:r>
            <a:br>
              <a:rPr lang="en-US" sz="2000" b="1" dirty="0">
                <a:effectLst/>
                <a:latin typeface="Aptos" panose="020B0004020202020204" pitchFamily="34" charset="0"/>
                <a:ea typeface="Aptos" panose="020B0004020202020204" pitchFamily="34" charset="0"/>
                <a:cs typeface="Times New Roman" panose="02020603050405020304" pitchFamily="18" charset="0"/>
              </a:rPr>
            </a:br>
            <a:endParaRPr lang="en-US" sz="2000" b="1"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400" dirty="0"/>
              <a:t>Physics in Living Systems</a:t>
            </a:r>
            <a:endParaRPr lang="en-US" sz="2400" dirty="0">
              <a:latin typeface="Aptos" panose="020B0004020202020204" pitchFamily="34" charset="0"/>
              <a:cs typeface="Times New Roman" panose="02020603050405020304" pitchFamily="18" charset="0"/>
            </a:endParaRPr>
          </a:p>
          <a:p>
            <a:r>
              <a:rPr lang="en-US" sz="2000" dirty="0"/>
              <a:t>All living systems have bodies made of  protons, neutrons, electrons. These make up assemblies of atoms, ions, molecules, cells, </a:t>
            </a:r>
            <a:r>
              <a:rPr lang="en-US" sz="2000" dirty="0" err="1"/>
              <a:t>etc</a:t>
            </a:r>
            <a:endParaRPr lang="en-US" sz="2000" dirty="0"/>
          </a:p>
          <a:p>
            <a:r>
              <a:rPr lang="en-US" sz="2000" dirty="0"/>
              <a:t>Atoms, ions and molecules should behave slightly differently</a:t>
            </a:r>
            <a:br>
              <a:rPr lang="en-US" sz="2000" dirty="0"/>
            </a:br>
            <a:r>
              <a:rPr lang="en-US" sz="2000" dirty="0"/>
              <a:t>because of spiritual influx</a:t>
            </a:r>
          </a:p>
          <a:p>
            <a:r>
              <a:rPr lang="en-US" sz="2000" dirty="0"/>
              <a:t>Mind is not just electricity in the brain (a common idea),</a:t>
            </a:r>
            <a:br>
              <a:rPr lang="en-US" sz="2000" dirty="0"/>
            </a:br>
            <a:r>
              <a:rPr lang="en-US" sz="2000" dirty="0"/>
              <a:t>but Mind </a:t>
            </a:r>
            <a:r>
              <a:rPr lang="en-US" sz="2000" u="sng" dirty="0"/>
              <a:t>controls</a:t>
            </a:r>
            <a:r>
              <a:rPr lang="en-US" sz="2000" dirty="0"/>
              <a:t> electric forces there.</a:t>
            </a:r>
          </a:p>
        </p:txBody>
      </p:sp>
      <p:sp>
        <p:nvSpPr>
          <p:cNvPr id="4" name="Slide Number Placeholder 3">
            <a:extLst>
              <a:ext uri="{FF2B5EF4-FFF2-40B4-BE49-F238E27FC236}">
                <a16:creationId xmlns:a16="http://schemas.microsoft.com/office/drawing/2014/main" id="{7A0626D0-EC84-BB0E-5DF7-E26F463EE946}"/>
              </a:ext>
            </a:extLst>
          </p:cNvPr>
          <p:cNvSpPr>
            <a:spLocks noGrp="1"/>
          </p:cNvSpPr>
          <p:nvPr>
            <p:ph type="sldNum" sz="quarter" idx="12"/>
          </p:nvPr>
        </p:nvSpPr>
        <p:spPr/>
        <p:txBody>
          <a:bodyPr/>
          <a:lstStyle/>
          <a:p>
            <a:fld id="{1A58AED7-77EC-5940-BFFD-72F41070E831}" type="slidenum">
              <a:rPr lang="en-US" smtClean="0"/>
              <a:t>18</a:t>
            </a:fld>
            <a:endParaRPr lang="en-US"/>
          </a:p>
        </p:txBody>
      </p:sp>
      <p:sp>
        <p:nvSpPr>
          <p:cNvPr id="5" name="Footer Placeholder 4">
            <a:extLst>
              <a:ext uri="{FF2B5EF4-FFF2-40B4-BE49-F238E27FC236}">
                <a16:creationId xmlns:a16="http://schemas.microsoft.com/office/drawing/2014/main" id="{7305030D-23C2-BE2B-60C5-585BDA23D947}"/>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314536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70A4-C403-CE66-E850-BAE84E5C999E}"/>
              </a:ext>
            </a:extLst>
          </p:cNvPr>
          <p:cNvSpPr>
            <a:spLocks noGrp="1"/>
          </p:cNvSpPr>
          <p:nvPr>
            <p:ph type="ctrTitle"/>
          </p:nvPr>
        </p:nvSpPr>
        <p:spPr/>
        <p:txBody>
          <a:bodyPr/>
          <a:lstStyle/>
          <a:p>
            <a:pPr algn="ctr"/>
            <a:r>
              <a:rPr lang="en-US" dirty="0"/>
              <a:t>Questions?</a:t>
            </a:r>
          </a:p>
        </p:txBody>
      </p:sp>
      <p:sp>
        <p:nvSpPr>
          <p:cNvPr id="6" name="Subtitle 5">
            <a:extLst>
              <a:ext uri="{FF2B5EF4-FFF2-40B4-BE49-F238E27FC236}">
                <a16:creationId xmlns:a16="http://schemas.microsoft.com/office/drawing/2014/main" id="{9E3DBE74-863F-4DFC-6783-D0421E0E7E2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CB42DB9-E581-5425-E870-49DB0E359537}"/>
              </a:ext>
            </a:extLst>
          </p:cNvPr>
          <p:cNvSpPr>
            <a:spLocks noGrp="1"/>
          </p:cNvSpPr>
          <p:nvPr>
            <p:ph type="sldNum" sz="quarter" idx="12"/>
          </p:nvPr>
        </p:nvSpPr>
        <p:spPr/>
        <p:txBody>
          <a:bodyPr/>
          <a:lstStyle/>
          <a:p>
            <a:fld id="{1A58AED7-77EC-5940-BFFD-72F41070E831}" type="slidenum">
              <a:rPr lang="en-US" smtClean="0"/>
              <a:t>19</a:t>
            </a:fld>
            <a:endParaRPr lang="en-US"/>
          </a:p>
        </p:txBody>
      </p:sp>
      <p:sp>
        <p:nvSpPr>
          <p:cNvPr id="7" name="Footer Placeholder 6">
            <a:extLst>
              <a:ext uri="{FF2B5EF4-FFF2-40B4-BE49-F238E27FC236}">
                <a16:creationId xmlns:a16="http://schemas.microsoft.com/office/drawing/2014/main" id="{5646F358-492A-C222-D839-D5215ACB0EA2}"/>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94767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C58E-78F4-6A27-8CCD-5879810875B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BBD005D-AEFF-C3EC-4F7B-3F35335FE178}"/>
              </a:ext>
            </a:extLst>
          </p:cNvPr>
          <p:cNvSpPr>
            <a:spLocks noGrp="1"/>
          </p:cNvSpPr>
          <p:nvPr>
            <p:ph idx="1"/>
          </p:nvPr>
        </p:nvSpPr>
        <p:spPr>
          <a:xfrm>
            <a:off x="628650" y="1825625"/>
            <a:ext cx="8049358" cy="4351338"/>
          </a:xfrm>
        </p:spPr>
        <p:txBody>
          <a:bodyPr>
            <a:normAutofit/>
          </a:bodyPr>
          <a:lstStyle/>
          <a:p>
            <a:r>
              <a:rPr lang="en-US" dirty="0"/>
              <a:t>Are Religion and Science separate or connected?</a:t>
            </a:r>
          </a:p>
          <a:p>
            <a:pPr lvl="1"/>
            <a:r>
              <a:rPr lang="en-US" dirty="0"/>
              <a:t>They need each other.</a:t>
            </a:r>
          </a:p>
          <a:p>
            <a:r>
              <a:rPr lang="en-US" dirty="0"/>
              <a:t>Here: use ideas from the Writings of Swedenborg to advance science</a:t>
            </a:r>
          </a:p>
          <a:p>
            <a:pPr lvl="1"/>
            <a:r>
              <a:rPr lang="en-US" dirty="0"/>
              <a:t>Use ideas of </a:t>
            </a:r>
            <a:r>
              <a:rPr lang="en-US" u="sng" dirty="0"/>
              <a:t>discrete degrees</a:t>
            </a:r>
            <a:r>
              <a:rPr lang="en-US" dirty="0"/>
              <a:t>  and </a:t>
            </a:r>
            <a:r>
              <a:rPr lang="en-US" u="sng" dirty="0"/>
              <a:t>influx</a:t>
            </a:r>
            <a:r>
              <a:rPr lang="en-US" dirty="0"/>
              <a:t>.</a:t>
            </a:r>
          </a:p>
          <a:p>
            <a:pPr lvl="1"/>
            <a:r>
              <a:rPr lang="en-US" dirty="0"/>
              <a:t>Propose changes to physics in order to explain the steps of the mind-body connection</a:t>
            </a:r>
          </a:p>
          <a:p>
            <a:pPr lvl="1"/>
            <a:r>
              <a:rPr lang="en-US" dirty="0"/>
              <a:t>Suggest how these physical changes can be measured</a:t>
            </a:r>
          </a:p>
          <a:p>
            <a:r>
              <a:rPr lang="en-US" dirty="0"/>
              <a:t>Make a Theistic Science</a:t>
            </a:r>
          </a:p>
          <a:p>
            <a:pPr lvl="1"/>
            <a:r>
              <a:rPr lang="en-US" dirty="0"/>
              <a:t>Theory that assumes the existence of God of theism</a:t>
            </a:r>
          </a:p>
        </p:txBody>
      </p:sp>
      <p:sp>
        <p:nvSpPr>
          <p:cNvPr id="4" name="Slide Number Placeholder 3">
            <a:extLst>
              <a:ext uri="{FF2B5EF4-FFF2-40B4-BE49-F238E27FC236}">
                <a16:creationId xmlns:a16="http://schemas.microsoft.com/office/drawing/2014/main" id="{1AC46265-EBC2-D10A-2718-F4021424382F}"/>
              </a:ext>
            </a:extLst>
          </p:cNvPr>
          <p:cNvSpPr>
            <a:spLocks noGrp="1"/>
          </p:cNvSpPr>
          <p:nvPr>
            <p:ph type="sldNum" sz="quarter" idx="12"/>
          </p:nvPr>
        </p:nvSpPr>
        <p:spPr/>
        <p:txBody>
          <a:bodyPr/>
          <a:lstStyle/>
          <a:p>
            <a:fld id="{1A58AED7-77EC-5940-BFFD-72F41070E831}" type="slidenum">
              <a:rPr lang="en-US" smtClean="0"/>
              <a:t>2</a:t>
            </a:fld>
            <a:endParaRPr lang="en-US"/>
          </a:p>
        </p:txBody>
      </p:sp>
      <p:sp>
        <p:nvSpPr>
          <p:cNvPr id="5" name="Footer Placeholder 4">
            <a:extLst>
              <a:ext uri="{FF2B5EF4-FFF2-40B4-BE49-F238E27FC236}">
                <a16:creationId xmlns:a16="http://schemas.microsoft.com/office/drawing/2014/main" id="{DFF803D8-9CD1-434B-5CF6-5F92F2BBB93B}"/>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150235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BCCB-32C4-3741-9AB3-DBACE5C9E976}"/>
              </a:ext>
            </a:extLst>
          </p:cNvPr>
          <p:cNvSpPr>
            <a:spLocks noGrp="1"/>
          </p:cNvSpPr>
          <p:nvPr>
            <p:ph type="title"/>
          </p:nvPr>
        </p:nvSpPr>
        <p:spPr/>
        <p:txBody>
          <a:bodyPr>
            <a:normAutofit fontScale="90000"/>
          </a:bodyPr>
          <a:lstStyle/>
          <a:p>
            <a:r>
              <a:rPr lang="en-US" dirty="0"/>
              <a:t>Connecting outermost mental degree with innermost physical degree</a:t>
            </a:r>
          </a:p>
        </p:txBody>
      </p:sp>
      <p:sp>
        <p:nvSpPr>
          <p:cNvPr id="3" name="Content Placeholder 2">
            <a:extLst>
              <a:ext uri="{FF2B5EF4-FFF2-40B4-BE49-F238E27FC236}">
                <a16:creationId xmlns:a16="http://schemas.microsoft.com/office/drawing/2014/main" id="{D08610CD-F28B-4C4F-A5B0-2DDE07BC2687}"/>
              </a:ext>
            </a:extLst>
          </p:cNvPr>
          <p:cNvSpPr>
            <a:spLocks noGrp="1"/>
          </p:cNvSpPr>
          <p:nvPr>
            <p:ph idx="1"/>
          </p:nvPr>
        </p:nvSpPr>
        <p:spPr>
          <a:xfrm>
            <a:off x="628650" y="3264061"/>
            <a:ext cx="7886700" cy="3092290"/>
          </a:xfrm>
        </p:spPr>
        <p:txBody>
          <a:bodyPr>
            <a:normAutofit fontScale="85000" lnSpcReduction="20000"/>
          </a:bodyPr>
          <a:lstStyle/>
          <a:p>
            <a:r>
              <a:rPr lang="en-US" dirty="0"/>
              <a:t>The sensorimotor degree is outermost mental degree</a:t>
            </a:r>
          </a:p>
          <a:p>
            <a:r>
              <a:rPr lang="en-US" dirty="0"/>
              <a:t>The Lagrangian is the inmost-known physical degree</a:t>
            </a:r>
          </a:p>
          <a:p>
            <a:endParaRPr lang="en-US" dirty="0"/>
          </a:p>
          <a:p>
            <a:r>
              <a:rPr lang="en-US" dirty="0"/>
              <a:t>This is where some connection should be expected!</a:t>
            </a:r>
          </a:p>
          <a:p>
            <a:r>
              <a:rPr lang="en-US" dirty="0"/>
              <a:t>Would expect new degree between them to form a trine.</a:t>
            </a:r>
          </a:p>
          <a:p>
            <a:pPr marL="0" indent="0">
              <a:buNone/>
            </a:pPr>
            <a:endParaRPr lang="en-US" dirty="0"/>
          </a:p>
          <a:p>
            <a:r>
              <a:rPr lang="en-US" dirty="0"/>
              <a:t>Proposal:  </a:t>
            </a:r>
            <a:br>
              <a:rPr lang="en-US" dirty="0"/>
            </a:br>
            <a:r>
              <a:rPr lang="en-US" b="1" dirty="0"/>
              <a:t>The mental influences values of the electric charges</a:t>
            </a:r>
          </a:p>
          <a:p>
            <a:endParaRPr lang="en-US" dirty="0"/>
          </a:p>
        </p:txBody>
      </p:sp>
      <p:sp>
        <p:nvSpPr>
          <p:cNvPr id="4" name="Footer Placeholder 3">
            <a:extLst>
              <a:ext uri="{FF2B5EF4-FFF2-40B4-BE49-F238E27FC236}">
                <a16:creationId xmlns:a16="http://schemas.microsoft.com/office/drawing/2014/main" id="{F2CF66E2-96B2-C448-A1F2-05AD7E032DA9}"/>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39628437-D9DC-4344-A435-39EE366F85E1}"/>
              </a:ext>
            </a:extLst>
          </p:cNvPr>
          <p:cNvSpPr>
            <a:spLocks noGrp="1"/>
          </p:cNvSpPr>
          <p:nvPr>
            <p:ph type="sldNum" sz="quarter" idx="12"/>
          </p:nvPr>
        </p:nvSpPr>
        <p:spPr/>
        <p:txBody>
          <a:bodyPr/>
          <a:lstStyle/>
          <a:p>
            <a:fld id="{22753A93-0229-F743-A9B6-D3D49CF85195}" type="slidenum">
              <a:rPr lang="en-US" smtClean="0"/>
              <a:t>20</a:t>
            </a:fld>
            <a:endParaRPr lang="en-US"/>
          </a:p>
        </p:txBody>
      </p:sp>
      <p:sp>
        <p:nvSpPr>
          <p:cNvPr id="6" name="TextBox 5">
            <a:extLst>
              <a:ext uri="{FF2B5EF4-FFF2-40B4-BE49-F238E27FC236}">
                <a16:creationId xmlns:a16="http://schemas.microsoft.com/office/drawing/2014/main" id="{2D162D68-4B33-0E45-B6C2-514DB4B50808}"/>
              </a:ext>
            </a:extLst>
          </p:cNvPr>
          <p:cNvSpPr txBox="1"/>
          <p:nvPr/>
        </p:nvSpPr>
        <p:spPr>
          <a:xfrm>
            <a:off x="669811" y="2005466"/>
            <a:ext cx="1707026" cy="923330"/>
          </a:xfrm>
          <a:prstGeom prst="rect">
            <a:avLst/>
          </a:prstGeom>
          <a:noFill/>
          <a:ln w="38100">
            <a:solidFill>
              <a:schemeClr val="accent1"/>
            </a:solidFill>
          </a:ln>
        </p:spPr>
        <p:txBody>
          <a:bodyPr wrap="square" rtlCol="0">
            <a:spAutoFit/>
          </a:bodyPr>
          <a:lstStyle/>
          <a:p>
            <a:r>
              <a:rPr lang="en-US" dirty="0"/>
              <a:t>Outermost</a:t>
            </a:r>
          </a:p>
          <a:p>
            <a:r>
              <a:rPr lang="en-US" dirty="0"/>
              <a:t>Mental:</a:t>
            </a:r>
          </a:p>
          <a:p>
            <a:r>
              <a:rPr lang="en-US" dirty="0"/>
              <a:t>sensorimotor</a:t>
            </a:r>
          </a:p>
        </p:txBody>
      </p:sp>
      <p:sp>
        <p:nvSpPr>
          <p:cNvPr id="7" name="TextBox 6">
            <a:extLst>
              <a:ext uri="{FF2B5EF4-FFF2-40B4-BE49-F238E27FC236}">
                <a16:creationId xmlns:a16="http://schemas.microsoft.com/office/drawing/2014/main" id="{3F602370-3ABA-4143-BED5-6B0E2461E349}"/>
              </a:ext>
            </a:extLst>
          </p:cNvPr>
          <p:cNvSpPr txBox="1"/>
          <p:nvPr/>
        </p:nvSpPr>
        <p:spPr>
          <a:xfrm>
            <a:off x="4204912" y="1995997"/>
            <a:ext cx="1393303" cy="923330"/>
          </a:xfrm>
          <a:prstGeom prst="rect">
            <a:avLst/>
          </a:prstGeom>
          <a:noFill/>
          <a:ln w="38100">
            <a:solidFill>
              <a:schemeClr val="accent6"/>
            </a:solidFill>
          </a:ln>
        </p:spPr>
        <p:txBody>
          <a:bodyPr wrap="square" rtlCol="0">
            <a:spAutoFit/>
          </a:bodyPr>
          <a:lstStyle/>
          <a:p>
            <a:pPr algn="ctr"/>
            <a:r>
              <a:rPr lang="en-US" dirty="0"/>
              <a:t>Lagrangian</a:t>
            </a:r>
          </a:p>
          <a:p>
            <a:pPr algn="ctr"/>
            <a:r>
              <a:rPr lang="en-US" dirty="0"/>
              <a:t>Masses and Charges</a:t>
            </a:r>
          </a:p>
        </p:txBody>
      </p:sp>
      <p:sp>
        <p:nvSpPr>
          <p:cNvPr id="8" name="TextBox 7">
            <a:extLst>
              <a:ext uri="{FF2B5EF4-FFF2-40B4-BE49-F238E27FC236}">
                <a16:creationId xmlns:a16="http://schemas.microsoft.com/office/drawing/2014/main" id="{183B6FFA-E775-7C48-8942-C7679870F6BE}"/>
              </a:ext>
            </a:extLst>
          </p:cNvPr>
          <p:cNvSpPr txBox="1"/>
          <p:nvPr/>
        </p:nvSpPr>
        <p:spPr>
          <a:xfrm>
            <a:off x="6047216" y="2134496"/>
            <a:ext cx="1188471" cy="646331"/>
          </a:xfrm>
          <a:prstGeom prst="rect">
            <a:avLst/>
          </a:prstGeom>
          <a:noFill/>
          <a:ln w="38100">
            <a:solidFill>
              <a:schemeClr val="accent6"/>
            </a:solidFill>
          </a:ln>
        </p:spPr>
        <p:txBody>
          <a:bodyPr wrap="square" rtlCol="0">
            <a:spAutoFit/>
          </a:bodyPr>
          <a:lstStyle/>
          <a:p>
            <a:r>
              <a:rPr lang="en-US" dirty="0"/>
              <a:t>Quantum</a:t>
            </a:r>
          </a:p>
          <a:p>
            <a:r>
              <a:rPr lang="en-US" dirty="0"/>
              <a:t>Objects</a:t>
            </a:r>
          </a:p>
        </p:txBody>
      </p:sp>
      <p:cxnSp>
        <p:nvCxnSpPr>
          <p:cNvPr id="10" name="Straight Arrow Connector 9">
            <a:extLst>
              <a:ext uri="{FF2B5EF4-FFF2-40B4-BE49-F238E27FC236}">
                <a16:creationId xmlns:a16="http://schemas.microsoft.com/office/drawing/2014/main" id="{4ACE9569-BD21-F74E-A5D4-DD0087D75AC2}"/>
              </a:ext>
            </a:extLst>
          </p:cNvPr>
          <p:cNvCxnSpPr>
            <a:cxnSpLocks/>
            <a:stCxn id="7" idx="3"/>
            <a:endCxn id="8" idx="1"/>
          </p:cNvCxnSpPr>
          <p:nvPr/>
        </p:nvCxnSpPr>
        <p:spPr>
          <a:xfrm>
            <a:off x="5598215" y="2457662"/>
            <a:ext cx="449001"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1551589-A3FD-864E-A5DB-91E38487D2FD}"/>
              </a:ext>
            </a:extLst>
          </p:cNvPr>
          <p:cNvCxnSpPr>
            <a:cxnSpLocks/>
            <a:stCxn id="6" idx="3"/>
            <a:endCxn id="7" idx="1"/>
          </p:cNvCxnSpPr>
          <p:nvPr/>
        </p:nvCxnSpPr>
        <p:spPr>
          <a:xfrm flipV="1">
            <a:off x="2376837" y="2457662"/>
            <a:ext cx="1828075" cy="946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0F57297-B2DE-8344-BF68-9DCAFD313637}"/>
              </a:ext>
            </a:extLst>
          </p:cNvPr>
          <p:cNvSpPr txBox="1"/>
          <p:nvPr/>
        </p:nvSpPr>
        <p:spPr>
          <a:xfrm>
            <a:off x="2690997" y="1943911"/>
            <a:ext cx="1079143" cy="523220"/>
          </a:xfrm>
          <a:prstGeom prst="rect">
            <a:avLst/>
          </a:prstGeom>
          <a:noFill/>
          <a:ln>
            <a:solidFill>
              <a:schemeClr val="accent2"/>
            </a:solidFill>
          </a:ln>
        </p:spPr>
        <p:txBody>
          <a:bodyPr wrap="none" rtlCol="0">
            <a:spAutoFit/>
          </a:bodyPr>
          <a:lstStyle/>
          <a:p>
            <a:pPr algn="ctr"/>
            <a:r>
              <a:rPr lang="en-US" sz="1400" dirty="0"/>
              <a:t>New</a:t>
            </a:r>
          </a:p>
          <a:p>
            <a:pPr algn="ctr"/>
            <a:r>
              <a:rPr lang="en-US" sz="1400" dirty="0"/>
              <a:t>Connection!</a:t>
            </a:r>
          </a:p>
        </p:txBody>
      </p:sp>
    </p:spTree>
    <p:extLst>
      <p:ext uri="{BB962C8B-B14F-4D97-AF65-F5344CB8AC3E}">
        <p14:creationId xmlns:p14="http://schemas.microsoft.com/office/powerpoint/2010/main" val="599255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6429-4064-6344-B521-A616513BFC45}"/>
              </a:ext>
            </a:extLst>
          </p:cNvPr>
          <p:cNvSpPr>
            <a:spLocks noGrp="1"/>
          </p:cNvSpPr>
          <p:nvPr>
            <p:ph type="title"/>
          </p:nvPr>
        </p:nvSpPr>
        <p:spPr/>
        <p:txBody>
          <a:bodyPr/>
          <a:lstStyle/>
          <a:p>
            <a:r>
              <a:rPr lang="en-US" dirty="0"/>
              <a:t>Are Lagrangian coefficients fixed?</a:t>
            </a:r>
          </a:p>
        </p:txBody>
      </p:sp>
      <p:sp>
        <p:nvSpPr>
          <p:cNvPr id="3" name="Content Placeholder 2">
            <a:extLst>
              <a:ext uri="{FF2B5EF4-FFF2-40B4-BE49-F238E27FC236}">
                <a16:creationId xmlns:a16="http://schemas.microsoft.com/office/drawing/2014/main" id="{91A9E781-BEBF-C740-A7E4-DC1E6BD0D0E0}"/>
              </a:ext>
            </a:extLst>
          </p:cNvPr>
          <p:cNvSpPr>
            <a:spLocks noGrp="1"/>
          </p:cNvSpPr>
          <p:nvPr>
            <p:ph idx="1"/>
          </p:nvPr>
        </p:nvSpPr>
        <p:spPr>
          <a:xfrm>
            <a:off x="628649" y="1825625"/>
            <a:ext cx="8188779" cy="4351338"/>
          </a:xfrm>
        </p:spPr>
        <p:txBody>
          <a:bodyPr>
            <a:normAutofit fontScale="92500"/>
          </a:bodyPr>
          <a:lstStyle/>
          <a:p>
            <a:r>
              <a:rPr lang="en-US" dirty="0"/>
              <a:t>Many people think so. </a:t>
            </a:r>
          </a:p>
          <a:p>
            <a:pPr lvl="1"/>
            <a:r>
              <a:rPr lang="en-US" dirty="0"/>
              <a:t>See ‘Parameters of the Standard Model’ in Wikipedia.</a:t>
            </a:r>
          </a:p>
          <a:p>
            <a:r>
              <a:rPr lang="en-US" dirty="0"/>
              <a:t>But these observed values are not the starting parameters.</a:t>
            </a:r>
          </a:p>
          <a:p>
            <a:r>
              <a:rPr lang="en-US" dirty="0"/>
              <a:t>RATHER:</a:t>
            </a:r>
          </a:p>
          <a:p>
            <a:pPr lvl="1"/>
            <a:r>
              <a:rPr lang="en-US" dirty="0"/>
              <a:t>By a process called ‘renormalization’, the initial numbers are tuned to give the observed numbers as output.</a:t>
            </a:r>
          </a:p>
          <a:p>
            <a:r>
              <a:rPr lang="en-US" dirty="0"/>
              <a:t>But renormalization method is not fixed in theory.</a:t>
            </a:r>
          </a:p>
          <a:p>
            <a:pPr lvl="1"/>
            <a:r>
              <a:rPr lang="en-US" dirty="0"/>
              <a:t>Method could be fine-tuned depending on place and time! </a:t>
            </a:r>
          </a:p>
          <a:p>
            <a:pPr lvl="1"/>
            <a:r>
              <a:rPr lang="en-US" dirty="0"/>
              <a:t>Starting numbers </a:t>
            </a:r>
            <a:r>
              <a:rPr lang="en-US" u="sng" dirty="0"/>
              <a:t>could</a:t>
            </a:r>
            <a:r>
              <a:rPr lang="en-US" dirty="0"/>
              <a:t> give varying masses and charges.</a:t>
            </a:r>
          </a:p>
          <a:p>
            <a:pPr lvl="1"/>
            <a:endParaRPr lang="en-US" dirty="0"/>
          </a:p>
        </p:txBody>
      </p:sp>
      <p:sp>
        <p:nvSpPr>
          <p:cNvPr id="4" name="Footer Placeholder 3">
            <a:extLst>
              <a:ext uri="{FF2B5EF4-FFF2-40B4-BE49-F238E27FC236}">
                <a16:creationId xmlns:a16="http://schemas.microsoft.com/office/drawing/2014/main" id="{F6DE3707-5CF7-4144-8B7F-33717975DC90}"/>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10D2FEB7-A443-A34E-B010-2650429B9F07}"/>
              </a:ext>
            </a:extLst>
          </p:cNvPr>
          <p:cNvSpPr>
            <a:spLocks noGrp="1"/>
          </p:cNvSpPr>
          <p:nvPr>
            <p:ph type="sldNum" sz="quarter" idx="12"/>
          </p:nvPr>
        </p:nvSpPr>
        <p:spPr/>
        <p:txBody>
          <a:bodyPr/>
          <a:lstStyle/>
          <a:p>
            <a:fld id="{22753A93-0229-F743-A9B6-D3D49CF85195}" type="slidenum">
              <a:rPr lang="en-US" smtClean="0"/>
              <a:t>21</a:t>
            </a:fld>
            <a:endParaRPr lang="en-US"/>
          </a:p>
        </p:txBody>
      </p:sp>
    </p:spTree>
    <p:extLst>
      <p:ext uri="{BB962C8B-B14F-4D97-AF65-F5344CB8AC3E}">
        <p14:creationId xmlns:p14="http://schemas.microsoft.com/office/powerpoint/2010/main" val="419028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A4E1-73D7-6344-A57A-D4041EFD98E5}"/>
              </a:ext>
            </a:extLst>
          </p:cNvPr>
          <p:cNvSpPr>
            <a:spLocks noGrp="1"/>
          </p:cNvSpPr>
          <p:nvPr>
            <p:ph type="title"/>
          </p:nvPr>
        </p:nvSpPr>
        <p:spPr>
          <a:xfrm>
            <a:off x="254643" y="365126"/>
            <a:ext cx="8495818" cy="1325563"/>
          </a:xfrm>
        </p:spPr>
        <p:txBody>
          <a:bodyPr/>
          <a:lstStyle/>
          <a:p>
            <a:r>
              <a:rPr lang="en-US" dirty="0"/>
              <a:t>Have Charge Variations been seen?</a:t>
            </a:r>
          </a:p>
        </p:txBody>
      </p:sp>
      <p:sp>
        <p:nvSpPr>
          <p:cNvPr id="3" name="Content Placeholder 2">
            <a:extLst>
              <a:ext uri="{FF2B5EF4-FFF2-40B4-BE49-F238E27FC236}">
                <a16:creationId xmlns:a16="http://schemas.microsoft.com/office/drawing/2014/main" id="{268809A0-DF6A-8E41-AA18-48AF8B7BB07B}"/>
              </a:ext>
            </a:extLst>
          </p:cNvPr>
          <p:cNvSpPr>
            <a:spLocks noGrp="1"/>
          </p:cNvSpPr>
          <p:nvPr>
            <p:ph idx="1"/>
          </p:nvPr>
        </p:nvSpPr>
        <p:spPr>
          <a:xfrm>
            <a:off x="628650" y="1825625"/>
            <a:ext cx="4717174" cy="4351338"/>
          </a:xfrm>
        </p:spPr>
        <p:txBody>
          <a:bodyPr>
            <a:normAutofit fontScale="92500" lnSpcReduction="10000"/>
          </a:bodyPr>
          <a:lstStyle/>
          <a:p>
            <a:r>
              <a:rPr lang="en-US" dirty="0"/>
              <a:t>Perhaps comparing with very distant stars:</a:t>
            </a:r>
          </a:p>
          <a:p>
            <a:pPr>
              <a:lnSpc>
                <a:spcPct val="110000"/>
              </a:lnSpc>
            </a:pPr>
            <a:r>
              <a:rPr lang="en-US" dirty="0"/>
              <a:t>John Webb </a:t>
            </a:r>
            <a:r>
              <a:rPr lang="en-US" i="1" dirty="0"/>
              <a:t>et al</a:t>
            </a:r>
            <a:r>
              <a:rPr lang="en-US" dirty="0"/>
              <a:t>, (2001, 2011):</a:t>
            </a:r>
          </a:p>
          <a:p>
            <a:pPr lvl="1">
              <a:lnSpc>
                <a:spcPct val="110000"/>
              </a:lnSpc>
            </a:pPr>
            <a:r>
              <a:rPr lang="en-US" dirty="0"/>
              <a:t>Measured variations in ratios of frequencies of spectral lines </a:t>
            </a:r>
          </a:p>
          <a:p>
            <a:pPr lvl="1">
              <a:lnSpc>
                <a:spcPct val="110000"/>
              </a:lnSpc>
            </a:pPr>
            <a:r>
              <a:rPr lang="en-US" dirty="0"/>
              <a:t>Found evidence that the electron charge </a:t>
            </a:r>
            <a:r>
              <a:rPr lang="en-US" i="1" dirty="0">
                <a:latin typeface="Times" pitchFamily="2" charset="0"/>
              </a:rPr>
              <a:t>q</a:t>
            </a:r>
            <a:r>
              <a:rPr lang="en-US" dirty="0"/>
              <a:t> is very slightly smaller for distant stars (that is, in the past), </a:t>
            </a:r>
            <a:br>
              <a:rPr lang="en-US" dirty="0"/>
            </a:br>
            <a:r>
              <a:rPr lang="en-US" dirty="0"/>
              <a:t>by 1 part in 10</a:t>
            </a:r>
            <a:r>
              <a:rPr lang="en-US" baseline="30000" dirty="0"/>
              <a:t>5:</a:t>
            </a:r>
          </a:p>
          <a:p>
            <a:pPr>
              <a:lnSpc>
                <a:spcPct val="110000"/>
              </a:lnSpc>
            </a:pPr>
            <a:r>
              <a:rPr lang="en-US" dirty="0"/>
              <a:t>So: variations are conceivable</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6DEABADF-8496-7D42-A32F-547207510C76}"/>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66899387-0393-A541-B55F-4BAAFC06F674}"/>
              </a:ext>
            </a:extLst>
          </p:cNvPr>
          <p:cNvSpPr>
            <a:spLocks noGrp="1"/>
          </p:cNvSpPr>
          <p:nvPr>
            <p:ph type="sldNum" sz="quarter" idx="12"/>
          </p:nvPr>
        </p:nvSpPr>
        <p:spPr/>
        <p:txBody>
          <a:bodyPr/>
          <a:lstStyle/>
          <a:p>
            <a:fld id="{22753A93-0229-F743-A9B6-D3D49CF85195}" type="slidenum">
              <a:rPr lang="en-US" smtClean="0"/>
              <a:t>22</a:t>
            </a:fld>
            <a:endParaRPr lang="en-US"/>
          </a:p>
        </p:txBody>
      </p:sp>
      <p:pic>
        <p:nvPicPr>
          <p:cNvPr id="7" name="Picture 6">
            <a:extLst>
              <a:ext uri="{FF2B5EF4-FFF2-40B4-BE49-F238E27FC236}">
                <a16:creationId xmlns:a16="http://schemas.microsoft.com/office/drawing/2014/main" id="{AE1F6C8C-1AD2-B246-842B-3C63BDBC12B7}"/>
              </a:ext>
            </a:extLst>
          </p:cNvPr>
          <p:cNvPicPr>
            <a:picLocks noChangeAspect="1"/>
          </p:cNvPicPr>
          <p:nvPr/>
        </p:nvPicPr>
        <p:blipFill>
          <a:blip r:embed="rId3"/>
          <a:stretch>
            <a:fillRect/>
          </a:stretch>
        </p:blipFill>
        <p:spPr>
          <a:xfrm>
            <a:off x="5237907" y="2285583"/>
            <a:ext cx="3708297" cy="2784128"/>
          </a:xfrm>
          <a:prstGeom prst="rect">
            <a:avLst/>
          </a:prstGeom>
        </p:spPr>
      </p:pic>
      <p:sp>
        <p:nvSpPr>
          <p:cNvPr id="6" name="TextBox 5">
            <a:extLst>
              <a:ext uri="{FF2B5EF4-FFF2-40B4-BE49-F238E27FC236}">
                <a16:creationId xmlns:a16="http://schemas.microsoft.com/office/drawing/2014/main" id="{66775401-D347-025D-6B2E-7115EEAEE355}"/>
              </a:ext>
            </a:extLst>
          </p:cNvPr>
          <p:cNvSpPr txBox="1"/>
          <p:nvPr/>
        </p:nvSpPr>
        <p:spPr>
          <a:xfrm>
            <a:off x="6348248" y="5969876"/>
            <a:ext cx="1819665" cy="369332"/>
          </a:xfrm>
          <a:prstGeom prst="rect">
            <a:avLst/>
          </a:prstGeom>
          <a:noFill/>
        </p:spPr>
        <p:txBody>
          <a:bodyPr wrap="none" rtlCol="0">
            <a:spAutoFit/>
          </a:bodyPr>
          <a:lstStyle/>
          <a:p>
            <a:r>
              <a:rPr lang="en-US" dirty="0"/>
              <a:t>not James Webb</a:t>
            </a:r>
          </a:p>
        </p:txBody>
      </p:sp>
    </p:spTree>
    <p:extLst>
      <p:ext uri="{BB962C8B-B14F-4D97-AF65-F5344CB8AC3E}">
        <p14:creationId xmlns:p14="http://schemas.microsoft.com/office/powerpoint/2010/main" val="3582966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F330-E4F6-F341-83E1-0C283C03DED8}"/>
              </a:ext>
            </a:extLst>
          </p:cNvPr>
          <p:cNvSpPr>
            <a:spLocks noGrp="1"/>
          </p:cNvSpPr>
          <p:nvPr>
            <p:ph type="title"/>
          </p:nvPr>
        </p:nvSpPr>
        <p:spPr>
          <a:xfrm>
            <a:off x="628650" y="365126"/>
            <a:ext cx="8394848" cy="1325563"/>
          </a:xfrm>
        </p:spPr>
        <p:txBody>
          <a:bodyPr>
            <a:normAutofit/>
          </a:bodyPr>
          <a:lstStyle/>
          <a:p>
            <a:r>
              <a:rPr lang="en-US" sz="4000" dirty="0"/>
              <a:t>Mental Effects on the Physical</a:t>
            </a:r>
          </a:p>
        </p:txBody>
      </p:sp>
      <p:sp>
        <p:nvSpPr>
          <p:cNvPr id="3" name="Content Placeholder 2">
            <a:extLst>
              <a:ext uri="{FF2B5EF4-FFF2-40B4-BE49-F238E27FC236}">
                <a16:creationId xmlns:a16="http://schemas.microsoft.com/office/drawing/2014/main" id="{23877A31-3A1E-7A4C-8735-0E1C4E1AAC3A}"/>
              </a:ext>
            </a:extLst>
          </p:cNvPr>
          <p:cNvSpPr>
            <a:spLocks noGrp="1"/>
          </p:cNvSpPr>
          <p:nvPr>
            <p:ph idx="1"/>
          </p:nvPr>
        </p:nvSpPr>
        <p:spPr>
          <a:xfrm>
            <a:off x="628650" y="1846889"/>
            <a:ext cx="7886700" cy="4509461"/>
          </a:xfrm>
        </p:spPr>
        <p:txBody>
          <a:bodyPr>
            <a:normAutofit/>
          </a:bodyPr>
          <a:lstStyle/>
          <a:p>
            <a:pPr marL="0" indent="0">
              <a:buNone/>
            </a:pPr>
            <a:r>
              <a:rPr lang="en-US" dirty="0">
                <a:solidFill>
                  <a:srgbClr val="7030A0"/>
                </a:solidFill>
              </a:rPr>
              <a:t>Our idea: </a:t>
            </a:r>
          </a:p>
          <a:p>
            <a:r>
              <a:rPr lang="en-US" dirty="0"/>
              <a:t>the fine-tuned parameters (masses, charges) can be varied locally in order to achieve ends in nature.</a:t>
            </a:r>
          </a:p>
          <a:p>
            <a:pPr marL="0" indent="0">
              <a:buNone/>
            </a:pPr>
            <a:br>
              <a:rPr lang="en-US" dirty="0">
                <a:solidFill>
                  <a:srgbClr val="7030A0"/>
                </a:solidFill>
              </a:rPr>
            </a:br>
            <a:r>
              <a:rPr lang="en-US" dirty="0">
                <a:solidFill>
                  <a:srgbClr val="7030A0"/>
                </a:solidFill>
              </a:rPr>
              <a:t>We will focus on electric charges. </a:t>
            </a:r>
          </a:p>
          <a:p>
            <a:r>
              <a:rPr lang="en-US" dirty="0"/>
              <a:t>Physicists have proposed varying charges over the age of the universe. </a:t>
            </a:r>
          </a:p>
          <a:p>
            <a:r>
              <a:rPr lang="en-US" dirty="0"/>
              <a:t>Now new idea: to vary it over micro-seconds, </a:t>
            </a:r>
            <a:br>
              <a:rPr lang="en-US" dirty="0"/>
            </a:br>
            <a:r>
              <a:rPr lang="en-US" dirty="0"/>
              <a:t>and within living organisms</a:t>
            </a:r>
          </a:p>
        </p:txBody>
      </p:sp>
      <p:sp>
        <p:nvSpPr>
          <p:cNvPr id="4" name="Slide Number Placeholder 3">
            <a:extLst>
              <a:ext uri="{FF2B5EF4-FFF2-40B4-BE49-F238E27FC236}">
                <a16:creationId xmlns:a16="http://schemas.microsoft.com/office/drawing/2014/main" id="{0C61CD21-7CD8-5142-92F2-EBA63BBA5ED2}"/>
              </a:ext>
            </a:extLst>
          </p:cNvPr>
          <p:cNvSpPr>
            <a:spLocks noGrp="1"/>
          </p:cNvSpPr>
          <p:nvPr>
            <p:ph type="sldNum" sz="quarter" idx="12"/>
          </p:nvPr>
        </p:nvSpPr>
        <p:spPr/>
        <p:txBody>
          <a:bodyPr/>
          <a:lstStyle/>
          <a:p>
            <a:fld id="{22753A93-0229-F743-A9B6-D3D49CF85195}" type="slidenum">
              <a:rPr lang="en-US" smtClean="0"/>
              <a:t>23</a:t>
            </a:fld>
            <a:endParaRPr lang="en-US"/>
          </a:p>
        </p:txBody>
      </p:sp>
      <p:sp>
        <p:nvSpPr>
          <p:cNvPr id="5" name="Footer Placeholder 4">
            <a:extLst>
              <a:ext uri="{FF2B5EF4-FFF2-40B4-BE49-F238E27FC236}">
                <a16:creationId xmlns:a16="http://schemas.microsoft.com/office/drawing/2014/main" id="{35DADBE4-0CEE-854C-B178-FB4247AD35EB}"/>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1884502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C020-BED7-EE4E-9A47-CFFF13C4687A}"/>
              </a:ext>
            </a:extLst>
          </p:cNvPr>
          <p:cNvSpPr>
            <a:spLocks noGrp="1"/>
          </p:cNvSpPr>
          <p:nvPr>
            <p:ph type="title"/>
          </p:nvPr>
        </p:nvSpPr>
        <p:spPr/>
        <p:txBody>
          <a:bodyPr>
            <a:normAutofit/>
          </a:bodyPr>
          <a:lstStyle/>
          <a:p>
            <a:r>
              <a:rPr lang="en-US" sz="4000" dirty="0"/>
              <a:t>Varying electric charge: mental effect</a:t>
            </a:r>
          </a:p>
        </p:txBody>
      </p:sp>
      <p:sp>
        <p:nvSpPr>
          <p:cNvPr id="3" name="Content Placeholder 2">
            <a:extLst>
              <a:ext uri="{FF2B5EF4-FFF2-40B4-BE49-F238E27FC236}">
                <a16:creationId xmlns:a16="http://schemas.microsoft.com/office/drawing/2014/main" id="{CCF7186E-74B1-A845-A9E5-E778815B7373}"/>
              </a:ext>
            </a:extLst>
          </p:cNvPr>
          <p:cNvSpPr>
            <a:spLocks noGrp="1"/>
          </p:cNvSpPr>
          <p:nvPr>
            <p:ph idx="1"/>
          </p:nvPr>
        </p:nvSpPr>
        <p:spPr>
          <a:xfrm>
            <a:off x="628649" y="1825625"/>
            <a:ext cx="8420758" cy="4351338"/>
          </a:xfrm>
        </p:spPr>
        <p:txBody>
          <a:bodyPr>
            <a:normAutofit/>
          </a:bodyPr>
          <a:lstStyle/>
          <a:p>
            <a:r>
              <a:rPr lang="en-US" dirty="0"/>
              <a:t>‘Physical ends’ degree that controls quantum fields</a:t>
            </a:r>
          </a:p>
          <a:p>
            <a:r>
              <a:rPr lang="en-US" dirty="0"/>
              <a:t>This is real fine-tuning, </a:t>
            </a:r>
          </a:p>
          <a:p>
            <a:pPr lvl="1"/>
            <a:r>
              <a:rPr lang="en-US" dirty="0"/>
              <a:t>not gradually over whole universe (or just the Big Bang),</a:t>
            </a:r>
          </a:p>
          <a:p>
            <a:pPr lvl="1"/>
            <a:r>
              <a:rPr lang="en-US" dirty="0"/>
              <a:t>but </a:t>
            </a:r>
            <a:r>
              <a:rPr lang="en-US" u="sng" dirty="0"/>
              <a:t>differently at each time in each place </a:t>
            </a:r>
            <a:r>
              <a:rPr lang="en-US" dirty="0"/>
              <a:t>in an organism</a:t>
            </a:r>
            <a:br>
              <a:rPr lang="en-US" dirty="0"/>
            </a:br>
            <a:br>
              <a:rPr lang="en-US" dirty="0"/>
            </a:br>
            <a:r>
              <a:rPr lang="en-US" dirty="0"/>
              <a:t>	</a:t>
            </a:r>
            <a:r>
              <a:rPr lang="en-US" dirty="0">
                <a:solidFill>
                  <a:srgbClr val="C00000"/>
                </a:solidFill>
              </a:rPr>
              <a:t>“Local”, not “global” physics variations!</a:t>
            </a:r>
          </a:p>
          <a:p>
            <a:r>
              <a:rPr lang="en-US" dirty="0"/>
              <a:t>We suggest that this is specific to living organisms. That it occurs at all scales of psychology and biology: every day and every second of our lives.</a:t>
            </a:r>
          </a:p>
          <a:p>
            <a:endParaRPr lang="en-US" dirty="0"/>
          </a:p>
        </p:txBody>
      </p:sp>
      <p:sp>
        <p:nvSpPr>
          <p:cNvPr id="4" name="Slide Number Placeholder 3">
            <a:extLst>
              <a:ext uri="{FF2B5EF4-FFF2-40B4-BE49-F238E27FC236}">
                <a16:creationId xmlns:a16="http://schemas.microsoft.com/office/drawing/2014/main" id="{DB888184-84EC-3D45-8166-C51FDE59A5EA}"/>
              </a:ext>
            </a:extLst>
          </p:cNvPr>
          <p:cNvSpPr>
            <a:spLocks noGrp="1"/>
          </p:cNvSpPr>
          <p:nvPr>
            <p:ph type="sldNum" sz="quarter" idx="12"/>
          </p:nvPr>
        </p:nvSpPr>
        <p:spPr/>
        <p:txBody>
          <a:bodyPr/>
          <a:lstStyle/>
          <a:p>
            <a:fld id="{22753A93-0229-F743-A9B6-D3D49CF85195}" type="slidenum">
              <a:rPr lang="en-US" smtClean="0"/>
              <a:t>24</a:t>
            </a:fld>
            <a:endParaRPr lang="en-US"/>
          </a:p>
        </p:txBody>
      </p:sp>
      <p:sp>
        <p:nvSpPr>
          <p:cNvPr id="7" name="Footer Placeholder 6">
            <a:extLst>
              <a:ext uri="{FF2B5EF4-FFF2-40B4-BE49-F238E27FC236}">
                <a16:creationId xmlns:a16="http://schemas.microsoft.com/office/drawing/2014/main" id="{B3D6DE5E-39BF-8F4C-8319-E0B4D33DA092}"/>
              </a:ext>
            </a:extLst>
          </p:cNvPr>
          <p:cNvSpPr>
            <a:spLocks noGrp="1"/>
          </p:cNvSpPr>
          <p:nvPr>
            <p:ph type="ftr" sz="quarter" idx="11"/>
          </p:nvPr>
        </p:nvSpPr>
        <p:spPr/>
        <p:txBody>
          <a:bodyPr/>
          <a:lstStyle/>
          <a:p>
            <a:r>
              <a:rPr lang="en-US" dirty="0"/>
              <a:t>Ian Thompson</a:t>
            </a:r>
          </a:p>
        </p:txBody>
      </p:sp>
      <p:sp>
        <p:nvSpPr>
          <p:cNvPr id="5" name="TextBox 4">
            <a:extLst>
              <a:ext uri="{FF2B5EF4-FFF2-40B4-BE49-F238E27FC236}">
                <a16:creationId xmlns:a16="http://schemas.microsoft.com/office/drawing/2014/main" id="{9D2ED581-68FC-E551-102E-78B23E7810F1}"/>
              </a:ext>
            </a:extLst>
          </p:cNvPr>
          <p:cNvSpPr txBox="1"/>
          <p:nvPr/>
        </p:nvSpPr>
        <p:spPr>
          <a:xfrm>
            <a:off x="262759" y="105103"/>
            <a:ext cx="30008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42306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54A1-157D-DA44-9A65-BA91FEA3CCD2}"/>
              </a:ext>
            </a:extLst>
          </p:cNvPr>
          <p:cNvSpPr>
            <a:spLocks noGrp="1"/>
          </p:cNvSpPr>
          <p:nvPr>
            <p:ph type="title"/>
          </p:nvPr>
        </p:nvSpPr>
        <p:spPr/>
        <p:txBody>
          <a:bodyPr/>
          <a:lstStyle/>
          <a:p>
            <a:r>
              <a:rPr lang="en-US" dirty="0"/>
              <a:t>Electric Forces  </a:t>
            </a:r>
            <a:r>
              <a:rPr lang="en-US" sz="2800" dirty="0"/>
              <a:t>(the inverse square law)</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59DF5D-164F-6746-8535-B132049016B4}"/>
                  </a:ext>
                </a:extLst>
              </p:cNvPr>
              <p:cNvSpPr>
                <a:spLocks noGrp="1"/>
              </p:cNvSpPr>
              <p:nvPr>
                <p:ph idx="1"/>
              </p:nvPr>
            </p:nvSpPr>
            <p:spPr>
              <a:xfrm>
                <a:off x="628650" y="1494300"/>
                <a:ext cx="8283856" cy="4998573"/>
              </a:xfrm>
            </p:spPr>
            <p:txBody>
              <a:bodyPr>
                <a:noAutofit/>
              </a:bodyPr>
              <a:lstStyle/>
              <a:p>
                <a:pPr marL="0" indent="0">
                  <a:buNone/>
                </a:pPr>
                <a:r>
                  <a:rPr lang="en-US" sz="2400" dirty="0"/>
                  <a:t>The electric force </a:t>
                </a:r>
                <a14:m>
                  <m:oMath xmlns:m="http://schemas.openxmlformats.org/officeDocument/2006/math">
                    <m:r>
                      <a:rPr lang="en-US" sz="2400" b="0" i="1" smtClean="0">
                        <a:latin typeface="Cambria Math" panose="02040503050406030204" pitchFamily="18" charset="0"/>
                      </a:rPr>
                      <m:t>𝐹</m:t>
                    </m:r>
                    <m:r>
                      <a:rPr lang="en-US" sz="2400" i="1">
                        <a:latin typeface="Cambria Math" panose="02040503050406030204" pitchFamily="18" charset="0"/>
                      </a:rPr>
                      <m:t> </m:t>
                    </m:r>
                  </m:oMath>
                </a14:m>
                <a:r>
                  <a:rPr lang="en-US" sz="2400" dirty="0"/>
                  <a:t>on charges </a:t>
                </a:r>
                <a:r>
                  <a:rPr lang="en-US" sz="2400" i="1" dirty="0">
                    <a:latin typeface="Cambria Math" panose="02040503050406030204" pitchFamily="18" charset="0"/>
                    <a:ea typeface="Cambria Math" panose="02040503050406030204" pitchFamily="18" charset="0"/>
                  </a:rPr>
                  <a:t>q</a:t>
                </a:r>
                <a:r>
                  <a:rPr lang="en-US" sz="2400" baseline="-25000" dirty="0">
                    <a:latin typeface="Cambria Math" panose="02040503050406030204" pitchFamily="18" charset="0"/>
                    <a:ea typeface="Cambria Math" panose="02040503050406030204" pitchFamily="18" charset="0"/>
                  </a:rPr>
                  <a:t>1</a:t>
                </a:r>
                <a:r>
                  <a:rPr lang="en-US" sz="2400" dirty="0"/>
                  <a:t> and </a:t>
                </a:r>
                <a:r>
                  <a:rPr lang="en-US" sz="2400" i="1" dirty="0">
                    <a:latin typeface="Cambria Math" panose="02040503050406030204" pitchFamily="18" charset="0"/>
                    <a:ea typeface="Cambria Math" panose="02040503050406030204" pitchFamily="18" charset="0"/>
                  </a:rPr>
                  <a:t>q</a:t>
                </a:r>
                <a:r>
                  <a:rPr lang="en-US" sz="2400" baseline="-25000" dirty="0">
                    <a:latin typeface="Cambria Math" panose="02040503050406030204" pitchFamily="18" charset="0"/>
                    <a:ea typeface="Cambria Math" panose="02040503050406030204" pitchFamily="18" charset="0"/>
                  </a:rPr>
                  <a:t>2</a:t>
                </a:r>
                <a:r>
                  <a:rPr lang="en-US" sz="2400" dirty="0">
                    <a:latin typeface="Cambria Math" panose="02040503050406030204" pitchFamily="18" charset="0"/>
                    <a:ea typeface="Cambria Math" panose="02040503050406030204" pitchFamily="18" charset="0"/>
                  </a:rPr>
                  <a:t> </a:t>
                </a:r>
                <a:r>
                  <a:rPr lang="en-US" sz="2400" dirty="0"/>
                  <a:t>distance </a:t>
                </a:r>
                <a:r>
                  <a:rPr lang="en-US" sz="2400" i="1" dirty="0">
                    <a:latin typeface="Times New Roman" panose="02020603050405020304" pitchFamily="18" charset="0"/>
                    <a:cs typeface="Times New Roman" panose="02020603050405020304" pitchFamily="18" charset="0"/>
                  </a:rPr>
                  <a:t>r </a:t>
                </a:r>
                <a:r>
                  <a:rPr lang="en-US" sz="2400" dirty="0"/>
                  <a:t>apart is:</a:t>
                </a:r>
              </a:p>
              <a:p>
                <a:pPr marL="0" indent="0">
                  <a:buNone/>
                </a:pPr>
                <a:endParaRPr lang="en-US" sz="800" b="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4</m:t>
                          </m:r>
                          <m:r>
                            <a:rPr lang="en-US" sz="2400" i="1">
                              <a:latin typeface="Cambria Math" panose="02040503050406030204" pitchFamily="18" charset="0"/>
                              <a:ea typeface="Cambria Math" panose="02040503050406030204" pitchFamily="18" charset="0"/>
                            </a:rPr>
                            <m:t>𝜋</m:t>
                          </m:r>
                          <m:r>
                            <a:rPr lang="en-US" sz="2400" i="1" smtClean="0">
                              <a:latin typeface="Cambria Math" panose="02040503050406030204" pitchFamily="18" charset="0"/>
                              <a:ea typeface="Cambria Math" panose="02040503050406030204" pitchFamily="18" charset="0"/>
                            </a:rPr>
                            <m:t>𝜀</m:t>
                          </m:r>
                        </m:den>
                      </m:f>
                      <m:f>
                        <m:fPr>
                          <m:ctrlPr>
                            <a:rPr lang="en-US" sz="2400" i="1">
                              <a:latin typeface="Cambria Math" panose="02040503050406030204" pitchFamily="18" charset="0"/>
                            </a:rPr>
                          </m:ctrlPr>
                        </m:fPr>
                        <m:num>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𝑞</m:t>
                              </m:r>
                            </m:e>
                            <m:sub>
                              <m:r>
                                <a:rPr lang="en-US" sz="2400" b="0" i="1" smtClean="0">
                                  <a:latin typeface="Cambria Math" panose="02040503050406030204" pitchFamily="18" charset="0"/>
                                </a:rPr>
                                <m:t>2</m:t>
                              </m:r>
                            </m:sub>
                          </m:sSub>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2</m:t>
                              </m:r>
                            </m:sup>
                          </m:sSup>
                        </m:den>
                      </m:f>
                    </m:oMath>
                  </m:oMathPara>
                </a14:m>
                <a:endParaRPr lang="en-US" sz="2000" dirty="0"/>
              </a:p>
              <a:p>
                <a:pPr marL="457200" lvl="1" indent="0">
                  <a:buNone/>
                </a:pPr>
                <a:r>
                  <a:rPr lang="en-US" sz="2000" dirty="0"/>
                  <a:t>This force is proportional to the product of the charges </a:t>
                </a:r>
                <a14:m>
                  <m:oMath xmlns:m="http://schemas.openxmlformats.org/officeDocument/2006/math">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r>
                          <a:rPr lang="en-US" sz="2000" i="1">
                            <a:latin typeface="Cambria Math" panose="02040503050406030204" pitchFamily="18" charset="0"/>
                          </a:rPr>
                          <m:t>𝑞</m:t>
                        </m:r>
                      </m:e>
                      <m:sub>
                        <m:r>
                          <a:rPr lang="en-US" sz="2000" i="1">
                            <a:latin typeface="Cambria Math" panose="02040503050406030204" pitchFamily="18" charset="0"/>
                          </a:rPr>
                          <m:t>2</m:t>
                        </m:r>
                      </m:sub>
                    </m:sSub>
                    <m:r>
                      <a:rPr lang="en-US" sz="2000" b="0" i="0" smtClean="0">
                        <a:latin typeface="Cambria Math" panose="02040503050406030204" pitchFamily="18" charset="0"/>
                      </a:rPr>
                      <m:t>. </m:t>
                    </m:r>
                  </m:oMath>
                </a14:m>
                <a:br>
                  <a:rPr lang="en-US" sz="2000" b="0" i="0" dirty="0">
                    <a:latin typeface="Cambria Math" panose="02040503050406030204" pitchFamily="18" charset="0"/>
                  </a:rPr>
                </a:br>
                <a14:m>
                  <m:oMath xmlns:m="http://schemas.openxmlformats.org/officeDocument/2006/math">
                    <m:r>
                      <m:rPr>
                        <m:sty m:val="p"/>
                      </m:rPr>
                      <a:rPr lang="en-US" sz="2000" b="0" i="0" smtClean="0">
                        <a:latin typeface="Cambria Math" panose="02040503050406030204" pitchFamily="18" charset="0"/>
                      </a:rPr>
                      <m:t>It</m:t>
                    </m:r>
                  </m:oMath>
                </a14:m>
                <a:r>
                  <a:rPr lang="en-US" sz="2000" dirty="0"/>
                  <a:t> depends inversely on the square of the distance </a:t>
                </a:r>
                <a14:m>
                  <m:oMath xmlns:m="http://schemas.openxmlformats.org/officeDocument/2006/math">
                    <m:r>
                      <a:rPr lang="en-US" sz="2000" b="0" i="1" smtClean="0">
                        <a:latin typeface="Cambria Math" panose="02040503050406030204" pitchFamily="18" charset="0"/>
                      </a:rPr>
                      <m:t>𝑟</m:t>
                    </m:r>
                  </m:oMath>
                </a14:m>
                <a:r>
                  <a:rPr lang="en-US" sz="2000" dirty="0"/>
                  <a:t> between them. There is an overall scale factor of 1/</a:t>
                </a:r>
                <a14:m>
                  <m:oMath xmlns:m="http://schemas.openxmlformats.org/officeDocument/2006/math">
                    <m:r>
                      <a:rPr lang="en-US" sz="2000" i="1">
                        <a:latin typeface="Cambria Math" panose="02040503050406030204" pitchFamily="18" charset="0"/>
                      </a:rPr>
                      <m:t>4</m:t>
                    </m:r>
                    <m:r>
                      <a:rPr lang="en-US" sz="2000" i="1">
                        <a:latin typeface="Cambria Math" panose="02040503050406030204" pitchFamily="18" charset="0"/>
                        <a:ea typeface="Cambria Math" panose="02040503050406030204" pitchFamily="18" charset="0"/>
                      </a:rPr>
                      <m:t>𝜋𝜀</m:t>
                    </m:r>
                  </m:oMath>
                </a14:m>
                <a:r>
                  <a:rPr lang="en-US" sz="2000" dirty="0"/>
                  <a:t> </a:t>
                </a:r>
                <a:br>
                  <a:rPr lang="en-US" sz="2000" dirty="0"/>
                </a:br>
                <a:r>
                  <a:rPr lang="en-US" sz="2000" dirty="0"/>
                  <a:t>depending on ‘electric permittivity’ </a:t>
                </a:r>
                <a14:m>
                  <m:oMath xmlns:m="http://schemas.openxmlformats.org/officeDocument/2006/math">
                    <m:r>
                      <a:rPr lang="en-US" sz="2000" i="1">
                        <a:latin typeface="Cambria Math" panose="02040503050406030204" pitchFamily="18" charset="0"/>
                        <a:ea typeface="Cambria Math" panose="02040503050406030204" pitchFamily="18" charset="0"/>
                      </a:rPr>
                      <m:t>𝜀</m:t>
                    </m:r>
                  </m:oMath>
                </a14:m>
                <a:r>
                  <a:rPr lang="en-US" sz="2000" dirty="0"/>
                  <a:t>.</a:t>
                </a:r>
              </a:p>
              <a:p>
                <a:pPr marL="457200" lvl="1" indent="0">
                  <a:buNone/>
                </a:pPr>
                <a:r>
                  <a:rPr lang="en-US" sz="2000" dirty="0"/>
                  <a:t>This is </a:t>
                </a:r>
                <a:r>
                  <a:rPr lang="en-US" sz="2000" u="sng" dirty="0"/>
                  <a:t>Coulomb</a:t>
                </a:r>
                <a:r>
                  <a:rPr lang="en-US" sz="2000" dirty="0"/>
                  <a:t>’s well-known inverse-square law.</a:t>
                </a:r>
                <a:br>
                  <a:rPr lang="en-US" sz="2800" dirty="0"/>
                </a:br>
                <a:endParaRPr lang="en-US" sz="2400" dirty="0"/>
              </a:p>
              <a:p>
                <a:pPr marL="0" indent="0">
                  <a:buNone/>
                </a:pPr>
                <a:r>
                  <a:rPr lang="en-US" sz="2400" b="1" dirty="0"/>
                  <a:t>Now</a:t>
                </a:r>
                <a:r>
                  <a:rPr lang="en-US" sz="2400" dirty="0"/>
                  <a:t>: </a:t>
                </a:r>
                <a:r>
                  <a:rPr lang="en-US" sz="2400" u="sng" dirty="0"/>
                  <a:t>varying</a:t>
                </a:r>
                <a:r>
                  <a:rPr lang="en-US" sz="2400" dirty="0"/>
                  <a:t> </a:t>
                </a:r>
                <a:r>
                  <a:rPr lang="en-US" sz="2400" i="1" dirty="0">
                    <a:latin typeface="Cambria Math" panose="02040503050406030204" pitchFamily="18" charset="0"/>
                    <a:ea typeface="Cambria Math" panose="02040503050406030204" pitchFamily="18" charset="0"/>
                  </a:rPr>
                  <a:t>q</a:t>
                </a:r>
                <a:r>
                  <a:rPr lang="en-US" sz="2400" baseline="-25000" dirty="0">
                    <a:latin typeface="Cambria Math" panose="02040503050406030204" pitchFamily="18" charset="0"/>
                    <a:ea typeface="Cambria Math" panose="02040503050406030204" pitchFamily="18" charset="0"/>
                  </a:rPr>
                  <a:t>1</a:t>
                </a:r>
                <a:r>
                  <a:rPr lang="en-US" sz="2400" dirty="0"/>
                  <a:t> will vary force </a:t>
                </a:r>
                <a14:m>
                  <m:oMath xmlns:m="http://schemas.openxmlformats.org/officeDocument/2006/math">
                    <m:r>
                      <a:rPr lang="en-US" sz="2400" b="0" i="1" smtClean="0">
                        <a:latin typeface="Cambria Math" panose="02040503050406030204" pitchFamily="18" charset="0"/>
                      </a:rPr>
                      <m:t>𝐹</m:t>
                    </m:r>
                  </m:oMath>
                </a14:m>
                <a:r>
                  <a:rPr lang="en-US" sz="2400" dirty="0"/>
                  <a:t>. </a:t>
                </a:r>
                <a:br>
                  <a:rPr lang="en-US" sz="2400" dirty="0"/>
                </a:br>
                <a:r>
                  <a:rPr lang="en-US" sz="2400" dirty="0"/>
                  <a:t>Not a new force, but adjusting an existing one.</a:t>
                </a:r>
              </a:p>
              <a:p>
                <a:pPr marL="0" indent="0">
                  <a:buNone/>
                </a:pPr>
                <a:r>
                  <a:rPr lang="en-US" sz="2400" dirty="0"/>
                  <a:t>If mental input could vary any of the charges </a:t>
                </a:r>
                <a:r>
                  <a:rPr lang="en-US" sz="2400" i="1" dirty="0">
                    <a:latin typeface="Cambria Math" panose="02040503050406030204" pitchFamily="18" charset="0"/>
                    <a:ea typeface="Cambria Math" panose="02040503050406030204" pitchFamily="18" charset="0"/>
                  </a:rPr>
                  <a:t>q</a:t>
                </a:r>
                <a:r>
                  <a:rPr lang="en-US" sz="2400" i="1" baseline="-25000" dirty="0">
                    <a:latin typeface="Cambria Math" panose="02040503050406030204" pitchFamily="18" charset="0"/>
                    <a:ea typeface="Cambria Math" panose="02040503050406030204" pitchFamily="18" charset="0"/>
                  </a:rPr>
                  <a:t>i </a:t>
                </a:r>
                <a:r>
                  <a:rPr lang="en-US" sz="2400" dirty="0"/>
                  <a:t>, </a:t>
                </a:r>
                <a:br>
                  <a:rPr lang="en-US" sz="2400" dirty="0"/>
                </a:br>
                <a:r>
                  <a:rPr lang="en-US" sz="2400" dirty="0"/>
                  <a:t>then they could vary the forces on electrons and ions.</a:t>
                </a:r>
              </a:p>
            </p:txBody>
          </p:sp>
        </mc:Choice>
        <mc:Fallback xmlns="">
          <p:sp>
            <p:nvSpPr>
              <p:cNvPr id="3" name="Content Placeholder 2">
                <a:extLst>
                  <a:ext uri="{FF2B5EF4-FFF2-40B4-BE49-F238E27FC236}">
                    <a16:creationId xmlns:a16="http://schemas.microsoft.com/office/drawing/2014/main" id="{6559DF5D-164F-6746-8535-B132049016B4}"/>
                  </a:ext>
                </a:extLst>
              </p:cNvPr>
              <p:cNvSpPr>
                <a:spLocks noGrp="1" noRot="1" noChangeAspect="1" noMove="1" noResize="1" noEditPoints="1" noAdjustHandles="1" noChangeArrowheads="1" noChangeShapeType="1" noTextEdit="1"/>
              </p:cNvSpPr>
              <p:nvPr>
                <p:ph idx="1"/>
              </p:nvPr>
            </p:nvSpPr>
            <p:spPr>
              <a:xfrm>
                <a:off x="628650" y="1494300"/>
                <a:ext cx="8283856" cy="4998573"/>
              </a:xfrm>
              <a:blipFill>
                <a:blip r:embed="rId3"/>
                <a:stretch>
                  <a:fillRect l="-1225" t="-177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E1101C4-1844-9947-B987-2C03FBFA7A21}"/>
              </a:ext>
            </a:extLst>
          </p:cNvPr>
          <p:cNvSpPr>
            <a:spLocks noGrp="1"/>
          </p:cNvSpPr>
          <p:nvPr>
            <p:ph type="ftr" sz="quarter" idx="11"/>
          </p:nvPr>
        </p:nvSpPr>
        <p:spPr/>
        <p:txBody>
          <a:bodyPr/>
          <a:lstStyle/>
          <a:p>
            <a:r>
              <a:rPr lang="en-US" dirty="0"/>
              <a:t>Ian Thompson</a:t>
            </a:r>
          </a:p>
        </p:txBody>
      </p:sp>
      <p:sp>
        <p:nvSpPr>
          <p:cNvPr id="5" name="Slide Number Placeholder 4">
            <a:extLst>
              <a:ext uri="{FF2B5EF4-FFF2-40B4-BE49-F238E27FC236}">
                <a16:creationId xmlns:a16="http://schemas.microsoft.com/office/drawing/2014/main" id="{7247D8A5-B9B5-6F4A-8A93-99EA405993D8}"/>
              </a:ext>
            </a:extLst>
          </p:cNvPr>
          <p:cNvSpPr>
            <a:spLocks noGrp="1"/>
          </p:cNvSpPr>
          <p:nvPr>
            <p:ph type="sldNum" sz="quarter" idx="12"/>
          </p:nvPr>
        </p:nvSpPr>
        <p:spPr/>
        <p:txBody>
          <a:bodyPr/>
          <a:lstStyle/>
          <a:p>
            <a:fld id="{22753A93-0229-F743-A9B6-D3D49CF85195}" type="slidenum">
              <a:rPr lang="en-US" smtClean="0"/>
              <a:t>25</a:t>
            </a:fld>
            <a:endParaRPr lang="en-US" dirty="0"/>
          </a:p>
        </p:txBody>
      </p:sp>
      <p:pic>
        <p:nvPicPr>
          <p:cNvPr id="7" name="Picture 6">
            <a:extLst>
              <a:ext uri="{FF2B5EF4-FFF2-40B4-BE49-F238E27FC236}">
                <a16:creationId xmlns:a16="http://schemas.microsoft.com/office/drawing/2014/main" id="{7CBD430D-8951-3048-968E-D9053D397DD2}"/>
              </a:ext>
            </a:extLst>
          </p:cNvPr>
          <p:cNvPicPr>
            <a:picLocks noChangeAspect="1"/>
          </p:cNvPicPr>
          <p:nvPr/>
        </p:nvPicPr>
        <p:blipFill>
          <a:blip r:embed="rId4"/>
          <a:stretch>
            <a:fillRect/>
          </a:stretch>
        </p:blipFill>
        <p:spPr>
          <a:xfrm>
            <a:off x="6809888" y="3776760"/>
            <a:ext cx="1816100" cy="1117600"/>
          </a:xfrm>
          <a:prstGeom prst="rect">
            <a:avLst/>
          </a:prstGeom>
        </p:spPr>
      </p:pic>
    </p:spTree>
    <p:extLst>
      <p:ext uri="{BB962C8B-B14F-4D97-AF65-F5344CB8AC3E}">
        <p14:creationId xmlns:p14="http://schemas.microsoft.com/office/powerpoint/2010/main" val="129663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54A1-157D-DA44-9A65-BA91FEA3CCD2}"/>
              </a:ext>
            </a:extLst>
          </p:cNvPr>
          <p:cNvSpPr>
            <a:spLocks noGrp="1"/>
          </p:cNvSpPr>
          <p:nvPr>
            <p:ph type="title"/>
          </p:nvPr>
        </p:nvSpPr>
        <p:spPr/>
        <p:txBody>
          <a:bodyPr/>
          <a:lstStyle/>
          <a:p>
            <a:r>
              <a:rPr lang="en-US" dirty="0"/>
              <a:t>Electric Permittivity Varies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59DF5D-164F-6746-8535-B132049016B4}"/>
                  </a:ext>
                </a:extLst>
              </p:cNvPr>
              <p:cNvSpPr>
                <a:spLocks noGrp="1"/>
              </p:cNvSpPr>
              <p:nvPr>
                <p:ph idx="1"/>
              </p:nvPr>
            </p:nvSpPr>
            <p:spPr>
              <a:xfrm>
                <a:off x="628650" y="1421538"/>
                <a:ext cx="8197298" cy="5203964"/>
              </a:xfrm>
            </p:spPr>
            <p:txBody>
              <a:bodyPr>
                <a:noAutofit/>
              </a:bodyPr>
              <a:lstStyle/>
              <a:p>
                <a:pPr marL="0" indent="0">
                  <a:lnSpc>
                    <a:spcPct val="105000"/>
                  </a:lnSpc>
                  <a:buNone/>
                </a:pPr>
                <a:r>
                  <a:rPr lang="en-US" sz="2400" dirty="0"/>
                  <a:t>Jacob </a:t>
                </a:r>
                <a:r>
                  <a:rPr lang="en-US" sz="2400" dirty="0" err="1"/>
                  <a:t>Beckenstein</a:t>
                </a:r>
                <a:r>
                  <a:rPr lang="en-US" sz="2400" dirty="0"/>
                  <a:t> (1982, 2002) showed very similar effects, while keeping charges </a:t>
                </a:r>
                <a14:m>
                  <m:oMath xmlns:m="http://schemas.openxmlformats.org/officeDocument/2006/math">
                    <m:r>
                      <a:rPr lang="en-US" sz="2400" i="1">
                        <a:latin typeface="Cambria Math" panose="02040503050406030204" pitchFamily="18" charset="0"/>
                      </a:rPr>
                      <m:t>𝑞</m:t>
                    </m:r>
                    <m:r>
                      <a:rPr lang="en-US" sz="2400" i="1">
                        <a:latin typeface="Cambria Math" panose="02040503050406030204" pitchFamily="18" charset="0"/>
                      </a:rPr>
                      <m:t> </m:t>
                    </m:r>
                  </m:oMath>
                </a14:m>
                <a:r>
                  <a:rPr lang="en-US" sz="2400" dirty="0"/>
                  <a:t>constant,  is to vary permittivity </a:t>
                </a:r>
                <a:r>
                  <a:rPr lang="en-US" sz="2400" i="1" dirty="0">
                    <a:latin typeface="Symbol" pitchFamily="2" charset="2"/>
                  </a:rPr>
                  <a:t>e</a:t>
                </a:r>
                <a:r>
                  <a:rPr lang="en-US" sz="2400" dirty="0"/>
                  <a:t>.</a:t>
                </a:r>
                <a:br>
                  <a:rPr lang="en-US" sz="2400" dirty="0"/>
                </a:br>
                <a:br>
                  <a:rPr lang="en-US" sz="2400" dirty="0"/>
                </a:br>
                <a:r>
                  <a:rPr lang="en-US" sz="2400" dirty="0"/>
                  <a:t>Maxwell’s equations allow </a:t>
                </a:r>
                <a:r>
                  <a:rPr lang="en-US" sz="2400" dirty="0">
                    <a:latin typeface="Symbol" pitchFamily="2" charset="2"/>
                  </a:rPr>
                  <a:t>e</a:t>
                </a:r>
                <a:r>
                  <a:rPr lang="en-US" sz="2400" dirty="0"/>
                  <a:t> to to vary in dielectrics </a:t>
                </a:r>
                <a:br>
                  <a:rPr lang="en-US" sz="2400" dirty="0"/>
                </a:br>
                <a:r>
                  <a:rPr lang="en-US" sz="2400" dirty="0"/>
                  <a:t>(</a:t>
                </a:r>
                <a:r>
                  <a:rPr lang="en-US" sz="2400" dirty="0" err="1"/>
                  <a:t>e.g</a:t>
                </a:r>
                <a:r>
                  <a:rPr lang="en-US" sz="2400" dirty="0"/>
                  <a:t> capacitors, liquids):</a:t>
                </a:r>
              </a:p>
              <a:p>
                <a:pPr marL="0" indent="0">
                  <a:lnSpc>
                    <a:spcPct val="105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b="0" i="1" smtClean="0">
                              <a:latin typeface="Cambria Math" panose="02040503050406030204" pitchFamily="18" charset="0"/>
                            </a:rPr>
                            <m:t>8</m:t>
                          </m:r>
                          <m:r>
                            <a:rPr lang="en-US" sz="2400" i="1">
                              <a:latin typeface="Cambria Math" panose="02040503050406030204" pitchFamily="18" charset="0"/>
                              <a:ea typeface="Cambria Math" panose="02040503050406030204" pitchFamily="18" charset="0"/>
                            </a:rPr>
                            <m:t>𝜋</m:t>
                          </m:r>
                        </m:den>
                      </m:f>
                      <m:d>
                        <m:dPr>
                          <m:ctrlPr>
                            <a:rPr lang="en-US" sz="2400" i="1" smtClean="0">
                              <a:latin typeface="Cambria Math" panose="02040503050406030204" pitchFamily="18" charset="0"/>
                              <a:ea typeface="Cambria Math" panose="02040503050406030204" pitchFamily="18" charset="0"/>
                            </a:rPr>
                          </m:ctrlPr>
                        </m:dPr>
                        <m:e>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m:rPr>
                                  <m:nor/>
                                </m:rPr>
                                <a:rPr lang="en-US" sz="2400" i="1" dirty="0">
                                  <a:latin typeface="Symbol" pitchFamily="2" charset="2"/>
                                </a:rPr>
                                <m:t>e</m:t>
                              </m:r>
                              <m:r>
                                <m:rPr>
                                  <m:nor/>
                                </m:rPr>
                                <a:rPr lang="en-US" sz="2400" baseline="-25000" dirty="0">
                                  <a:latin typeface="Symbol" pitchFamily="2" charset="2"/>
                                </a:rPr>
                                <m:t>1</m:t>
                              </m:r>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m:rPr>
                                  <m:nor/>
                                </m:rPr>
                                <a:rPr lang="en-US" sz="2400" i="1" dirty="0">
                                  <a:latin typeface="Symbol" pitchFamily="2" charset="2"/>
                                </a:rPr>
                                <m:t>e</m:t>
                              </m:r>
                              <m:r>
                                <a:rPr lang="en-US" sz="2400" b="0" i="1" baseline="-25000" dirty="0" smtClean="0">
                                  <a:latin typeface="Cambria Math" panose="02040503050406030204" pitchFamily="18" charset="0"/>
                                </a:rPr>
                                <m:t>2</m:t>
                              </m:r>
                            </m:den>
                          </m:f>
                        </m:e>
                      </m:d>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i="1">
                                      <a:latin typeface="Cambria Math" panose="02040503050406030204" pitchFamily="18" charset="0"/>
                                    </a:rPr>
                                    <m:t>1</m:t>
                                  </m:r>
                                </m:sub>
                              </m:sSub>
                              <m:r>
                                <a:rPr lang="en-US" sz="2400" i="1">
                                  <a:latin typeface="Cambria Math" panose="02040503050406030204" pitchFamily="18" charset="0"/>
                                </a:rPr>
                                <m:t>𝑞</m:t>
                              </m:r>
                            </m:e>
                            <m:sub>
                              <m:r>
                                <a:rPr lang="en-US" sz="2400" i="1">
                                  <a:latin typeface="Cambria Math" panose="02040503050406030204" pitchFamily="18" charset="0"/>
                                </a:rPr>
                                <m:t>2</m:t>
                              </m:r>
                            </m:sub>
                          </m:sSub>
                        </m:num>
                        <m:den>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2</m:t>
                              </m:r>
                            </m:sup>
                          </m:sSup>
                        </m:den>
                      </m:f>
                    </m:oMath>
                  </m:oMathPara>
                </a14:m>
                <a:endParaRPr lang="en-US" sz="2400" dirty="0"/>
              </a:p>
              <a:p>
                <a:pPr marL="0" indent="0">
                  <a:lnSpc>
                    <a:spcPct val="105000"/>
                  </a:lnSpc>
                  <a:buNone/>
                </a:pPr>
                <a:r>
                  <a:rPr lang="en-US" sz="1800" dirty="0"/>
                  <a:t>      The </a:t>
                </a:r>
                <a14:m>
                  <m:oMath xmlns:m="http://schemas.openxmlformats.org/officeDocument/2006/math">
                    <m:r>
                      <m:rPr>
                        <m:nor/>
                      </m:rPr>
                      <a:rPr lang="en-US" sz="1800" i="1" dirty="0" smtClean="0">
                        <a:latin typeface="Symbol" pitchFamily="2" charset="2"/>
                      </a:rPr>
                      <m:t>e</m:t>
                    </m:r>
                    <m:r>
                      <m:rPr>
                        <m:nor/>
                      </m:rPr>
                      <a:rPr lang="en-US" sz="1800" baseline="-25000" dirty="0" smtClean="0">
                        <a:latin typeface="Symbol" pitchFamily="2" charset="2"/>
                      </a:rPr>
                      <m:t>1</m:t>
                    </m:r>
                  </m:oMath>
                </a14:m>
                <a:r>
                  <a:rPr lang="en-US" sz="1800" dirty="0"/>
                  <a:t> is the permittivity at charge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𝑞</m:t>
                        </m:r>
                      </m:e>
                      <m:sub>
                        <m:r>
                          <a:rPr lang="en-US" sz="1800" i="1">
                            <a:latin typeface="Cambria Math" panose="02040503050406030204" pitchFamily="18" charset="0"/>
                          </a:rPr>
                          <m:t>1</m:t>
                        </m:r>
                      </m:sub>
                    </m:sSub>
                  </m:oMath>
                </a14:m>
                <a:r>
                  <a:rPr lang="en-US" sz="1800" dirty="0"/>
                  <a:t>, and </a:t>
                </a:r>
                <a14:m>
                  <m:oMath xmlns:m="http://schemas.openxmlformats.org/officeDocument/2006/math">
                    <m:r>
                      <m:rPr>
                        <m:nor/>
                      </m:rPr>
                      <a:rPr lang="en-US" sz="1800" i="1" dirty="0">
                        <a:latin typeface="Symbol" pitchFamily="2" charset="2"/>
                      </a:rPr>
                      <m:t>e</m:t>
                    </m:r>
                    <m:r>
                      <a:rPr lang="en-US" sz="1800" i="1" baseline="-25000" dirty="0">
                        <a:latin typeface="Cambria Math" panose="02040503050406030204" pitchFamily="18" charset="0"/>
                      </a:rPr>
                      <m:t>2</m:t>
                    </m:r>
                  </m:oMath>
                </a14:m>
                <a:r>
                  <a:rPr lang="en-US" sz="1800" dirty="0"/>
                  <a:t> at charge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𝑞</m:t>
                        </m:r>
                      </m:e>
                      <m:sub>
                        <m:r>
                          <a:rPr lang="en-US" sz="1800" b="0" i="1" smtClean="0">
                            <a:latin typeface="Cambria Math" panose="02040503050406030204" pitchFamily="18" charset="0"/>
                          </a:rPr>
                          <m:t>2</m:t>
                        </m:r>
                      </m:sub>
                    </m:sSub>
                  </m:oMath>
                </a14:m>
                <a:r>
                  <a:rPr lang="en-US" sz="1800" dirty="0"/>
                  <a:t>.            </a:t>
                </a:r>
              </a:p>
              <a:p>
                <a:pPr marL="0" indent="0">
                  <a:lnSpc>
                    <a:spcPct val="105000"/>
                  </a:lnSpc>
                  <a:buNone/>
                </a:pPr>
                <a:r>
                  <a:rPr lang="en-US" sz="1800" dirty="0"/>
                  <a:t>      If </a:t>
                </a:r>
                <a14:m>
                  <m:oMath xmlns:m="http://schemas.openxmlformats.org/officeDocument/2006/math">
                    <m:r>
                      <m:rPr>
                        <m:nor/>
                      </m:rPr>
                      <a:rPr lang="en-US" sz="1800" i="1" dirty="0">
                        <a:latin typeface="Symbol" pitchFamily="2" charset="2"/>
                      </a:rPr>
                      <m:t>e</m:t>
                    </m:r>
                    <m:r>
                      <m:rPr>
                        <m:nor/>
                      </m:rPr>
                      <a:rPr lang="en-US" sz="1800" baseline="-25000" dirty="0">
                        <a:latin typeface="Symbol" pitchFamily="2" charset="2"/>
                      </a:rPr>
                      <m:t>1</m:t>
                    </m:r>
                  </m:oMath>
                </a14:m>
                <a:r>
                  <a:rPr lang="en-US" sz="1800" dirty="0"/>
                  <a:t> = </a:t>
                </a:r>
                <a14:m>
                  <m:oMath xmlns:m="http://schemas.openxmlformats.org/officeDocument/2006/math">
                    <m:r>
                      <m:rPr>
                        <m:nor/>
                      </m:rPr>
                      <a:rPr lang="en-US" sz="1800" i="1" dirty="0">
                        <a:latin typeface="Symbol" pitchFamily="2" charset="2"/>
                      </a:rPr>
                      <m:t>e</m:t>
                    </m:r>
                    <m:r>
                      <a:rPr lang="en-US" sz="1800" i="1" baseline="-25000" dirty="0">
                        <a:latin typeface="Cambria Math" panose="02040503050406030204" pitchFamily="18" charset="0"/>
                      </a:rPr>
                      <m:t>2</m:t>
                    </m:r>
                  </m:oMath>
                </a14:m>
                <a:r>
                  <a:rPr lang="en-US" sz="1800" dirty="0"/>
                  <a:t> = </a:t>
                </a:r>
                <a14:m>
                  <m:oMath xmlns:m="http://schemas.openxmlformats.org/officeDocument/2006/math">
                    <m:r>
                      <m:rPr>
                        <m:nor/>
                      </m:rPr>
                      <a:rPr lang="en-US" sz="1800" i="1" dirty="0">
                        <a:latin typeface="Symbol" pitchFamily="2" charset="2"/>
                      </a:rPr>
                      <m:t>e</m:t>
                    </m:r>
                  </m:oMath>
                </a14:m>
                <a:r>
                  <a:rPr lang="en-US" sz="1800" dirty="0"/>
                  <a:t>, this reverts to standard Coulomb’s law on the previous page.</a:t>
                </a:r>
                <a:br>
                  <a:rPr lang="en-US" sz="1800" dirty="0"/>
                </a:br>
                <a:br>
                  <a:rPr lang="en-US" sz="2400" dirty="0"/>
                </a:br>
                <a:r>
                  <a:rPr lang="en-US" sz="2000" dirty="0"/>
                  <a:t>Physics is thus easier to vary </a:t>
                </a:r>
                <a:r>
                  <a:rPr lang="en-US" sz="2000" dirty="0">
                    <a:latin typeface="Symbol" pitchFamily="2" charset="2"/>
                  </a:rPr>
                  <a:t>e </a:t>
                </a:r>
                <a:r>
                  <a:rPr lang="en-US" sz="2000" dirty="0"/>
                  <a:t>in the vacuum</a:t>
                </a:r>
                <a:r>
                  <a:rPr lang="en-US" sz="2000" dirty="0">
                    <a:latin typeface="Symbol" pitchFamily="2" charset="2"/>
                  </a:rPr>
                  <a:t>, </a:t>
                </a:r>
                <a:r>
                  <a:rPr lang="en-US" sz="2000" dirty="0"/>
                  <a:t>not charges </a:t>
                </a:r>
                <a14:m>
                  <m:oMath xmlns:m="http://schemas.openxmlformats.org/officeDocument/2006/math">
                    <m:r>
                      <a:rPr lang="en-US" sz="2000" i="1">
                        <a:latin typeface="Cambria Math" panose="02040503050406030204" pitchFamily="18" charset="0"/>
                      </a:rPr>
                      <m:t>𝑞</m:t>
                    </m:r>
                  </m:oMath>
                </a14:m>
                <a:r>
                  <a:rPr lang="en-US" sz="2000" dirty="0"/>
                  <a:t>. </a:t>
                </a:r>
              </a:p>
              <a:p>
                <a:pPr marL="0" indent="0">
                  <a:lnSpc>
                    <a:spcPct val="105000"/>
                  </a:lnSpc>
                  <a:buNone/>
                </a:pPr>
                <a:r>
                  <a:rPr lang="en-US" sz="2000" dirty="0"/>
                  <a:t>This is the only change needed for possible biological effects</a:t>
                </a:r>
              </a:p>
              <a:p>
                <a:pPr marL="0" indent="0">
                  <a:lnSpc>
                    <a:spcPct val="105000"/>
                  </a:lnSpc>
                  <a:buNone/>
                </a:pPr>
                <a:r>
                  <a:rPr lang="en-US" sz="2000" dirty="0"/>
                  <a:t>But here, </a:t>
                </a:r>
                <a:r>
                  <a:rPr lang="en-US" sz="2000" u="sng" dirty="0"/>
                  <a:t>permittivity variations even in vacuum</a:t>
                </a:r>
                <a:r>
                  <a:rPr lang="en-US" sz="2000" dirty="0"/>
                  <a:t>.</a:t>
                </a:r>
              </a:p>
            </p:txBody>
          </p:sp>
        </mc:Choice>
        <mc:Fallback xmlns="">
          <p:sp>
            <p:nvSpPr>
              <p:cNvPr id="3" name="Content Placeholder 2">
                <a:extLst>
                  <a:ext uri="{FF2B5EF4-FFF2-40B4-BE49-F238E27FC236}">
                    <a16:creationId xmlns:a16="http://schemas.microsoft.com/office/drawing/2014/main" id="{6559DF5D-164F-6746-8535-B132049016B4}"/>
                  </a:ext>
                </a:extLst>
              </p:cNvPr>
              <p:cNvSpPr>
                <a:spLocks noGrp="1" noRot="1" noChangeAspect="1" noMove="1" noResize="1" noEditPoints="1" noAdjustHandles="1" noChangeArrowheads="1" noChangeShapeType="1" noTextEdit="1"/>
              </p:cNvSpPr>
              <p:nvPr>
                <p:ph idx="1"/>
              </p:nvPr>
            </p:nvSpPr>
            <p:spPr>
              <a:xfrm>
                <a:off x="628650" y="1421538"/>
                <a:ext cx="8197298" cy="5203964"/>
              </a:xfrm>
              <a:blipFill>
                <a:blip r:embed="rId3"/>
                <a:stretch>
                  <a:fillRect l="-1236" t="-730" b="-146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E1101C4-1844-9947-B987-2C03FBFA7A21}"/>
              </a:ext>
            </a:extLst>
          </p:cNvPr>
          <p:cNvSpPr>
            <a:spLocks noGrp="1"/>
          </p:cNvSpPr>
          <p:nvPr>
            <p:ph type="ftr" sz="quarter" idx="11"/>
          </p:nvPr>
        </p:nvSpPr>
        <p:spPr/>
        <p:txBody>
          <a:bodyPr/>
          <a:lstStyle/>
          <a:p>
            <a:r>
              <a:rPr lang="en-US" dirty="0"/>
              <a:t>Ian Thompson</a:t>
            </a:r>
          </a:p>
        </p:txBody>
      </p:sp>
      <p:pic>
        <p:nvPicPr>
          <p:cNvPr id="7" name="Picture 6">
            <a:extLst>
              <a:ext uri="{FF2B5EF4-FFF2-40B4-BE49-F238E27FC236}">
                <a16:creationId xmlns:a16="http://schemas.microsoft.com/office/drawing/2014/main" id="{7CBD430D-8951-3048-968E-D9053D397DD2}"/>
              </a:ext>
            </a:extLst>
          </p:cNvPr>
          <p:cNvPicPr>
            <a:picLocks noChangeAspect="1"/>
          </p:cNvPicPr>
          <p:nvPr/>
        </p:nvPicPr>
        <p:blipFill>
          <a:blip r:embed="rId3"/>
          <a:stretch>
            <a:fillRect/>
          </a:stretch>
        </p:blipFill>
        <p:spPr>
          <a:xfrm>
            <a:off x="7131540" y="3429000"/>
            <a:ext cx="1816100" cy="1117600"/>
          </a:xfrm>
          <a:prstGeom prst="rect">
            <a:avLst/>
          </a:prstGeom>
        </p:spPr>
      </p:pic>
      <p:sp>
        <p:nvSpPr>
          <p:cNvPr id="5" name="Slide Number Placeholder 4">
            <a:extLst>
              <a:ext uri="{FF2B5EF4-FFF2-40B4-BE49-F238E27FC236}">
                <a16:creationId xmlns:a16="http://schemas.microsoft.com/office/drawing/2014/main" id="{CD7FA419-1CD2-C66D-65F1-E7DBC65BED50}"/>
              </a:ext>
            </a:extLst>
          </p:cNvPr>
          <p:cNvSpPr>
            <a:spLocks noGrp="1"/>
          </p:cNvSpPr>
          <p:nvPr>
            <p:ph type="sldNum" sz="quarter" idx="12"/>
          </p:nvPr>
        </p:nvSpPr>
        <p:spPr/>
        <p:txBody>
          <a:bodyPr/>
          <a:lstStyle/>
          <a:p>
            <a:fld id="{1A58AED7-77EC-5940-BFFD-72F41070E831}" type="slidenum">
              <a:rPr lang="en-US" smtClean="0"/>
              <a:t>26</a:t>
            </a:fld>
            <a:endParaRPr lang="en-US"/>
          </a:p>
        </p:txBody>
      </p:sp>
    </p:spTree>
    <p:extLst>
      <p:ext uri="{BB962C8B-B14F-4D97-AF65-F5344CB8AC3E}">
        <p14:creationId xmlns:p14="http://schemas.microsoft.com/office/powerpoint/2010/main" val="192210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9D3F-21A0-6B4E-B9C9-2EDA88FEEA44}"/>
              </a:ext>
            </a:extLst>
          </p:cNvPr>
          <p:cNvSpPr>
            <a:spLocks noGrp="1"/>
          </p:cNvSpPr>
          <p:nvPr>
            <p:ph type="title"/>
          </p:nvPr>
        </p:nvSpPr>
        <p:spPr/>
        <p:txBody>
          <a:bodyPr/>
          <a:lstStyle/>
          <a:p>
            <a:r>
              <a:rPr lang="en-US" dirty="0"/>
              <a:t>Electromagnetic fields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98215B-2C1F-D14F-AD47-4AF3E4EAEC08}"/>
                  </a:ext>
                </a:extLst>
              </p:cNvPr>
              <p:cNvSpPr>
                <a:spLocks noGrp="1"/>
              </p:cNvSpPr>
              <p:nvPr>
                <p:ph idx="1"/>
              </p:nvPr>
            </p:nvSpPr>
            <p:spPr>
              <a:xfrm>
                <a:off x="628650" y="1524000"/>
                <a:ext cx="8227115" cy="4832351"/>
              </a:xfrm>
            </p:spPr>
            <p:txBody>
              <a:bodyPr>
                <a:normAutofit fontScale="70000" lnSpcReduction="20000"/>
              </a:bodyPr>
              <a:lstStyle/>
              <a:p>
                <a:pPr>
                  <a:lnSpc>
                    <a:spcPct val="134000"/>
                  </a:lnSpc>
                </a:pPr>
                <a:r>
                  <a:rPr lang="en-US" dirty="0"/>
                  <a:t>Even with increasing or decreasing local vacuum permittivity </a:t>
                </a:r>
                <a:r>
                  <a:rPr lang="en-US" dirty="0">
                    <a:latin typeface="Symbol" pitchFamily="2" charset="2"/>
                    <a:cs typeface="Sylfaen" panose="020F0502020204030204" pitchFamily="34" charset="0"/>
                  </a:rPr>
                  <a:t>e,</a:t>
                </a:r>
                <a:r>
                  <a:rPr lang="en-US" dirty="0"/>
                  <a:t> </a:t>
                </a:r>
                <a:br>
                  <a:rPr lang="en-US" dirty="0"/>
                </a:br>
                <a:r>
                  <a:rPr lang="en-US" dirty="0"/>
                  <a:t>the fields can still follow strict Maxwell equations</a:t>
                </a:r>
              </a:p>
              <a:p>
                <a:pPr marL="0" indent="0">
                  <a:buNone/>
                </a:pPr>
                <a:r>
                  <a:rPr lang="en-US" sz="2400" dirty="0">
                    <a:ea typeface="Cambria Math" panose="02040503050406030204" pitchFamily="18" charset="0"/>
                  </a:rPr>
                  <a:t>	</a:t>
                </a:r>
                <a14:m>
                  <m:oMath xmlns:m="http://schemas.openxmlformats.org/officeDocument/2006/math">
                    <m:r>
                      <m:rPr>
                        <m:sty m:val="p"/>
                      </m:rP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𝜀</m:t>
                        </m:r>
                        <m:r>
                          <a:rPr lang="en-US" sz="2400" i="1">
                            <a:latin typeface="Cambria Math" panose="02040503050406030204" pitchFamily="18" charset="0"/>
                            <a:ea typeface="Cambria Math" panose="02040503050406030204" pitchFamily="18" charset="0"/>
                          </a:rPr>
                          <m:t>𝐸</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oMath>
                </a14:m>
                <a:r>
                  <a:rPr lang="en-US" sz="2400" dirty="0"/>
                  <a:t> 			</a:t>
                </a:r>
                <a14:m>
                  <m:oMath xmlns:m="http://schemas.openxmlformats.org/officeDocument/2006/math">
                    <m:r>
                      <m:rPr>
                        <m:sty m:val="p"/>
                      </m:rP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𝐻</m:t>
                        </m:r>
                      </m:e>
                    </m:d>
                    <m:r>
                      <a:rPr lang="en-US" sz="2400" i="1">
                        <a:latin typeface="Cambria Math" panose="02040503050406030204" pitchFamily="18" charset="0"/>
                        <a:ea typeface="Cambria Math" panose="02040503050406030204" pitchFamily="18" charset="0"/>
                      </a:rPr>
                      <m:t>=0</m:t>
                    </m:r>
                  </m:oMath>
                </a14:m>
                <a:endParaRPr lang="en-US" sz="2400" dirty="0"/>
              </a:p>
              <a:p>
                <a:pPr marL="0" indent="0">
                  <a:buNone/>
                </a:pPr>
                <a:r>
                  <a:rPr lang="en-US" sz="2400" dirty="0">
                    <a:ea typeface="Cambria Math" panose="02040503050406030204" pitchFamily="18" charset="0"/>
                  </a:rPr>
                  <a:t>	</a:t>
                </a:r>
                <a14:m>
                  <m:oMath xmlns:m="http://schemas.openxmlformats.org/officeDocument/2006/math">
                    <m:r>
                      <m:rPr>
                        <m:sty m:val="p"/>
                      </m:rP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𝐻</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𝐽</m:t>
                    </m:r>
                    <m:r>
                      <a:rPr lang="en-US" sz="2400" i="1">
                        <a:latin typeface="Cambria Math" panose="02040503050406030204" pitchFamily="18" charset="0"/>
                        <a:ea typeface="Cambria Math" panose="02040503050406030204" pitchFamily="18" charset="0"/>
                      </a:rPr>
                      <m:t>+ </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𝜀</m:t>
                        </m:r>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den>
                    </m:f>
                  </m:oMath>
                </a14:m>
                <a:r>
                  <a:rPr lang="en-US" sz="2400" dirty="0"/>
                  <a:t> 		</a:t>
                </a:r>
                <a14:m>
                  <m:oMath xmlns:m="http://schemas.openxmlformats.org/officeDocument/2006/math">
                    <m:r>
                      <m:rPr>
                        <m:sty m:val="p"/>
                      </m:rP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𝐻</m:t>
                            </m:r>
                          </m:e>
                        </m:d>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den>
                    </m:f>
                  </m:oMath>
                </a14:m>
                <a:endParaRPr lang="en-US" dirty="0"/>
              </a:p>
              <a:p>
                <a:pPr marL="0" indent="0">
                  <a:buNone/>
                </a:pPr>
                <a:r>
                  <a:rPr lang="en-US" dirty="0"/>
                  <a:t>    </a:t>
                </a:r>
                <a:r>
                  <a:rPr lang="en-US" sz="2400" dirty="0"/>
                  <a:t>Keep permeability </a:t>
                </a:r>
                <a:r>
                  <a:rPr lang="en-US" sz="2400" dirty="0">
                    <a:latin typeface="Symbol" pitchFamily="2" charset="2"/>
                  </a:rPr>
                  <a:t>m</a:t>
                </a:r>
                <a:r>
                  <a:rPr lang="en-US" sz="2400" dirty="0"/>
                  <a:t> = 1/(</a:t>
                </a:r>
                <a:r>
                  <a:rPr lang="en-US" sz="2400" i="1" dirty="0"/>
                  <a:t>c</a:t>
                </a:r>
                <a:r>
                  <a:rPr lang="en-US" sz="2400" baseline="30000" dirty="0"/>
                  <a:t>2</a:t>
                </a:r>
                <a:r>
                  <a:rPr lang="en-US" sz="2400" dirty="0">
                    <a:latin typeface="Symbol" pitchFamily="2" charset="2"/>
                    <a:cs typeface="Sylfaen" panose="020F0502020204030204" pitchFamily="34" charset="0"/>
                  </a:rPr>
                  <a:t>e)  </a:t>
                </a:r>
                <a:r>
                  <a:rPr lang="en-US" sz="2400" dirty="0"/>
                  <a:t>so constant speed of light </a:t>
                </a:r>
                <a:r>
                  <a:rPr lang="en-US" sz="2400" i="1" dirty="0"/>
                  <a:t>c</a:t>
                </a:r>
                <a:r>
                  <a:rPr lang="en-US" sz="2400" dirty="0"/>
                  <a:t> (Einstein is happy) </a:t>
                </a:r>
                <a:br>
                  <a:rPr lang="en-US" dirty="0"/>
                </a:br>
                <a:endParaRPr lang="en-US" dirty="0"/>
              </a:p>
              <a:p>
                <a:pPr lvl="0"/>
                <a:r>
                  <a:rPr lang="en-US" dirty="0"/>
                  <a:t>The input to Maxwell equations is:</a:t>
                </a:r>
              </a:p>
              <a:p>
                <a:pPr lvl="1"/>
                <a:r>
                  <a:rPr lang="en-US" dirty="0"/>
                  <a:t>Initial values of electric field </a:t>
                </a:r>
                <a14:m>
                  <m:oMath xmlns:m="http://schemas.openxmlformats.org/officeDocument/2006/math">
                    <m:r>
                      <a:rPr lang="en-US" i="1">
                        <a:latin typeface="Cambria Math" panose="02040503050406030204" pitchFamily="18" charset="0"/>
                        <a:ea typeface="Cambria Math" panose="02040503050406030204" pitchFamily="18" charset="0"/>
                      </a:rPr>
                      <m:t>𝐸</m:t>
                    </m:r>
                  </m:oMath>
                </a14:m>
                <a:r>
                  <a:rPr lang="en-US" dirty="0"/>
                  <a:t> and magnetic field </a:t>
                </a:r>
                <a14:m>
                  <m:oMath xmlns:m="http://schemas.openxmlformats.org/officeDocument/2006/math">
                    <m:r>
                      <a:rPr lang="en-US" i="1">
                        <a:latin typeface="Cambria Math" panose="02040503050406030204" pitchFamily="18" charset="0"/>
                        <a:ea typeface="Cambria Math" panose="02040503050406030204" pitchFamily="18" charset="0"/>
                      </a:rPr>
                      <m:t>𝐻</m:t>
                    </m:r>
                  </m:oMath>
                </a14:m>
                <a:r>
                  <a:rPr lang="en-US" dirty="0"/>
                  <a:t>.</a:t>
                </a:r>
              </a:p>
              <a:p>
                <a:pPr lvl="1"/>
                <a:r>
                  <a:rPr lang="en-US" dirty="0"/>
                  <a:t>Electric charge density </a:t>
                </a:r>
                <a14:m>
                  <m:oMath xmlns:m="http://schemas.openxmlformats.org/officeDocument/2006/math">
                    <m:r>
                      <a:rPr lang="en-US" i="1">
                        <a:latin typeface="Cambria Math" panose="02040503050406030204" pitchFamily="18" charset="0"/>
                        <a:ea typeface="Cambria Math" panose="02040503050406030204" pitchFamily="18" charset="0"/>
                      </a:rPr>
                      <m:t>𝜌</m:t>
                    </m:r>
                  </m:oMath>
                </a14:m>
                <a:r>
                  <a:rPr lang="en-US" dirty="0"/>
                  <a:t>, and electric current </a:t>
                </a:r>
                <a14:m>
                  <m:oMath xmlns:m="http://schemas.openxmlformats.org/officeDocument/2006/math">
                    <m:r>
                      <a:rPr lang="en-US" i="1">
                        <a:latin typeface="Cambria Math" panose="02040503050406030204" pitchFamily="18" charset="0"/>
                        <a:ea typeface="Cambria Math" panose="02040503050406030204" pitchFamily="18" charset="0"/>
                      </a:rPr>
                      <m:t>𝐽</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of</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charges</m:t>
                    </m:r>
                  </m:oMath>
                </a14:m>
                <a:br>
                  <a:rPr lang="en-US" dirty="0"/>
                </a:br>
                <a:endParaRPr lang="en-US" dirty="0"/>
              </a:p>
              <a:p>
                <a:r>
                  <a:rPr lang="en-US" u="sng" dirty="0"/>
                  <a:t>Electrostatics</a:t>
                </a:r>
                <a:r>
                  <a:rPr lang="en-US" dirty="0"/>
                  <a:t> is simpler:</a:t>
                </a:r>
              </a:p>
              <a:p>
                <a:pPr lvl="1"/>
                <a:r>
                  <a:rPr lang="en-US" dirty="0"/>
                  <a:t>Charge density </a:t>
                </a:r>
                <a14:m>
                  <m:oMath xmlns:m="http://schemas.openxmlformats.org/officeDocument/2006/math">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 </m:t>
                    </m:r>
                  </m:oMath>
                </a14:m>
                <a:r>
                  <a:rPr lang="en-US" dirty="0"/>
                  <a:t>is source of electric field </a:t>
                </a:r>
                <a14:m>
                  <m:oMath xmlns:m="http://schemas.openxmlformats.org/officeDocument/2006/math">
                    <m:r>
                      <a:rPr lang="en-US" i="1">
                        <a:latin typeface="Cambria Math" panose="02040503050406030204" pitchFamily="18" charset="0"/>
                        <a:ea typeface="Cambria Math" panose="02040503050406030204" pitchFamily="18" charset="0"/>
                      </a:rPr>
                      <m:t>𝐸</m:t>
                    </m:r>
                  </m:oMath>
                </a14:m>
                <a:r>
                  <a:rPr lang="en-US" dirty="0"/>
                  <a:t> :      </a:t>
                </a:r>
                <a14:m>
                  <m:oMath xmlns:m="http://schemas.openxmlformats.org/officeDocument/2006/math">
                    <m:r>
                      <m:rPr>
                        <m:sty m:val="p"/>
                      </m:rP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𝐸</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𝜌</m:t>
                    </m:r>
                  </m:oMath>
                </a14:m>
                <a:r>
                  <a:rPr lang="en-US" dirty="0"/>
                  <a:t> </a:t>
                </a:r>
              </a:p>
              <a:p>
                <a:endParaRPr lang="en-US" dirty="0"/>
              </a:p>
              <a:p>
                <a:r>
                  <a:rPr lang="en-US" dirty="0"/>
                  <a:t>We can calculate e.g. how protein molecules move.</a:t>
                </a:r>
              </a:p>
              <a:p>
                <a:endParaRPr lang="en-US" dirty="0"/>
              </a:p>
            </p:txBody>
          </p:sp>
        </mc:Choice>
        <mc:Fallback xmlns="">
          <p:sp>
            <p:nvSpPr>
              <p:cNvPr id="3" name="Content Placeholder 2">
                <a:extLst>
                  <a:ext uri="{FF2B5EF4-FFF2-40B4-BE49-F238E27FC236}">
                    <a16:creationId xmlns:a16="http://schemas.microsoft.com/office/drawing/2014/main" id="{7F98215B-2C1F-D14F-AD47-4AF3E4EAEC08}"/>
                  </a:ext>
                </a:extLst>
              </p:cNvPr>
              <p:cNvSpPr>
                <a:spLocks noGrp="1" noRot="1" noChangeAspect="1" noMove="1" noResize="1" noEditPoints="1" noAdjustHandles="1" noChangeArrowheads="1" noChangeShapeType="1" noTextEdit="1"/>
              </p:cNvSpPr>
              <p:nvPr>
                <p:ph idx="1"/>
              </p:nvPr>
            </p:nvSpPr>
            <p:spPr>
              <a:xfrm>
                <a:off x="628650" y="1524000"/>
                <a:ext cx="8227115" cy="4832351"/>
              </a:xfrm>
              <a:blipFill>
                <a:blip r:embed="rId3"/>
                <a:stretch>
                  <a:fillRect l="-616" t="-525"/>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1D2A201B-B7E0-2546-90ED-9A8E3BCAEA8D}"/>
              </a:ext>
            </a:extLst>
          </p:cNvPr>
          <p:cNvSpPr>
            <a:spLocks noGrp="1"/>
          </p:cNvSpPr>
          <p:nvPr>
            <p:ph type="ftr" sz="quarter" idx="11"/>
          </p:nvPr>
        </p:nvSpPr>
        <p:spPr/>
        <p:txBody>
          <a:bodyPr/>
          <a:lstStyle/>
          <a:p>
            <a:r>
              <a:rPr lang="en-US" dirty="0"/>
              <a:t>Ian Thompson</a:t>
            </a:r>
          </a:p>
        </p:txBody>
      </p:sp>
      <p:sp>
        <p:nvSpPr>
          <p:cNvPr id="5" name="Slide Number Placeholder 4">
            <a:extLst>
              <a:ext uri="{FF2B5EF4-FFF2-40B4-BE49-F238E27FC236}">
                <a16:creationId xmlns:a16="http://schemas.microsoft.com/office/drawing/2014/main" id="{86C2C329-9389-0947-A418-537500C2614D}"/>
              </a:ext>
            </a:extLst>
          </p:cNvPr>
          <p:cNvSpPr>
            <a:spLocks noGrp="1"/>
          </p:cNvSpPr>
          <p:nvPr>
            <p:ph type="sldNum" sz="quarter" idx="12"/>
          </p:nvPr>
        </p:nvSpPr>
        <p:spPr/>
        <p:txBody>
          <a:bodyPr/>
          <a:lstStyle/>
          <a:p>
            <a:fld id="{22753A93-0229-F743-A9B6-D3D49CF85195}" type="slidenum">
              <a:rPr lang="en-US" smtClean="0"/>
              <a:t>27</a:t>
            </a:fld>
            <a:endParaRPr lang="en-US"/>
          </a:p>
        </p:txBody>
      </p:sp>
    </p:spTree>
    <p:extLst>
      <p:ext uri="{BB962C8B-B14F-4D97-AF65-F5344CB8AC3E}">
        <p14:creationId xmlns:p14="http://schemas.microsoft.com/office/powerpoint/2010/main" val="402992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40FE-BBB2-5C48-A199-E314AE4FCD64}"/>
              </a:ext>
            </a:extLst>
          </p:cNvPr>
          <p:cNvSpPr>
            <a:spLocks noGrp="1"/>
          </p:cNvSpPr>
          <p:nvPr>
            <p:ph type="title"/>
          </p:nvPr>
        </p:nvSpPr>
        <p:spPr/>
        <p:txBody>
          <a:bodyPr/>
          <a:lstStyle/>
          <a:p>
            <a:r>
              <a:rPr lang="en-US" dirty="0"/>
              <a:t>Energy is </a:t>
            </a:r>
            <a:r>
              <a:rPr lang="en-US" u="sng" dirty="0"/>
              <a:t>not</a:t>
            </a:r>
            <a:r>
              <a:rPr lang="en-US" dirty="0"/>
              <a:t> always conserved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1FCBEB-695B-E34F-B400-FF232C743B01}"/>
                  </a:ext>
                </a:extLst>
              </p:cNvPr>
              <p:cNvSpPr>
                <a:spLocks noGrp="1"/>
              </p:cNvSpPr>
              <p:nvPr>
                <p:ph idx="1"/>
              </p:nvPr>
            </p:nvSpPr>
            <p:spPr>
              <a:xfrm>
                <a:off x="628650" y="1630425"/>
                <a:ext cx="8030608" cy="4786191"/>
              </a:xfrm>
            </p:spPr>
            <p:txBody>
              <a:bodyPr>
                <a:normAutofit fontScale="92500" lnSpcReduction="10000"/>
              </a:bodyPr>
              <a:lstStyle/>
              <a:p>
                <a:pPr>
                  <a:lnSpc>
                    <a:spcPct val="120000"/>
                  </a:lnSpc>
                </a:pPr>
                <a:r>
                  <a:rPr lang="en-US" u="sng" dirty="0"/>
                  <a:t>Noether’s theorem</a:t>
                </a:r>
                <a:r>
                  <a:rPr lang="en-US" dirty="0"/>
                  <a:t> (Emmy </a:t>
                </a:r>
                <a:r>
                  <a:rPr lang="en-US" dirty="0" err="1"/>
                  <a:t>Noether</a:t>
                </a:r>
                <a:r>
                  <a:rPr lang="en-US" dirty="0"/>
                  <a:t>, 1915):</a:t>
                </a:r>
                <a:br>
                  <a:rPr lang="en-US" dirty="0"/>
                </a:br>
                <a:r>
                  <a:rPr lang="en-US" sz="2400" dirty="0"/>
                  <a:t>If physics laws depend on time, then energy and momentum are </a:t>
                </a:r>
                <a:r>
                  <a:rPr lang="en-US" sz="2400" u="sng" dirty="0"/>
                  <a:t>not</a:t>
                </a:r>
                <a:r>
                  <a:rPr lang="en-US" sz="2400" dirty="0"/>
                  <a:t> necessarily locally conserved.</a:t>
                </a:r>
              </a:p>
              <a:p>
                <a:pPr>
                  <a:lnSpc>
                    <a:spcPct val="120000"/>
                  </a:lnSpc>
                </a:pPr>
                <a:r>
                  <a:rPr lang="en-US" dirty="0"/>
                  <a:t>Permittivity is now </a:t>
                </a:r>
                <a14:m>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oMath>
                </a14:m>
                <a:r>
                  <a:rPr lang="en-US" dirty="0"/>
                  <a:t>  varying in time &amp; space.</a:t>
                </a:r>
                <a:br>
                  <a:rPr lang="en-US" dirty="0"/>
                </a:br>
                <a:r>
                  <a:rPr lang="en-US" dirty="0"/>
                  <a:t>So </a:t>
                </a:r>
                <a:r>
                  <a:rPr lang="en-US" u="sng" dirty="0"/>
                  <a:t>energy is not conserved</a:t>
                </a:r>
                <a:r>
                  <a:rPr lang="en-US" dirty="0"/>
                  <a:t>.</a:t>
                </a:r>
              </a:p>
              <a:p>
                <a:pPr>
                  <a:lnSpc>
                    <a:spcPct val="120000"/>
                  </a:lnSpc>
                </a:pPr>
                <a:r>
                  <a:rPr lang="en-US" dirty="0"/>
                  <a:t>For example:</a:t>
                </a:r>
              </a:p>
              <a:p>
                <a:pPr marL="0" indent="0">
                  <a:buNone/>
                </a:pPr>
                <a:r>
                  <a:rPr lang="en-US" sz="2400" dirty="0"/>
                  <a:t>      Electrostatic energy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8</m:t>
                        </m:r>
                        <m:r>
                          <a:rPr lang="en-US" sz="2400" i="1">
                            <a:latin typeface="Cambria Math" panose="02040503050406030204" pitchFamily="18" charset="0"/>
                            <a:ea typeface="Cambria Math" panose="02040503050406030204" pitchFamily="18" charset="0"/>
                          </a:rPr>
                          <m:t>𝜋</m:t>
                        </m:r>
                      </m:den>
                    </m:f>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m:rPr>
                                <m:nor/>
                              </m:rPr>
                              <a:rPr lang="en-US" sz="2400" i="1" dirty="0">
                                <a:latin typeface="Symbol" pitchFamily="2" charset="2"/>
                              </a:rPr>
                              <m:t>e</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𝑟</m:t>
                                    </m:r>
                                  </m:e>
                                  <m:sub>
                                    <m:r>
                                      <a:rPr lang="en-US" sz="2400" i="1" dirty="0">
                                        <a:latin typeface="Cambria Math" panose="02040503050406030204" pitchFamily="18" charset="0"/>
                                      </a:rPr>
                                      <m:t>𝑖</m:t>
                                    </m:r>
                                  </m:sub>
                                </m:sSub>
                                <m:r>
                                  <a:rPr lang="en-US" sz="2400" i="1" dirty="0">
                                    <a:latin typeface="Cambria Math" panose="02040503050406030204" pitchFamily="18" charset="0"/>
                                  </a:rPr>
                                  <m:t>,</m:t>
                                </m:r>
                                <m:r>
                                  <a:rPr lang="en-US" sz="2400" i="1" dirty="0">
                                    <a:latin typeface="Cambria Math" panose="02040503050406030204" pitchFamily="18" charset="0"/>
                                  </a:rPr>
                                  <m:t>𝑡</m:t>
                                </m:r>
                              </m:e>
                            </m:d>
                          </m:den>
                        </m:f>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m:rPr>
                                <m:nor/>
                              </m:rPr>
                              <a:rPr lang="en-US" sz="2400" i="1" dirty="0">
                                <a:latin typeface="Symbol" pitchFamily="2" charset="2"/>
                              </a:rPr>
                              <m:t>e</m:t>
                            </m:r>
                            <m:d>
                              <m:dPr>
                                <m:ctrlPr>
                                  <a:rPr lang="en-US" sz="2400" i="1" dirty="0">
                                    <a:latin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𝑟</m:t>
                                    </m:r>
                                  </m:e>
                                  <m:sub>
                                    <m:r>
                                      <a:rPr lang="en-US" sz="2400" i="1" dirty="0">
                                        <a:latin typeface="Cambria Math" panose="02040503050406030204" pitchFamily="18" charset="0"/>
                                      </a:rPr>
                                      <m:t>𝑗</m:t>
                                    </m:r>
                                  </m:sub>
                                </m:sSub>
                                <m:r>
                                  <a:rPr lang="en-US" sz="2400" i="1" dirty="0">
                                    <a:latin typeface="Cambria Math" panose="02040503050406030204" pitchFamily="18" charset="0"/>
                                  </a:rPr>
                                  <m:t>,</m:t>
                                </m:r>
                                <m:r>
                                  <a:rPr lang="en-US" sz="2400" i="1" dirty="0">
                                    <a:latin typeface="Cambria Math" panose="02040503050406030204" pitchFamily="18" charset="0"/>
                                  </a:rPr>
                                  <m:t>𝑡</m:t>
                                </m:r>
                              </m:e>
                            </m:d>
                          </m:den>
                        </m:f>
                      </m:e>
                    </m:d>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i="1">
                                    <a:latin typeface="Cambria Math" panose="02040503050406030204" pitchFamily="18" charset="0"/>
                                  </a:rPr>
                                  <m:t>𝑖</m:t>
                                </m:r>
                              </m:sub>
                            </m:sSub>
                            <m:r>
                              <a:rPr lang="en-US" sz="2400" i="1">
                                <a:latin typeface="Cambria Math" panose="02040503050406030204" pitchFamily="18" charset="0"/>
                              </a:rPr>
                              <m:t>𝑞</m:t>
                            </m:r>
                          </m:e>
                          <m:sub>
                            <m:r>
                              <a:rPr lang="en-US" sz="2400" i="1">
                                <a:latin typeface="Cambria Math" panose="02040503050406030204" pitchFamily="18" charset="0"/>
                              </a:rPr>
                              <m:t>𝑗</m:t>
                            </m:r>
                          </m:sub>
                        </m:sSub>
                      </m:num>
                      <m:den>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den>
                    </m:f>
                  </m:oMath>
                </a14:m>
                <a:endParaRPr lang="en-US" sz="2000" dirty="0"/>
              </a:p>
              <a:p>
                <a:r>
                  <a:rPr lang="en-US" dirty="0"/>
                  <a:t>Can still do physics calculations using electrostatics:</a:t>
                </a:r>
                <a:br>
                  <a:rPr lang="en-US" dirty="0"/>
                </a:br>
                <a:r>
                  <a:rPr lang="en-US" sz="800" dirty="0"/>
                  <a:t> </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𝐹</m:t>
                          </m:r>
                        </m:e>
                        <m:sub>
                          <m:r>
                            <a:rPr lang="en-US" sz="2600" b="0" i="1" smtClean="0">
                              <a:latin typeface="Cambria Math" panose="02040503050406030204" pitchFamily="18" charset="0"/>
                            </a:rPr>
                            <m:t>𝑖𝑗</m:t>
                          </m:r>
                        </m:sub>
                      </m:sSub>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1</m:t>
                          </m:r>
                        </m:num>
                        <m:den>
                          <m:r>
                            <a:rPr lang="en-US" sz="2600" i="1">
                              <a:latin typeface="Cambria Math" panose="02040503050406030204" pitchFamily="18" charset="0"/>
                            </a:rPr>
                            <m:t>8</m:t>
                          </m:r>
                          <m:r>
                            <a:rPr lang="en-US" sz="2600" i="1">
                              <a:latin typeface="Cambria Math" panose="02040503050406030204" pitchFamily="18" charset="0"/>
                              <a:ea typeface="Cambria Math" panose="02040503050406030204" pitchFamily="18" charset="0"/>
                            </a:rPr>
                            <m:t>𝜋</m:t>
                          </m:r>
                        </m:den>
                      </m:f>
                      <m:d>
                        <m:dPr>
                          <m:ctrlPr>
                            <a:rPr lang="en-US" sz="2600" i="1">
                              <a:latin typeface="Cambria Math" panose="02040503050406030204" pitchFamily="18" charset="0"/>
                              <a:ea typeface="Cambria Math" panose="02040503050406030204" pitchFamily="18" charset="0"/>
                            </a:rPr>
                          </m:ctrlPr>
                        </m:dPr>
                        <m:e>
                          <m:f>
                            <m:fPr>
                              <m:ctrlPr>
                                <a:rPr lang="en-US" sz="2600" i="1">
                                  <a:latin typeface="Cambria Math" panose="02040503050406030204" pitchFamily="18" charset="0"/>
                                  <a:ea typeface="Cambria Math" panose="02040503050406030204" pitchFamily="18" charset="0"/>
                                </a:rPr>
                              </m:ctrlPr>
                            </m:fPr>
                            <m:num>
                              <m:r>
                                <a:rPr lang="en-US" sz="2600" i="1">
                                  <a:latin typeface="Cambria Math" panose="02040503050406030204" pitchFamily="18" charset="0"/>
                                  <a:ea typeface="Cambria Math" panose="02040503050406030204" pitchFamily="18" charset="0"/>
                                </a:rPr>
                                <m:t>1</m:t>
                              </m:r>
                            </m:num>
                            <m:den>
                              <m:r>
                                <m:rPr>
                                  <m:nor/>
                                </m:rPr>
                                <a:rPr lang="en-US" sz="2600" i="1" dirty="0">
                                  <a:latin typeface="Symbol" pitchFamily="2" charset="2"/>
                                </a:rPr>
                                <m:t>e</m:t>
                              </m:r>
                              <m:d>
                                <m:dPr>
                                  <m:ctrlPr>
                                    <a:rPr lang="en-US" sz="2600" i="1" dirty="0" smtClean="0">
                                      <a:latin typeface="Cambria Math" panose="02040503050406030204" pitchFamily="18" charset="0"/>
                                    </a:rPr>
                                  </m:ctrlPr>
                                </m:dPr>
                                <m:e>
                                  <m:sSub>
                                    <m:sSubPr>
                                      <m:ctrlPr>
                                        <a:rPr lang="en-US" sz="2600" i="1" dirty="0" smtClean="0">
                                          <a:latin typeface="Cambria Math" panose="02040503050406030204" pitchFamily="18" charset="0"/>
                                        </a:rPr>
                                      </m:ctrlPr>
                                    </m:sSubPr>
                                    <m:e>
                                      <m:r>
                                        <a:rPr lang="en-US" sz="2600" b="0" i="1" dirty="0" smtClean="0">
                                          <a:latin typeface="Cambria Math" panose="02040503050406030204" pitchFamily="18" charset="0"/>
                                        </a:rPr>
                                        <m:t>𝑟</m:t>
                                      </m:r>
                                    </m:e>
                                    <m:sub>
                                      <m:r>
                                        <a:rPr lang="en-US" sz="2600" b="0" i="1" dirty="0" smtClean="0">
                                          <a:latin typeface="Cambria Math" panose="02040503050406030204" pitchFamily="18" charset="0"/>
                                        </a:rPr>
                                        <m:t>𝑖</m:t>
                                      </m:r>
                                    </m:sub>
                                  </m:sSub>
                                  <m:r>
                                    <a:rPr lang="en-US" sz="2600" b="0" i="1" dirty="0" smtClean="0">
                                      <a:latin typeface="Cambria Math" panose="02040503050406030204" pitchFamily="18" charset="0"/>
                                    </a:rPr>
                                    <m:t>,</m:t>
                                  </m:r>
                                  <m:r>
                                    <a:rPr lang="en-US" sz="2600" b="0" i="1" dirty="0" smtClean="0">
                                      <a:latin typeface="Cambria Math" panose="02040503050406030204" pitchFamily="18" charset="0"/>
                                    </a:rPr>
                                    <m:t>𝑡</m:t>
                                  </m:r>
                                </m:e>
                              </m:d>
                            </m:den>
                          </m:f>
                          <m:r>
                            <a:rPr lang="en-US" sz="2600" i="1">
                              <a:latin typeface="Cambria Math" panose="02040503050406030204" pitchFamily="18" charset="0"/>
                              <a:ea typeface="Cambria Math" panose="02040503050406030204" pitchFamily="18" charset="0"/>
                            </a:rPr>
                            <m:t>+</m:t>
                          </m:r>
                          <m:f>
                            <m:fPr>
                              <m:ctrlPr>
                                <a:rPr lang="en-US" sz="2600" i="1">
                                  <a:latin typeface="Cambria Math" panose="02040503050406030204" pitchFamily="18" charset="0"/>
                                  <a:ea typeface="Cambria Math" panose="02040503050406030204" pitchFamily="18" charset="0"/>
                                </a:rPr>
                              </m:ctrlPr>
                            </m:fPr>
                            <m:num>
                              <m:r>
                                <a:rPr lang="en-US" sz="2600" i="1">
                                  <a:latin typeface="Cambria Math" panose="02040503050406030204" pitchFamily="18" charset="0"/>
                                  <a:ea typeface="Cambria Math" panose="02040503050406030204" pitchFamily="18" charset="0"/>
                                </a:rPr>
                                <m:t>1</m:t>
                              </m:r>
                            </m:num>
                            <m:den>
                              <m:r>
                                <m:rPr>
                                  <m:nor/>
                                </m:rPr>
                                <a:rPr lang="en-US" sz="2600" i="1" dirty="0">
                                  <a:latin typeface="Symbol" pitchFamily="2" charset="2"/>
                                </a:rPr>
                                <m:t>e</m:t>
                              </m:r>
                              <m:d>
                                <m:dPr>
                                  <m:ctrlPr>
                                    <a:rPr lang="en-US" sz="2600" i="1" dirty="0">
                                      <a:latin typeface="Cambria Math" panose="02040503050406030204" pitchFamily="18" charset="0"/>
                                    </a:rPr>
                                  </m:ctrlPr>
                                </m:dPr>
                                <m:e>
                                  <m:sSub>
                                    <m:sSubPr>
                                      <m:ctrlPr>
                                        <a:rPr lang="en-US" sz="2600" i="1" dirty="0">
                                          <a:latin typeface="Cambria Math" panose="02040503050406030204" pitchFamily="18" charset="0"/>
                                        </a:rPr>
                                      </m:ctrlPr>
                                    </m:sSubPr>
                                    <m:e>
                                      <m:r>
                                        <a:rPr lang="en-US" sz="2600" i="1" dirty="0">
                                          <a:latin typeface="Cambria Math" panose="02040503050406030204" pitchFamily="18" charset="0"/>
                                        </a:rPr>
                                        <m:t>𝑟</m:t>
                                      </m:r>
                                    </m:e>
                                    <m:sub>
                                      <m:r>
                                        <a:rPr lang="en-US" sz="2600" b="0" i="1" dirty="0" smtClean="0">
                                          <a:latin typeface="Cambria Math" panose="02040503050406030204" pitchFamily="18" charset="0"/>
                                        </a:rPr>
                                        <m:t>𝑗</m:t>
                                      </m:r>
                                    </m:sub>
                                  </m:sSub>
                                  <m:r>
                                    <a:rPr lang="en-US" sz="2600" i="1" dirty="0">
                                      <a:latin typeface="Cambria Math" panose="02040503050406030204" pitchFamily="18" charset="0"/>
                                    </a:rPr>
                                    <m:t>,</m:t>
                                  </m:r>
                                  <m:r>
                                    <a:rPr lang="en-US" sz="2600" i="1" dirty="0">
                                      <a:latin typeface="Cambria Math" panose="02040503050406030204" pitchFamily="18" charset="0"/>
                                    </a:rPr>
                                    <m:t>𝑡</m:t>
                                  </m:r>
                                </m:e>
                              </m:d>
                            </m:den>
                          </m:f>
                        </m:e>
                      </m:d>
                      <m:f>
                        <m:fPr>
                          <m:ctrlPr>
                            <a:rPr lang="en-US" sz="2600" i="1">
                              <a:latin typeface="Cambria Math" panose="02040503050406030204" pitchFamily="18" charset="0"/>
                            </a:rPr>
                          </m:ctrlPr>
                        </m:fPr>
                        <m:num>
                          <m:sSub>
                            <m:sSubPr>
                              <m:ctrlPr>
                                <a:rPr lang="en-US" sz="2600" i="1">
                                  <a:latin typeface="Cambria Math" panose="02040503050406030204" pitchFamily="18" charset="0"/>
                                </a:rPr>
                              </m:ctrlPr>
                            </m:sSubPr>
                            <m:e>
                              <m:sSub>
                                <m:sSubPr>
                                  <m:ctrlPr>
                                    <a:rPr lang="en-US" sz="2600" i="1">
                                      <a:latin typeface="Cambria Math" panose="02040503050406030204" pitchFamily="18" charset="0"/>
                                    </a:rPr>
                                  </m:ctrlPr>
                                </m:sSubPr>
                                <m:e>
                                  <m:r>
                                    <a:rPr lang="en-US" sz="2600" i="1">
                                      <a:latin typeface="Cambria Math" panose="02040503050406030204" pitchFamily="18" charset="0"/>
                                    </a:rPr>
                                    <m:t>𝑞</m:t>
                                  </m:r>
                                </m:e>
                                <m:sub>
                                  <m:r>
                                    <a:rPr lang="en-US" sz="2600" b="0" i="1" smtClean="0">
                                      <a:latin typeface="Cambria Math" panose="02040503050406030204" pitchFamily="18" charset="0"/>
                                    </a:rPr>
                                    <m:t>𝑖</m:t>
                                  </m:r>
                                </m:sub>
                              </m:sSub>
                              <m:r>
                                <a:rPr lang="en-US" sz="2600" i="1">
                                  <a:latin typeface="Cambria Math" panose="02040503050406030204" pitchFamily="18" charset="0"/>
                                </a:rPr>
                                <m:t>𝑞</m:t>
                              </m:r>
                            </m:e>
                            <m:sub>
                              <m:r>
                                <a:rPr lang="en-US" sz="2600" b="0" i="1" smtClean="0">
                                  <a:latin typeface="Cambria Math" panose="02040503050406030204" pitchFamily="18" charset="0"/>
                                </a:rPr>
                                <m:t>𝑗</m:t>
                              </m:r>
                            </m:sub>
                          </m:sSub>
                        </m:num>
                        <m:den>
                          <m:sSup>
                            <m:sSupPr>
                              <m:ctrlPr>
                                <a:rPr lang="en-US" sz="2600" i="1">
                                  <a:latin typeface="Cambria Math" panose="02040503050406030204" pitchFamily="18" charset="0"/>
                                </a:rPr>
                              </m:ctrlPr>
                            </m:sSupPr>
                            <m:e>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𝑟</m:t>
                                  </m:r>
                                </m:e>
                                <m:sub>
                                  <m:r>
                                    <a:rPr lang="en-US" sz="2600" b="0" i="1" smtClean="0">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𝑟</m:t>
                                  </m:r>
                                </m:e>
                                <m:sub>
                                  <m:r>
                                    <a:rPr lang="en-US" sz="2600" b="0" i="1" smtClean="0">
                                      <a:latin typeface="Cambria Math" panose="02040503050406030204" pitchFamily="18" charset="0"/>
                                    </a:rPr>
                                    <m:t>𝑗</m:t>
                                  </m:r>
                                </m:sub>
                              </m:sSub>
                              <m:r>
                                <a:rPr lang="en-US" sz="2600" i="1">
                                  <a:latin typeface="Cambria Math" panose="02040503050406030204" pitchFamily="18" charset="0"/>
                                </a:rPr>
                                <m:t>|</m:t>
                              </m:r>
                            </m:e>
                            <m:sup>
                              <m:r>
                                <a:rPr lang="en-US" sz="2600" i="1">
                                  <a:latin typeface="Cambria Math" panose="02040503050406030204" pitchFamily="18" charset="0"/>
                                </a:rPr>
                                <m:t>2</m:t>
                              </m:r>
                            </m:sup>
                          </m:sSup>
                        </m:den>
                      </m:f>
                    </m:oMath>
                  </m:oMathPara>
                </a14:m>
                <a:endParaRPr lang="en-US" sz="26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71FCBEB-695B-E34F-B400-FF232C743B01}"/>
                  </a:ext>
                </a:extLst>
              </p:cNvPr>
              <p:cNvSpPr>
                <a:spLocks noGrp="1" noRot="1" noChangeAspect="1" noMove="1" noResize="1" noEditPoints="1" noAdjustHandles="1" noChangeArrowheads="1" noChangeShapeType="1" noTextEdit="1"/>
              </p:cNvSpPr>
              <p:nvPr>
                <p:ph idx="1"/>
              </p:nvPr>
            </p:nvSpPr>
            <p:spPr>
              <a:xfrm>
                <a:off x="628650" y="1630425"/>
                <a:ext cx="8030608" cy="4786191"/>
              </a:xfrm>
              <a:blipFill>
                <a:blip r:embed="rId3"/>
                <a:stretch>
                  <a:fillRect l="-1264" t="-794" r="-316" b="-52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17C3B11-F2AE-5047-833D-C3B6FF6BBDD9}"/>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80A6781D-A4A7-E644-BAB5-0FDE03B7AF28}"/>
              </a:ext>
            </a:extLst>
          </p:cNvPr>
          <p:cNvSpPr>
            <a:spLocks noGrp="1"/>
          </p:cNvSpPr>
          <p:nvPr>
            <p:ph type="sldNum" sz="quarter" idx="12"/>
          </p:nvPr>
        </p:nvSpPr>
        <p:spPr/>
        <p:txBody>
          <a:bodyPr/>
          <a:lstStyle/>
          <a:p>
            <a:fld id="{22753A93-0229-F743-A9B6-D3D49CF85195}" type="slidenum">
              <a:rPr lang="en-US" smtClean="0"/>
              <a:t>28</a:t>
            </a:fld>
            <a:endParaRPr lang="en-US"/>
          </a:p>
        </p:txBody>
      </p:sp>
    </p:spTree>
    <p:extLst>
      <p:ext uri="{BB962C8B-B14F-4D97-AF65-F5344CB8AC3E}">
        <p14:creationId xmlns:p14="http://schemas.microsoft.com/office/powerpoint/2010/main" val="2466135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1CBA-5424-BE43-8A93-83D1220D37BE}"/>
              </a:ext>
            </a:extLst>
          </p:cNvPr>
          <p:cNvSpPr>
            <a:spLocks noGrp="1"/>
          </p:cNvSpPr>
          <p:nvPr>
            <p:ph type="title"/>
          </p:nvPr>
        </p:nvSpPr>
        <p:spPr/>
        <p:txBody>
          <a:bodyPr>
            <a:normAutofit fontScale="90000"/>
          </a:bodyPr>
          <a:lstStyle/>
          <a:p>
            <a:r>
              <a:rPr lang="en-US" dirty="0"/>
              <a:t>Other schemes</a:t>
            </a:r>
            <a:br>
              <a:rPr lang="en-US" dirty="0"/>
            </a:br>
            <a:r>
              <a:rPr lang="en-US" dirty="0"/>
              <a:t>trying to keep Conservation of Energy</a:t>
            </a:r>
          </a:p>
        </p:txBody>
      </p:sp>
      <p:sp>
        <p:nvSpPr>
          <p:cNvPr id="3" name="Content Placeholder 2">
            <a:extLst>
              <a:ext uri="{FF2B5EF4-FFF2-40B4-BE49-F238E27FC236}">
                <a16:creationId xmlns:a16="http://schemas.microsoft.com/office/drawing/2014/main" id="{0710B3DA-C8DB-844B-B645-71454656DB7C}"/>
              </a:ext>
            </a:extLst>
          </p:cNvPr>
          <p:cNvSpPr>
            <a:spLocks noGrp="1"/>
          </p:cNvSpPr>
          <p:nvPr>
            <p:ph idx="1"/>
          </p:nvPr>
        </p:nvSpPr>
        <p:spPr>
          <a:xfrm>
            <a:off x="628649" y="1825624"/>
            <a:ext cx="8068089" cy="4667249"/>
          </a:xfrm>
        </p:spPr>
        <p:txBody>
          <a:bodyPr>
            <a:normAutofit/>
          </a:bodyPr>
          <a:lstStyle/>
          <a:p>
            <a:r>
              <a:rPr lang="en-US" sz="2400" dirty="0"/>
              <a:t>Physics extensions have been proposed which keep </a:t>
            </a:r>
          </a:p>
          <a:p>
            <a:pPr lvl="1"/>
            <a:r>
              <a:rPr lang="en-US" sz="2000" dirty="0"/>
              <a:t>Energy conservation and </a:t>
            </a:r>
          </a:p>
          <a:p>
            <a:pPr lvl="1"/>
            <a:r>
              <a:rPr lang="en-US" sz="2000" dirty="0"/>
              <a:t>Causal closure of the physical.</a:t>
            </a:r>
          </a:p>
          <a:p>
            <a:r>
              <a:rPr lang="en-US" sz="2400" dirty="0"/>
              <a:t>For example:</a:t>
            </a:r>
          </a:p>
          <a:p>
            <a:pPr lvl="1"/>
            <a:r>
              <a:rPr lang="en-US" sz="2000" dirty="0"/>
              <a:t>Biased probabilities in quantum mechanics (John Eccles)</a:t>
            </a:r>
          </a:p>
          <a:p>
            <a:pPr lvl="1"/>
            <a:r>
              <a:rPr lang="en-US" sz="2000" dirty="0"/>
              <a:t>Varying time of probabilistic events (Henry Stapp)</a:t>
            </a:r>
          </a:p>
          <a:p>
            <a:pPr lvl="1"/>
            <a:r>
              <a:rPr lang="en-US" sz="2000" dirty="0"/>
              <a:t>Moving energy from one location to a nearby place</a:t>
            </a:r>
            <a:br>
              <a:rPr lang="en-US" sz="2000" dirty="0"/>
            </a:br>
            <a:r>
              <a:rPr lang="en-US" sz="2000" dirty="0"/>
              <a:t>But this does not conserve energy locally.</a:t>
            </a:r>
          </a:p>
          <a:p>
            <a:pPr lvl="1"/>
            <a:r>
              <a:rPr lang="en-US" sz="2000" dirty="0"/>
              <a:t>Non-local entanglement (Amit Goswami)</a:t>
            </a:r>
            <a:br>
              <a:rPr lang="en-US" sz="2000" dirty="0"/>
            </a:br>
            <a:r>
              <a:rPr lang="en-US" sz="2000" dirty="0"/>
              <a:t>But cannot be used for signals.</a:t>
            </a:r>
          </a:p>
          <a:p>
            <a:r>
              <a:rPr lang="en-US" sz="2400" dirty="0"/>
              <a:t>Remember: changes in quantum chances are very small!</a:t>
            </a:r>
          </a:p>
          <a:p>
            <a:r>
              <a:rPr lang="en-US" sz="2400" dirty="0"/>
              <a:t>Electric changes are bigger. </a:t>
            </a:r>
          </a:p>
        </p:txBody>
      </p:sp>
      <p:sp>
        <p:nvSpPr>
          <p:cNvPr id="4" name="Footer Placeholder 3">
            <a:extLst>
              <a:ext uri="{FF2B5EF4-FFF2-40B4-BE49-F238E27FC236}">
                <a16:creationId xmlns:a16="http://schemas.microsoft.com/office/drawing/2014/main" id="{BA8CD91E-A6B2-7D40-A1F7-BAA22C32D99D}"/>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4565CC19-2CA5-4D42-8C0E-D7A97178646C}"/>
              </a:ext>
            </a:extLst>
          </p:cNvPr>
          <p:cNvSpPr>
            <a:spLocks noGrp="1"/>
          </p:cNvSpPr>
          <p:nvPr>
            <p:ph type="sldNum" sz="quarter" idx="12"/>
          </p:nvPr>
        </p:nvSpPr>
        <p:spPr/>
        <p:txBody>
          <a:bodyPr/>
          <a:lstStyle/>
          <a:p>
            <a:fld id="{22753A93-0229-F743-A9B6-D3D49CF85195}" type="slidenum">
              <a:rPr lang="en-US" smtClean="0"/>
              <a:t>29</a:t>
            </a:fld>
            <a:endParaRPr lang="en-US"/>
          </a:p>
        </p:txBody>
      </p:sp>
    </p:spTree>
    <p:extLst>
      <p:ext uri="{BB962C8B-B14F-4D97-AF65-F5344CB8AC3E}">
        <p14:creationId xmlns:p14="http://schemas.microsoft.com/office/powerpoint/2010/main" val="111083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1C90-EAB1-7C7A-5016-3FC89873135C}"/>
              </a:ext>
            </a:extLst>
          </p:cNvPr>
          <p:cNvSpPr>
            <a:spLocks noGrp="1"/>
          </p:cNvSpPr>
          <p:nvPr>
            <p:ph type="title"/>
          </p:nvPr>
        </p:nvSpPr>
        <p:spPr/>
        <p:txBody>
          <a:bodyPr/>
          <a:lstStyle/>
          <a:p>
            <a:r>
              <a:rPr lang="en-US" dirty="0"/>
              <a:t>Personal Background</a:t>
            </a:r>
          </a:p>
        </p:txBody>
      </p:sp>
      <p:sp>
        <p:nvSpPr>
          <p:cNvPr id="3" name="Content Placeholder 2">
            <a:extLst>
              <a:ext uri="{FF2B5EF4-FFF2-40B4-BE49-F238E27FC236}">
                <a16:creationId xmlns:a16="http://schemas.microsoft.com/office/drawing/2014/main" id="{171A4AA7-3330-E371-287E-238C8ADDC91E}"/>
              </a:ext>
            </a:extLst>
          </p:cNvPr>
          <p:cNvSpPr>
            <a:spLocks noGrp="1"/>
          </p:cNvSpPr>
          <p:nvPr>
            <p:ph idx="1"/>
          </p:nvPr>
        </p:nvSpPr>
        <p:spPr>
          <a:xfrm>
            <a:off x="628650" y="1825625"/>
            <a:ext cx="4991314" cy="4530726"/>
          </a:xfrm>
        </p:spPr>
        <p:txBody>
          <a:bodyPr>
            <a:normAutofit/>
          </a:bodyPr>
          <a:lstStyle/>
          <a:p>
            <a:r>
              <a:rPr lang="en-US" sz="2400" dirty="0"/>
              <a:t>Studying theoretical physics and Swedenborg together for 50 years</a:t>
            </a:r>
          </a:p>
          <a:p>
            <a:r>
              <a:rPr lang="en-US" sz="2400" dirty="0"/>
              <a:t>Theoretical Nuclear Physicist</a:t>
            </a:r>
          </a:p>
          <a:p>
            <a:pPr lvl="1"/>
            <a:r>
              <a:rPr lang="en-US" sz="2000" dirty="0"/>
              <a:t>Details at </a:t>
            </a:r>
            <a:r>
              <a:rPr lang="en-US" sz="2000" dirty="0">
                <a:hlinkClick r:id="rId2"/>
              </a:rPr>
              <a:t>www.ianthompson.org</a:t>
            </a:r>
            <a:r>
              <a:rPr lang="en-US" sz="2000" dirty="0"/>
              <a:t> </a:t>
            </a:r>
          </a:p>
          <a:p>
            <a:r>
              <a:rPr lang="en-US" sz="2400" dirty="0"/>
              <a:t>Overview of Theistic Science</a:t>
            </a:r>
            <a:br>
              <a:rPr lang="en-US" sz="2400" dirty="0"/>
            </a:br>
            <a:r>
              <a:rPr lang="en-US" sz="2400" dirty="0"/>
              <a:t>(connecting discrete degrees): </a:t>
            </a:r>
            <a:r>
              <a:rPr lang="en-US" sz="2400" dirty="0">
                <a:hlinkClick r:id="rId3"/>
              </a:rPr>
              <a:t>www.theisticscience.org</a:t>
            </a:r>
            <a:r>
              <a:rPr lang="en-US" sz="2400" dirty="0"/>
              <a:t>  </a:t>
            </a:r>
          </a:p>
          <a:p>
            <a:r>
              <a:rPr lang="en-US" sz="2400" dirty="0"/>
              <a:t>Book: “</a:t>
            </a:r>
            <a:r>
              <a:rPr lang="en-US" sz="2400" i="1" dirty="0"/>
              <a:t>Starting Science with God</a:t>
            </a:r>
            <a:r>
              <a:rPr lang="en-US" sz="2400" dirty="0"/>
              <a:t>” (Amazon, 2011)</a:t>
            </a:r>
          </a:p>
          <a:p>
            <a:pPr lvl="1"/>
            <a:r>
              <a:rPr lang="en-US" sz="2000" dirty="0"/>
              <a:t>More information: </a:t>
            </a:r>
            <a:r>
              <a:rPr lang="en-US" sz="2000" dirty="0">
                <a:hlinkClick r:id="rId4"/>
              </a:rPr>
              <a:t>www.beginningtheisticscience.com</a:t>
            </a:r>
            <a:r>
              <a:rPr lang="en-US" sz="2000" dirty="0"/>
              <a:t>  </a:t>
            </a:r>
          </a:p>
          <a:p>
            <a:pPr marL="0" indent="0">
              <a:buNone/>
            </a:pPr>
            <a:r>
              <a:rPr lang="en-US" sz="2400" dirty="0"/>
              <a:t>Today I derive new ideas from this</a:t>
            </a:r>
          </a:p>
        </p:txBody>
      </p:sp>
      <p:sp>
        <p:nvSpPr>
          <p:cNvPr id="4" name="Footer Placeholder 3">
            <a:extLst>
              <a:ext uri="{FF2B5EF4-FFF2-40B4-BE49-F238E27FC236}">
                <a16:creationId xmlns:a16="http://schemas.microsoft.com/office/drawing/2014/main" id="{7F8463C2-D353-3219-4150-50358036DD32}"/>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73257914-78A7-0BB6-F6CE-FAB159C126FB}"/>
              </a:ext>
            </a:extLst>
          </p:cNvPr>
          <p:cNvSpPr>
            <a:spLocks noGrp="1"/>
          </p:cNvSpPr>
          <p:nvPr>
            <p:ph type="sldNum" sz="quarter" idx="12"/>
          </p:nvPr>
        </p:nvSpPr>
        <p:spPr/>
        <p:txBody>
          <a:bodyPr/>
          <a:lstStyle/>
          <a:p>
            <a:fld id="{1A58AED7-77EC-5940-BFFD-72F41070E831}" type="slidenum">
              <a:rPr lang="en-US" smtClean="0"/>
              <a:t>3</a:t>
            </a:fld>
            <a:endParaRPr lang="en-US"/>
          </a:p>
        </p:txBody>
      </p:sp>
      <p:pic>
        <p:nvPicPr>
          <p:cNvPr id="7" name="Picture 6" descr="A book cover of a waterfall&#10;&#10;Description automatically generated">
            <a:extLst>
              <a:ext uri="{FF2B5EF4-FFF2-40B4-BE49-F238E27FC236}">
                <a16:creationId xmlns:a16="http://schemas.microsoft.com/office/drawing/2014/main" id="{7016348C-8402-B043-A064-66D05A56B0AA}"/>
              </a:ext>
            </a:extLst>
          </p:cNvPr>
          <p:cNvPicPr>
            <a:picLocks noChangeAspect="1"/>
          </p:cNvPicPr>
          <p:nvPr/>
        </p:nvPicPr>
        <p:blipFill>
          <a:blip r:embed="rId5"/>
          <a:stretch>
            <a:fillRect/>
          </a:stretch>
        </p:blipFill>
        <p:spPr>
          <a:xfrm>
            <a:off x="5940866" y="1825625"/>
            <a:ext cx="2819629" cy="4207267"/>
          </a:xfrm>
          <a:prstGeom prst="rect">
            <a:avLst/>
          </a:prstGeom>
        </p:spPr>
      </p:pic>
    </p:spTree>
    <p:extLst>
      <p:ext uri="{BB962C8B-B14F-4D97-AF65-F5344CB8AC3E}">
        <p14:creationId xmlns:p14="http://schemas.microsoft.com/office/powerpoint/2010/main" val="2921578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70A4-C403-CE66-E850-BAE84E5C999E}"/>
              </a:ext>
            </a:extLst>
          </p:cNvPr>
          <p:cNvSpPr>
            <a:spLocks noGrp="1"/>
          </p:cNvSpPr>
          <p:nvPr>
            <p:ph type="ctr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1CB42DB9-E581-5425-E870-49DB0E359537}"/>
              </a:ext>
            </a:extLst>
          </p:cNvPr>
          <p:cNvSpPr>
            <a:spLocks noGrp="1"/>
          </p:cNvSpPr>
          <p:nvPr>
            <p:ph type="sldNum" sz="quarter" idx="12"/>
          </p:nvPr>
        </p:nvSpPr>
        <p:spPr/>
        <p:txBody>
          <a:bodyPr/>
          <a:lstStyle/>
          <a:p>
            <a:fld id="{1A58AED7-77EC-5940-BFFD-72F41070E831}" type="slidenum">
              <a:rPr lang="en-US" smtClean="0"/>
              <a:t>30</a:t>
            </a:fld>
            <a:endParaRPr lang="en-US"/>
          </a:p>
        </p:txBody>
      </p:sp>
      <p:sp>
        <p:nvSpPr>
          <p:cNvPr id="7" name="Footer Placeholder 6">
            <a:extLst>
              <a:ext uri="{FF2B5EF4-FFF2-40B4-BE49-F238E27FC236}">
                <a16:creationId xmlns:a16="http://schemas.microsoft.com/office/drawing/2014/main" id="{5646F358-492A-C222-D839-D5215ACB0EA2}"/>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2067974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F657-D2E3-264C-8F40-0F8BDD6D2042}"/>
              </a:ext>
            </a:extLst>
          </p:cNvPr>
          <p:cNvSpPr>
            <a:spLocks noGrp="1"/>
          </p:cNvSpPr>
          <p:nvPr>
            <p:ph type="title"/>
          </p:nvPr>
        </p:nvSpPr>
        <p:spPr/>
        <p:txBody>
          <a:bodyPr/>
          <a:lstStyle/>
          <a:p>
            <a:r>
              <a:rPr lang="en-US" dirty="0"/>
              <a:t>Achieving useful ends: Targets.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0AFFF6-091E-A74A-9D16-A0B6C76B7CF8}"/>
                  </a:ext>
                </a:extLst>
              </p:cNvPr>
              <p:cNvSpPr>
                <a:spLocks noGrp="1"/>
              </p:cNvSpPr>
              <p:nvPr>
                <p:ph idx="1"/>
              </p:nvPr>
            </p:nvSpPr>
            <p:spPr>
              <a:xfrm>
                <a:off x="628650" y="1738540"/>
                <a:ext cx="7886700" cy="4351338"/>
              </a:xfrm>
            </p:spPr>
            <p:txBody>
              <a:bodyPr>
                <a:normAutofit fontScale="77500" lnSpcReduction="20000"/>
              </a:bodyPr>
              <a:lstStyle/>
              <a:p>
                <a:r>
                  <a:rPr lang="en-US" dirty="0"/>
                  <a:t>How does a mind vary the </a:t>
                </a:r>
                <a14:m>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r>
                      <a:rPr lang="en-US" b="0" i="0" smtClean="0">
                        <a:latin typeface="Cambria Math" panose="02040503050406030204" pitchFamily="18" charset="0"/>
                        <a:ea typeface="Cambria Math" panose="02040503050406030204" pitchFamily="18" charset="0"/>
                      </a:rPr>
                      <m:t> ?</m:t>
                    </m:r>
                  </m:oMath>
                </a14:m>
                <a:r>
                  <a:rPr lang="en-US" dirty="0"/>
                  <a:t>      Complicated!</a:t>
                </a:r>
              </a:p>
              <a:p>
                <a:r>
                  <a:rPr lang="en-US" dirty="0"/>
                  <a:t>We have talked of final causes, ends, targets</a:t>
                </a:r>
              </a:p>
              <a:p>
                <a:r>
                  <a:rPr lang="en-US" dirty="0"/>
                  <a:t>Propose function for the physical target degree:</a:t>
                </a:r>
              </a:p>
              <a:p>
                <a:pPr marL="0" indent="0">
                  <a:buNone/>
                </a:pPr>
                <a:r>
                  <a:rPr lang="en-US" dirty="0"/>
                  <a:t> </a:t>
                </a:r>
              </a:p>
              <a:p>
                <a:pPr marL="0" indent="0">
                  <a:buNone/>
                </a:pPr>
                <a:br>
                  <a:rPr lang="en-US" dirty="0"/>
                </a:br>
                <a:endParaRPr lang="en-US" dirty="0"/>
              </a:p>
              <a:p>
                <a:endParaRPr lang="en-US" dirty="0"/>
              </a:p>
              <a:p>
                <a:endParaRPr lang="en-US" dirty="0"/>
              </a:p>
              <a:p>
                <a:pPr marL="514350" indent="-514350">
                  <a:buFont typeface="+mj-lt"/>
                  <a:buAutoNum type="arabicPeriod"/>
                </a:pPr>
                <a:r>
                  <a:rPr lang="en-US" sz="2400" dirty="0"/>
                  <a:t>Outermost mental (sensorimotor in spiritual-natural) ↴</a:t>
                </a:r>
              </a:p>
              <a:p>
                <a:pPr marL="514350" indent="-514350">
                  <a:lnSpc>
                    <a:spcPct val="120000"/>
                  </a:lnSpc>
                  <a:buFont typeface="+mj-lt"/>
                  <a:buAutoNum type="arabicPeriod"/>
                </a:pPr>
                <a:r>
                  <a:rPr lang="en-US" sz="2400" dirty="0">
                    <a:solidFill>
                      <a:srgbClr val="7030A0"/>
                    </a:solidFill>
                  </a:rPr>
                  <a:t>Ends in mental degree are received by influx into the physical degree as targets (final causes) for required the physics state </a:t>
                </a:r>
              </a:p>
              <a:p>
                <a:pPr marL="514350" indent="-514350">
                  <a:lnSpc>
                    <a:spcPct val="120000"/>
                  </a:lnSpc>
                  <a:buFont typeface="+mj-lt"/>
                  <a:buAutoNum type="arabicPeriod"/>
                </a:pPr>
                <a:r>
                  <a:rPr lang="en-US" sz="2400" dirty="0"/>
                  <a:t>The field </a:t>
                </a:r>
                <a:r>
                  <a:rPr lang="en-US" sz="2400" dirty="0" err="1"/>
                  <a:t>Lagrangian</a:t>
                </a:r>
                <a:r>
                  <a:rPr lang="en-US" sz="2400" dirty="0"/>
                  <a:t> now the next-inmost physical degree</a:t>
                </a:r>
              </a:p>
              <a:p>
                <a:pPr marL="457200" lvl="1" indent="0">
                  <a:buNone/>
                </a:pPr>
                <a:endParaRPr lang="en-US" dirty="0">
                  <a:solidFill>
                    <a:srgbClr val="7030A0"/>
                  </a:solidFill>
                </a:endParaRPr>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1F0AFFF6-091E-A74A-9D16-A0B6C76B7CF8}"/>
                  </a:ext>
                </a:extLst>
              </p:cNvPr>
              <p:cNvSpPr>
                <a:spLocks noGrp="1" noRot="1" noChangeAspect="1" noMove="1" noResize="1" noEditPoints="1" noAdjustHandles="1" noChangeArrowheads="1" noChangeShapeType="1" noTextEdit="1"/>
              </p:cNvSpPr>
              <p:nvPr>
                <p:ph idx="1"/>
              </p:nvPr>
            </p:nvSpPr>
            <p:spPr>
              <a:xfrm>
                <a:off x="628650" y="1738540"/>
                <a:ext cx="7886700" cy="4351338"/>
              </a:xfrm>
              <a:blipFill>
                <a:blip r:embed="rId3"/>
                <a:stretch>
                  <a:fillRect l="-804" t="-261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570219B6-03F4-3F46-87F3-2A5E4C03096C}"/>
              </a:ext>
            </a:extLst>
          </p:cNvPr>
          <p:cNvSpPr>
            <a:spLocks noGrp="1"/>
          </p:cNvSpPr>
          <p:nvPr>
            <p:ph type="ftr" sz="quarter" idx="11"/>
          </p:nvPr>
        </p:nvSpPr>
        <p:spPr/>
        <p:txBody>
          <a:bodyPr/>
          <a:lstStyle/>
          <a:p>
            <a:r>
              <a:rPr lang="en-US" dirty="0"/>
              <a:t>Ian Thompson</a:t>
            </a:r>
          </a:p>
        </p:txBody>
      </p:sp>
      <p:sp>
        <p:nvSpPr>
          <p:cNvPr id="5" name="Slide Number Placeholder 4">
            <a:extLst>
              <a:ext uri="{FF2B5EF4-FFF2-40B4-BE49-F238E27FC236}">
                <a16:creationId xmlns:a16="http://schemas.microsoft.com/office/drawing/2014/main" id="{65B3B6A4-02AF-BB46-A2F9-5F02ED5121AB}"/>
              </a:ext>
            </a:extLst>
          </p:cNvPr>
          <p:cNvSpPr>
            <a:spLocks noGrp="1"/>
          </p:cNvSpPr>
          <p:nvPr>
            <p:ph type="sldNum" sz="quarter" idx="12"/>
          </p:nvPr>
        </p:nvSpPr>
        <p:spPr/>
        <p:txBody>
          <a:bodyPr/>
          <a:lstStyle/>
          <a:p>
            <a:fld id="{22753A93-0229-F743-A9B6-D3D49CF85195}" type="slidenum">
              <a:rPr lang="en-US" smtClean="0"/>
              <a:t>31</a:t>
            </a:fld>
            <a:endParaRPr lang="en-US" dirty="0"/>
          </a:p>
        </p:txBody>
      </p:sp>
      <p:sp>
        <p:nvSpPr>
          <p:cNvPr id="6" name="TextBox 5">
            <a:extLst>
              <a:ext uri="{FF2B5EF4-FFF2-40B4-BE49-F238E27FC236}">
                <a16:creationId xmlns:a16="http://schemas.microsoft.com/office/drawing/2014/main" id="{CAFBB0D5-1E09-D441-B730-59F7E55106CC}"/>
              </a:ext>
            </a:extLst>
          </p:cNvPr>
          <p:cNvSpPr txBox="1"/>
          <p:nvPr/>
        </p:nvSpPr>
        <p:spPr>
          <a:xfrm>
            <a:off x="695360" y="3186385"/>
            <a:ext cx="1723764" cy="923330"/>
          </a:xfrm>
          <a:prstGeom prst="rect">
            <a:avLst/>
          </a:prstGeom>
          <a:noFill/>
          <a:ln w="38100">
            <a:solidFill>
              <a:schemeClr val="accent1"/>
            </a:solidFill>
          </a:ln>
        </p:spPr>
        <p:txBody>
          <a:bodyPr wrap="square" rtlCol="0">
            <a:spAutoFit/>
          </a:bodyPr>
          <a:lstStyle/>
          <a:p>
            <a:r>
              <a:rPr lang="en-US" dirty="0">
                <a:solidFill>
                  <a:srgbClr val="FF0000"/>
                </a:solidFill>
              </a:rPr>
              <a:t>Outermost</a:t>
            </a:r>
          </a:p>
          <a:p>
            <a:r>
              <a:rPr lang="en-US" dirty="0">
                <a:solidFill>
                  <a:srgbClr val="FF0000"/>
                </a:solidFill>
              </a:rPr>
              <a:t>mental</a:t>
            </a:r>
          </a:p>
          <a:p>
            <a:r>
              <a:rPr lang="en-US" dirty="0">
                <a:solidFill>
                  <a:srgbClr val="FF0000"/>
                </a:solidFill>
              </a:rPr>
              <a:t>(sensorimotor)</a:t>
            </a:r>
          </a:p>
        </p:txBody>
      </p:sp>
      <p:sp>
        <p:nvSpPr>
          <p:cNvPr id="7" name="TextBox 6">
            <a:extLst>
              <a:ext uri="{FF2B5EF4-FFF2-40B4-BE49-F238E27FC236}">
                <a16:creationId xmlns:a16="http://schemas.microsoft.com/office/drawing/2014/main" id="{769C57C9-E70E-CF48-838B-D79006D39AF3}"/>
              </a:ext>
            </a:extLst>
          </p:cNvPr>
          <p:cNvSpPr txBox="1"/>
          <p:nvPr/>
        </p:nvSpPr>
        <p:spPr>
          <a:xfrm>
            <a:off x="5354789" y="3161269"/>
            <a:ext cx="1393303" cy="923330"/>
          </a:xfrm>
          <a:prstGeom prst="rect">
            <a:avLst/>
          </a:prstGeom>
          <a:noFill/>
          <a:ln w="38100">
            <a:solidFill>
              <a:schemeClr val="accent6"/>
            </a:solidFill>
          </a:ln>
        </p:spPr>
        <p:txBody>
          <a:bodyPr wrap="square" rtlCol="0">
            <a:spAutoFit/>
          </a:bodyPr>
          <a:lstStyle/>
          <a:p>
            <a:pPr algn="ctr"/>
            <a:r>
              <a:rPr lang="en-US" dirty="0"/>
              <a:t>Lagrangian</a:t>
            </a:r>
          </a:p>
          <a:p>
            <a:pPr algn="ctr"/>
            <a:r>
              <a:rPr lang="en-US" dirty="0"/>
              <a:t>Masses and Charges</a:t>
            </a:r>
          </a:p>
        </p:txBody>
      </p:sp>
      <p:sp>
        <p:nvSpPr>
          <p:cNvPr id="8" name="TextBox 7">
            <a:extLst>
              <a:ext uri="{FF2B5EF4-FFF2-40B4-BE49-F238E27FC236}">
                <a16:creationId xmlns:a16="http://schemas.microsoft.com/office/drawing/2014/main" id="{07A2E67B-5BD0-DE4C-AF60-8B6DA5BA3E88}"/>
              </a:ext>
            </a:extLst>
          </p:cNvPr>
          <p:cNvSpPr txBox="1"/>
          <p:nvPr/>
        </p:nvSpPr>
        <p:spPr>
          <a:xfrm>
            <a:off x="7069814" y="3291382"/>
            <a:ext cx="1249237" cy="646331"/>
          </a:xfrm>
          <a:prstGeom prst="rect">
            <a:avLst/>
          </a:prstGeom>
          <a:noFill/>
          <a:ln w="38100">
            <a:solidFill>
              <a:schemeClr val="accent6"/>
            </a:solidFill>
          </a:ln>
        </p:spPr>
        <p:txBody>
          <a:bodyPr wrap="square" rtlCol="0">
            <a:spAutoFit/>
          </a:bodyPr>
          <a:lstStyle/>
          <a:p>
            <a:r>
              <a:rPr lang="en-US" dirty="0"/>
              <a:t>Quantum</a:t>
            </a:r>
          </a:p>
          <a:p>
            <a:r>
              <a:rPr lang="en-US" dirty="0"/>
              <a:t>Objects</a:t>
            </a:r>
          </a:p>
        </p:txBody>
      </p:sp>
      <p:cxnSp>
        <p:nvCxnSpPr>
          <p:cNvPr id="9" name="Straight Arrow Connector 8">
            <a:extLst>
              <a:ext uri="{FF2B5EF4-FFF2-40B4-BE49-F238E27FC236}">
                <a16:creationId xmlns:a16="http://schemas.microsoft.com/office/drawing/2014/main" id="{8792A620-1953-C147-A829-C28E96797541}"/>
              </a:ext>
            </a:extLst>
          </p:cNvPr>
          <p:cNvCxnSpPr>
            <a:cxnSpLocks/>
            <a:stCxn id="7" idx="3"/>
            <a:endCxn id="8" idx="1"/>
          </p:cNvCxnSpPr>
          <p:nvPr/>
        </p:nvCxnSpPr>
        <p:spPr>
          <a:xfrm flipV="1">
            <a:off x="6748092" y="3614548"/>
            <a:ext cx="321722" cy="838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C8C2865-B444-A74A-B9B5-E4AB7D36DA63}"/>
              </a:ext>
            </a:extLst>
          </p:cNvPr>
          <p:cNvSpPr txBox="1"/>
          <p:nvPr/>
        </p:nvSpPr>
        <p:spPr>
          <a:xfrm>
            <a:off x="3554556" y="3171708"/>
            <a:ext cx="934542" cy="923330"/>
          </a:xfrm>
          <a:prstGeom prst="rect">
            <a:avLst/>
          </a:prstGeom>
          <a:noFill/>
          <a:ln w="38100">
            <a:solidFill>
              <a:schemeClr val="accent6"/>
            </a:solidFill>
          </a:ln>
        </p:spPr>
        <p:txBody>
          <a:bodyPr wrap="square" rtlCol="0">
            <a:spAutoFit/>
          </a:bodyPr>
          <a:lstStyle/>
          <a:p>
            <a:pPr algn="ctr"/>
            <a:r>
              <a:rPr lang="en-US" b="1" dirty="0">
                <a:solidFill>
                  <a:srgbClr val="7030A0"/>
                </a:solidFill>
              </a:rPr>
              <a:t>Targets</a:t>
            </a:r>
          </a:p>
          <a:p>
            <a:pPr algn="ctr"/>
            <a:r>
              <a:rPr lang="en-US" dirty="0"/>
              <a:t>final cause</a:t>
            </a:r>
          </a:p>
        </p:txBody>
      </p:sp>
      <p:cxnSp>
        <p:nvCxnSpPr>
          <p:cNvPr id="26" name="Straight Arrow Connector 25">
            <a:extLst>
              <a:ext uri="{FF2B5EF4-FFF2-40B4-BE49-F238E27FC236}">
                <a16:creationId xmlns:a16="http://schemas.microsoft.com/office/drawing/2014/main" id="{E0C18C78-6139-7D4B-942D-5B9C1F81DA20}"/>
              </a:ext>
            </a:extLst>
          </p:cNvPr>
          <p:cNvCxnSpPr>
            <a:cxnSpLocks/>
            <a:stCxn id="25" idx="3"/>
            <a:endCxn id="7" idx="1"/>
          </p:cNvCxnSpPr>
          <p:nvPr/>
        </p:nvCxnSpPr>
        <p:spPr>
          <a:xfrm flipV="1">
            <a:off x="4489098" y="3622934"/>
            <a:ext cx="865691" cy="10439"/>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474CAA6-C67D-844E-84B4-04BD58F20C13}"/>
              </a:ext>
            </a:extLst>
          </p:cNvPr>
          <p:cNvCxnSpPr>
            <a:cxnSpLocks/>
            <a:stCxn id="6" idx="3"/>
            <a:endCxn id="25" idx="1"/>
          </p:cNvCxnSpPr>
          <p:nvPr/>
        </p:nvCxnSpPr>
        <p:spPr>
          <a:xfrm flipV="1">
            <a:off x="2419124" y="3633373"/>
            <a:ext cx="1135432" cy="14677"/>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BB58547-B5F9-9A41-A00A-5594C927FB61}"/>
              </a:ext>
            </a:extLst>
          </p:cNvPr>
          <p:cNvSpPr txBox="1"/>
          <p:nvPr/>
        </p:nvSpPr>
        <p:spPr>
          <a:xfrm>
            <a:off x="2586732" y="3296383"/>
            <a:ext cx="724878" cy="369332"/>
          </a:xfrm>
          <a:prstGeom prst="rect">
            <a:avLst/>
          </a:prstGeom>
          <a:noFill/>
        </p:spPr>
        <p:txBody>
          <a:bodyPr wrap="none" rtlCol="0">
            <a:spAutoFit/>
          </a:bodyPr>
          <a:lstStyle/>
          <a:p>
            <a:r>
              <a:rPr lang="en-US" dirty="0"/>
              <a:t>influx</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7060DC5-DE7A-BE4E-990C-C30C6C5B7EEC}"/>
                  </a:ext>
                </a:extLst>
              </p:cNvPr>
              <p:cNvSpPr txBox="1"/>
              <p:nvPr/>
            </p:nvSpPr>
            <p:spPr>
              <a:xfrm>
                <a:off x="4537769" y="3310207"/>
                <a:ext cx="893001" cy="646331"/>
              </a:xfrm>
              <a:prstGeom prst="rect">
                <a:avLst/>
              </a:prstGeom>
              <a:noFill/>
            </p:spPr>
            <p:txBody>
              <a:bodyPr wrap="none" rtlCol="0">
                <a:spAutoFit/>
              </a:bodyPr>
              <a:lstStyle/>
              <a:p>
                <a:pPr/>
                <a:r>
                  <a:rPr lang="en-US" dirty="0"/>
                  <a:t>Varies</a:t>
                </a:r>
                <a:br>
                  <a:rPr lang="en-US" dirty="0"/>
                </a:b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oMath>
                  </m:oMathPara>
                </a14:m>
                <a:endParaRPr lang="en-US" dirty="0"/>
              </a:p>
            </p:txBody>
          </p:sp>
        </mc:Choice>
        <mc:Fallback xmlns="">
          <p:sp>
            <p:nvSpPr>
              <p:cNvPr id="36" name="TextBox 35">
                <a:extLst>
                  <a:ext uri="{FF2B5EF4-FFF2-40B4-BE49-F238E27FC236}">
                    <a16:creationId xmlns:a16="http://schemas.microsoft.com/office/drawing/2014/main" id="{77060DC5-DE7A-BE4E-990C-C30C6C5B7EEC}"/>
                  </a:ext>
                </a:extLst>
              </p:cNvPr>
              <p:cNvSpPr txBox="1">
                <a:spLocks noRot="1" noChangeAspect="1" noMove="1" noResize="1" noEditPoints="1" noAdjustHandles="1" noChangeArrowheads="1" noChangeShapeType="1" noTextEdit="1"/>
              </p:cNvSpPr>
              <p:nvPr/>
            </p:nvSpPr>
            <p:spPr>
              <a:xfrm>
                <a:off x="4537769" y="3310207"/>
                <a:ext cx="893001" cy="646331"/>
              </a:xfrm>
              <a:prstGeom prst="rect">
                <a:avLst/>
              </a:prstGeom>
              <a:blipFill>
                <a:blip r:embed="rId4"/>
                <a:stretch>
                  <a:fillRect l="-5634" t="-384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F20D113-0A5E-7CFC-1730-18F482CD07C9}"/>
              </a:ext>
            </a:extLst>
          </p:cNvPr>
          <p:cNvSpPr txBox="1"/>
          <p:nvPr/>
        </p:nvSpPr>
        <p:spPr>
          <a:xfrm>
            <a:off x="7030152" y="230190"/>
            <a:ext cx="2113848" cy="369332"/>
          </a:xfrm>
          <a:prstGeom prst="rect">
            <a:avLst/>
          </a:prstGeom>
          <a:noFill/>
        </p:spPr>
        <p:txBody>
          <a:bodyPr wrap="none" rtlCol="0">
            <a:spAutoFit/>
          </a:bodyPr>
          <a:lstStyle/>
          <a:p>
            <a:r>
              <a:rPr lang="en-US" dirty="0"/>
              <a:t>Consistent degrees</a:t>
            </a:r>
          </a:p>
        </p:txBody>
      </p:sp>
    </p:spTree>
    <p:extLst>
      <p:ext uri="{BB962C8B-B14F-4D97-AF65-F5344CB8AC3E}">
        <p14:creationId xmlns:p14="http://schemas.microsoft.com/office/powerpoint/2010/main" val="65577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D65E-2A2E-E442-8470-708FCFFB5876}"/>
              </a:ext>
            </a:extLst>
          </p:cNvPr>
          <p:cNvSpPr>
            <a:spLocks noGrp="1"/>
          </p:cNvSpPr>
          <p:nvPr>
            <p:ph type="title"/>
          </p:nvPr>
        </p:nvSpPr>
        <p:spPr/>
        <p:txBody>
          <a:bodyPr/>
          <a:lstStyle/>
          <a:p>
            <a:r>
              <a:rPr lang="en-US" dirty="0"/>
              <a:t>Achieving Targets in New Physics</a:t>
            </a:r>
          </a:p>
        </p:txBody>
      </p:sp>
      <p:sp>
        <p:nvSpPr>
          <p:cNvPr id="3" name="Content Placeholder 2">
            <a:extLst>
              <a:ext uri="{FF2B5EF4-FFF2-40B4-BE49-F238E27FC236}">
                <a16:creationId xmlns:a16="http://schemas.microsoft.com/office/drawing/2014/main" id="{FF7295A8-AC30-A842-867C-A301CBF947D8}"/>
              </a:ext>
            </a:extLst>
          </p:cNvPr>
          <p:cNvSpPr>
            <a:spLocks noGrp="1"/>
          </p:cNvSpPr>
          <p:nvPr>
            <p:ph idx="1"/>
          </p:nvPr>
        </p:nvSpPr>
        <p:spPr>
          <a:xfrm>
            <a:off x="628650" y="1825624"/>
            <a:ext cx="7976088" cy="3066860"/>
          </a:xfrm>
        </p:spPr>
        <p:txBody>
          <a:bodyPr>
            <a:normAutofit lnSpcReduction="10000"/>
          </a:bodyPr>
          <a:lstStyle/>
          <a:p>
            <a:pPr marL="0" indent="0">
              <a:buNone/>
            </a:pPr>
            <a:r>
              <a:rPr lang="en-US" dirty="0"/>
              <a:t>Michael Levin (2012): cells need feedback system to</a:t>
            </a:r>
          </a:p>
          <a:p>
            <a:pPr marL="457200" lvl="1" indent="0">
              <a:buNone/>
            </a:pPr>
            <a:r>
              <a:rPr lang="en-US" dirty="0"/>
              <a:t>1) know the shape S it is supposed to achieve (target), </a:t>
            </a:r>
          </a:p>
          <a:p>
            <a:pPr marL="457200" lvl="1" indent="0">
              <a:buNone/>
            </a:pPr>
            <a:r>
              <a:rPr lang="en-US" dirty="0"/>
              <a:t>2) tell if its current shape S</a:t>
            </a:r>
            <a:r>
              <a:rPr lang="en-US" baseline="-25000" dirty="0"/>
              <a:t>0</a:t>
            </a:r>
            <a:r>
              <a:rPr lang="en-US" dirty="0"/>
              <a:t> differs from this target, </a:t>
            </a:r>
          </a:p>
          <a:p>
            <a:pPr marL="457200" lvl="1" indent="0">
              <a:buNone/>
            </a:pPr>
            <a:r>
              <a:rPr lang="en-US" dirty="0"/>
              <a:t>3) compute means-ends analysis to get from S</a:t>
            </a:r>
            <a:r>
              <a:rPr lang="en-US" baseline="-25000" dirty="0"/>
              <a:t>0</a:t>
            </a:r>
            <a:r>
              <a:rPr lang="en-US" dirty="0"/>
              <a:t> to S, </a:t>
            </a:r>
          </a:p>
          <a:p>
            <a:pPr marL="457200" lvl="1" indent="0">
              <a:buNone/>
            </a:pPr>
            <a:r>
              <a:rPr lang="en-US" dirty="0"/>
              <a:t>4) perform a kind of self-surveillance to know when the desired shape has been reached. </a:t>
            </a:r>
          </a:p>
          <a:p>
            <a:r>
              <a:rPr lang="en-US" dirty="0"/>
              <a:t>Need extra step:</a:t>
            </a:r>
          </a:p>
        </p:txBody>
      </p:sp>
      <p:sp>
        <p:nvSpPr>
          <p:cNvPr id="4" name="Footer Placeholder 3">
            <a:extLst>
              <a:ext uri="{FF2B5EF4-FFF2-40B4-BE49-F238E27FC236}">
                <a16:creationId xmlns:a16="http://schemas.microsoft.com/office/drawing/2014/main" id="{0DC33EEC-5BF3-0C4A-97BC-419F24E5B408}"/>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FB2BD14A-93F7-5B4F-AA21-A6867F1A22FC}"/>
              </a:ext>
            </a:extLst>
          </p:cNvPr>
          <p:cNvSpPr>
            <a:spLocks noGrp="1"/>
          </p:cNvSpPr>
          <p:nvPr>
            <p:ph type="sldNum" sz="quarter" idx="12"/>
          </p:nvPr>
        </p:nvSpPr>
        <p:spPr/>
        <p:txBody>
          <a:bodyPr/>
          <a:lstStyle/>
          <a:p>
            <a:fld id="{22753A93-0229-F743-A9B6-D3D49CF85195}" type="slidenum">
              <a:rPr lang="en-US" smtClean="0"/>
              <a:t>32</a:t>
            </a:fld>
            <a:endParaRPr lang="en-US"/>
          </a:p>
        </p:txBody>
      </p:sp>
      <p:sp>
        <p:nvSpPr>
          <p:cNvPr id="6" name="TextBox 5">
            <a:extLst>
              <a:ext uri="{FF2B5EF4-FFF2-40B4-BE49-F238E27FC236}">
                <a16:creationId xmlns:a16="http://schemas.microsoft.com/office/drawing/2014/main" id="{9BA8A635-F2D9-7A4D-B01F-A07C52ADBC41}"/>
              </a:ext>
            </a:extLst>
          </p:cNvPr>
          <p:cNvSpPr txBox="1"/>
          <p:nvPr/>
        </p:nvSpPr>
        <p:spPr>
          <a:xfrm>
            <a:off x="585046" y="5030985"/>
            <a:ext cx="1768838" cy="923330"/>
          </a:xfrm>
          <a:prstGeom prst="rect">
            <a:avLst/>
          </a:prstGeom>
          <a:noFill/>
          <a:ln w="38100">
            <a:solidFill>
              <a:schemeClr val="accent1"/>
            </a:solidFill>
          </a:ln>
        </p:spPr>
        <p:txBody>
          <a:bodyPr wrap="square" rtlCol="0">
            <a:spAutoFit/>
          </a:bodyPr>
          <a:lstStyle/>
          <a:p>
            <a:r>
              <a:rPr lang="en-US" dirty="0"/>
              <a:t>Outermost</a:t>
            </a:r>
          </a:p>
          <a:p>
            <a:r>
              <a:rPr lang="en-US" dirty="0"/>
              <a:t>mental</a:t>
            </a:r>
          </a:p>
          <a:p>
            <a:r>
              <a:rPr lang="en-US" dirty="0"/>
              <a:t>(sensorimotor)</a:t>
            </a:r>
          </a:p>
        </p:txBody>
      </p:sp>
      <p:sp>
        <p:nvSpPr>
          <p:cNvPr id="7" name="TextBox 6">
            <a:extLst>
              <a:ext uri="{FF2B5EF4-FFF2-40B4-BE49-F238E27FC236}">
                <a16:creationId xmlns:a16="http://schemas.microsoft.com/office/drawing/2014/main" id="{5998ED4F-F745-6F4D-8F42-FA951AA0BBEC}"/>
              </a:ext>
            </a:extLst>
          </p:cNvPr>
          <p:cNvSpPr txBox="1"/>
          <p:nvPr/>
        </p:nvSpPr>
        <p:spPr>
          <a:xfrm>
            <a:off x="5354789" y="5020546"/>
            <a:ext cx="1393303" cy="923330"/>
          </a:xfrm>
          <a:prstGeom prst="rect">
            <a:avLst/>
          </a:prstGeom>
          <a:noFill/>
          <a:ln w="38100">
            <a:solidFill>
              <a:schemeClr val="accent6"/>
            </a:solidFill>
          </a:ln>
        </p:spPr>
        <p:txBody>
          <a:bodyPr wrap="square" rtlCol="0">
            <a:spAutoFit/>
          </a:bodyPr>
          <a:lstStyle/>
          <a:p>
            <a:pPr algn="ctr"/>
            <a:r>
              <a:rPr lang="en-US" dirty="0"/>
              <a:t>Lagrangian</a:t>
            </a:r>
          </a:p>
          <a:p>
            <a:pPr algn="ctr"/>
            <a:r>
              <a:rPr lang="en-US" dirty="0"/>
              <a:t>Masses and Charges</a:t>
            </a:r>
          </a:p>
        </p:txBody>
      </p:sp>
      <p:sp>
        <p:nvSpPr>
          <p:cNvPr id="8" name="TextBox 7">
            <a:extLst>
              <a:ext uri="{FF2B5EF4-FFF2-40B4-BE49-F238E27FC236}">
                <a16:creationId xmlns:a16="http://schemas.microsoft.com/office/drawing/2014/main" id="{441A83C1-C8ED-7040-B54C-1A6F2375EEDF}"/>
              </a:ext>
            </a:extLst>
          </p:cNvPr>
          <p:cNvSpPr txBox="1"/>
          <p:nvPr/>
        </p:nvSpPr>
        <p:spPr>
          <a:xfrm>
            <a:off x="7197094" y="5159045"/>
            <a:ext cx="1200672" cy="646331"/>
          </a:xfrm>
          <a:prstGeom prst="rect">
            <a:avLst/>
          </a:prstGeom>
          <a:noFill/>
          <a:ln w="38100">
            <a:solidFill>
              <a:schemeClr val="accent6"/>
            </a:solidFill>
          </a:ln>
        </p:spPr>
        <p:txBody>
          <a:bodyPr wrap="square" rtlCol="0">
            <a:spAutoFit/>
          </a:bodyPr>
          <a:lstStyle/>
          <a:p>
            <a:r>
              <a:rPr lang="en-US" dirty="0"/>
              <a:t>Quantum</a:t>
            </a:r>
          </a:p>
          <a:p>
            <a:r>
              <a:rPr lang="en-US" dirty="0"/>
              <a:t>Objects</a:t>
            </a:r>
          </a:p>
        </p:txBody>
      </p:sp>
      <p:cxnSp>
        <p:nvCxnSpPr>
          <p:cNvPr id="9" name="Straight Arrow Connector 8">
            <a:extLst>
              <a:ext uri="{FF2B5EF4-FFF2-40B4-BE49-F238E27FC236}">
                <a16:creationId xmlns:a16="http://schemas.microsoft.com/office/drawing/2014/main" id="{56B2F1B3-A6E5-E94A-A75A-A7A61C3A14CE}"/>
              </a:ext>
            </a:extLst>
          </p:cNvPr>
          <p:cNvCxnSpPr>
            <a:cxnSpLocks/>
            <a:stCxn id="7" idx="3"/>
            <a:endCxn id="8" idx="1"/>
          </p:cNvCxnSpPr>
          <p:nvPr/>
        </p:nvCxnSpPr>
        <p:spPr>
          <a:xfrm>
            <a:off x="6748092" y="5482211"/>
            <a:ext cx="449002"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8CE507-8317-1147-A91F-87E406A8B780}"/>
              </a:ext>
            </a:extLst>
          </p:cNvPr>
          <p:cNvSpPr txBox="1"/>
          <p:nvPr/>
        </p:nvSpPr>
        <p:spPr>
          <a:xfrm>
            <a:off x="3554556" y="5030985"/>
            <a:ext cx="934542" cy="923330"/>
          </a:xfrm>
          <a:prstGeom prst="rect">
            <a:avLst/>
          </a:prstGeom>
          <a:noFill/>
          <a:ln w="38100">
            <a:solidFill>
              <a:schemeClr val="accent6"/>
            </a:solidFill>
          </a:ln>
        </p:spPr>
        <p:txBody>
          <a:bodyPr wrap="square" rtlCol="0">
            <a:spAutoFit/>
          </a:bodyPr>
          <a:lstStyle/>
          <a:p>
            <a:endParaRPr lang="en-US" dirty="0"/>
          </a:p>
          <a:p>
            <a:r>
              <a:rPr lang="en-US" b="1" dirty="0">
                <a:solidFill>
                  <a:srgbClr val="7030A0"/>
                </a:solidFill>
              </a:rPr>
              <a:t>Targets</a:t>
            </a:r>
          </a:p>
          <a:p>
            <a:endParaRPr lang="en-US" dirty="0"/>
          </a:p>
        </p:txBody>
      </p:sp>
      <p:cxnSp>
        <p:nvCxnSpPr>
          <p:cNvPr id="11" name="Straight Arrow Connector 10">
            <a:extLst>
              <a:ext uri="{FF2B5EF4-FFF2-40B4-BE49-F238E27FC236}">
                <a16:creationId xmlns:a16="http://schemas.microsoft.com/office/drawing/2014/main" id="{E31BBC4A-C1C7-0344-9AF5-E9FB960BC34E}"/>
              </a:ext>
            </a:extLst>
          </p:cNvPr>
          <p:cNvCxnSpPr>
            <a:cxnSpLocks/>
            <a:stCxn id="10" idx="3"/>
            <a:endCxn id="7" idx="1"/>
          </p:cNvCxnSpPr>
          <p:nvPr/>
        </p:nvCxnSpPr>
        <p:spPr>
          <a:xfrm flipV="1">
            <a:off x="4489098" y="5482211"/>
            <a:ext cx="865691" cy="10439"/>
          </a:xfrm>
          <a:prstGeom prst="straightConnector1">
            <a:avLst/>
          </a:prstGeom>
          <a:ln w="317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42E42F9-72CB-A244-AC81-41CF05CC6DFF}"/>
              </a:ext>
            </a:extLst>
          </p:cNvPr>
          <p:cNvCxnSpPr>
            <a:cxnSpLocks/>
            <a:stCxn id="6" idx="3"/>
            <a:endCxn id="10" idx="1"/>
          </p:cNvCxnSpPr>
          <p:nvPr/>
        </p:nvCxnSpPr>
        <p:spPr>
          <a:xfrm>
            <a:off x="2353884" y="5492650"/>
            <a:ext cx="1200672" cy="0"/>
          </a:xfrm>
          <a:prstGeom prst="straightConnector1">
            <a:avLst/>
          </a:prstGeom>
          <a:ln w="3175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FA7B22-5E31-E340-A452-0826260334FD}"/>
              </a:ext>
            </a:extLst>
          </p:cNvPr>
          <p:cNvSpPr txBox="1"/>
          <p:nvPr/>
        </p:nvSpPr>
        <p:spPr>
          <a:xfrm>
            <a:off x="2591086" y="5169484"/>
            <a:ext cx="729687" cy="646331"/>
          </a:xfrm>
          <a:prstGeom prst="rect">
            <a:avLst/>
          </a:prstGeom>
          <a:noFill/>
        </p:spPr>
        <p:txBody>
          <a:bodyPr wrap="none" rtlCol="0">
            <a:spAutoFit/>
          </a:bodyPr>
          <a:lstStyle/>
          <a:p>
            <a:pPr algn="ctr"/>
            <a:r>
              <a:rPr lang="en-US" dirty="0"/>
              <a:t>Influx</a:t>
            </a:r>
          </a:p>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EBC9715-A99D-BF43-AD0F-4DE9A066834B}"/>
                  </a:ext>
                </a:extLst>
              </p:cNvPr>
              <p:cNvSpPr txBox="1"/>
              <p:nvPr/>
            </p:nvSpPr>
            <p:spPr>
              <a:xfrm>
                <a:off x="4485832" y="5176431"/>
                <a:ext cx="839910" cy="646331"/>
              </a:xfrm>
              <a:prstGeom prst="rect">
                <a:avLst/>
              </a:prstGeom>
              <a:noFill/>
            </p:spPr>
            <p:txBody>
              <a:bodyPr wrap="none" rtlCol="0">
                <a:spAutoFit/>
              </a:bodyPr>
              <a:lstStyle/>
              <a:p>
                <a:pPr algn="ctr"/>
                <a:r>
                  <a:rPr lang="en-US" dirty="0"/>
                  <a:t>Vary</a:t>
                </a:r>
                <a:br>
                  <a:rPr lang="en-US" dirty="0"/>
                </a:b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oMath>
                  </m:oMathPara>
                </a14:m>
                <a:endParaRPr lang="en-US" dirty="0"/>
              </a:p>
            </p:txBody>
          </p:sp>
        </mc:Choice>
        <mc:Fallback xmlns="">
          <p:sp>
            <p:nvSpPr>
              <p:cNvPr id="14" name="TextBox 13">
                <a:extLst>
                  <a:ext uri="{FF2B5EF4-FFF2-40B4-BE49-F238E27FC236}">
                    <a16:creationId xmlns:a16="http://schemas.microsoft.com/office/drawing/2014/main" id="{CEBC9715-A99D-BF43-AD0F-4DE9A066834B}"/>
                  </a:ext>
                </a:extLst>
              </p:cNvPr>
              <p:cNvSpPr txBox="1">
                <a:spLocks noRot="1" noChangeAspect="1" noMove="1" noResize="1" noEditPoints="1" noAdjustHandles="1" noChangeArrowheads="1" noChangeShapeType="1" noTextEdit="1"/>
              </p:cNvSpPr>
              <p:nvPr/>
            </p:nvSpPr>
            <p:spPr>
              <a:xfrm>
                <a:off x="4485832" y="5176431"/>
                <a:ext cx="839910" cy="646331"/>
              </a:xfrm>
              <a:prstGeom prst="rect">
                <a:avLst/>
              </a:prstGeom>
              <a:blipFill>
                <a:blip r:embed="rId3"/>
                <a:stretch>
                  <a:fillRect t="-3846"/>
                </a:stretch>
              </a:blipFill>
            </p:spPr>
            <p:txBody>
              <a:bodyPr/>
              <a:lstStyle/>
              <a:p>
                <a:r>
                  <a:rPr lang="en-US">
                    <a:noFill/>
                  </a:rPr>
                  <a:t> </a:t>
                </a:r>
              </a:p>
            </p:txBody>
          </p:sp>
        </mc:Fallback>
      </mc:AlternateContent>
      <p:cxnSp>
        <p:nvCxnSpPr>
          <p:cNvPr id="19" name="Curved Connector 18">
            <a:extLst>
              <a:ext uri="{FF2B5EF4-FFF2-40B4-BE49-F238E27FC236}">
                <a16:creationId xmlns:a16="http://schemas.microsoft.com/office/drawing/2014/main" id="{25E219B9-5BFD-EC4B-ABAB-02DC09613B04}"/>
              </a:ext>
            </a:extLst>
          </p:cNvPr>
          <p:cNvCxnSpPr>
            <a:cxnSpLocks/>
            <a:stCxn id="8" idx="0"/>
            <a:endCxn id="10" idx="0"/>
          </p:cNvCxnSpPr>
          <p:nvPr/>
        </p:nvCxnSpPr>
        <p:spPr>
          <a:xfrm rot="16200000" flipV="1">
            <a:off x="5845599" y="3207213"/>
            <a:ext cx="128060" cy="3775603"/>
          </a:xfrm>
          <a:prstGeom prst="curvedConnector3">
            <a:avLst>
              <a:gd name="adj1" fmla="val 278510"/>
            </a:avLst>
          </a:prstGeom>
          <a:ln w="25400">
            <a:solidFill>
              <a:schemeClr val="accent6"/>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937CC98-0C9B-6241-A7F7-29055F9211E8}"/>
              </a:ext>
            </a:extLst>
          </p:cNvPr>
          <p:cNvSpPr txBox="1"/>
          <p:nvPr/>
        </p:nvSpPr>
        <p:spPr>
          <a:xfrm>
            <a:off x="4549632" y="4339719"/>
            <a:ext cx="2714589" cy="369332"/>
          </a:xfrm>
          <a:prstGeom prst="rect">
            <a:avLst/>
          </a:prstGeom>
          <a:noFill/>
        </p:spPr>
        <p:txBody>
          <a:bodyPr wrap="none" rtlCol="0">
            <a:spAutoFit/>
          </a:bodyPr>
          <a:lstStyle/>
          <a:p>
            <a:r>
              <a:rPr lang="en-US" dirty="0"/>
              <a:t>Difference (current–target)</a:t>
            </a:r>
          </a:p>
        </p:txBody>
      </p:sp>
    </p:spTree>
    <p:extLst>
      <p:ext uri="{BB962C8B-B14F-4D97-AF65-F5344CB8AC3E}">
        <p14:creationId xmlns:p14="http://schemas.microsoft.com/office/powerpoint/2010/main" val="2866867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899F-E492-4B48-A466-5EEC093A0E31}"/>
              </a:ext>
            </a:extLst>
          </p:cNvPr>
          <p:cNvSpPr>
            <a:spLocks noGrp="1"/>
          </p:cNvSpPr>
          <p:nvPr>
            <p:ph type="title"/>
          </p:nvPr>
        </p:nvSpPr>
        <p:spPr/>
        <p:txBody>
          <a:bodyPr/>
          <a:lstStyle/>
          <a:p>
            <a:r>
              <a:rPr lang="en-US" sz="3600" dirty="0"/>
              <a:t>Example of feedback: </a:t>
            </a:r>
            <a:br>
              <a:rPr lang="en-US" dirty="0"/>
            </a:br>
            <a:r>
              <a:rPr lang="en-US" dirty="0"/>
              <a:t>Picking up a cup</a:t>
            </a:r>
          </a:p>
        </p:txBody>
      </p:sp>
      <p:sp>
        <p:nvSpPr>
          <p:cNvPr id="3" name="Content Placeholder 2">
            <a:extLst>
              <a:ext uri="{FF2B5EF4-FFF2-40B4-BE49-F238E27FC236}">
                <a16:creationId xmlns:a16="http://schemas.microsoft.com/office/drawing/2014/main" id="{D5479306-C156-7545-AF34-D94C51714837}"/>
              </a:ext>
            </a:extLst>
          </p:cNvPr>
          <p:cNvSpPr>
            <a:spLocks noGrp="1"/>
          </p:cNvSpPr>
          <p:nvPr>
            <p:ph idx="1"/>
          </p:nvPr>
        </p:nvSpPr>
        <p:spPr>
          <a:xfrm>
            <a:off x="628650" y="2324947"/>
            <a:ext cx="7886700" cy="3852016"/>
          </a:xfrm>
        </p:spPr>
        <p:txBody>
          <a:bodyPr>
            <a:normAutofit fontScale="92500"/>
          </a:bodyPr>
          <a:lstStyle/>
          <a:p>
            <a:pPr marL="514350" indent="-514350">
              <a:buFont typeface="+mj-lt"/>
              <a:buAutoNum type="alphaLcParenR"/>
            </a:pPr>
            <a:r>
              <a:rPr lang="en-US" dirty="0"/>
              <a:t>Desire to pick up a cup</a:t>
            </a:r>
          </a:p>
          <a:p>
            <a:pPr marL="514350" indent="-514350">
              <a:buFont typeface="+mj-lt"/>
              <a:buAutoNum type="alphaLcParenR"/>
            </a:pPr>
            <a:r>
              <a:rPr lang="en-US" dirty="0"/>
              <a:t>Imagine ahead to see where hand is going to be</a:t>
            </a:r>
          </a:p>
          <a:p>
            <a:pPr marL="514350" indent="-514350">
              <a:buFont typeface="+mj-lt"/>
              <a:buAutoNum type="alphaLcParenR"/>
            </a:pPr>
            <a:r>
              <a:rPr lang="en-US" dirty="0"/>
              <a:t>Compare final hand position with cup position</a:t>
            </a:r>
          </a:p>
          <a:p>
            <a:pPr marL="514350" indent="-514350">
              <a:buFont typeface="+mj-lt"/>
              <a:buAutoNum type="alphaLcParenR"/>
            </a:pPr>
            <a:r>
              <a:rPr lang="en-US" dirty="0"/>
              <a:t>If see a possible mismatch. </a:t>
            </a:r>
            <a:br>
              <a:rPr lang="en-US" dirty="0"/>
            </a:br>
            <a:r>
              <a:rPr lang="en-US" dirty="0"/>
              <a:t>Work backwards to present, see where hand is:</a:t>
            </a:r>
          </a:p>
          <a:p>
            <a:pPr marL="514350" indent="-514350">
              <a:buFont typeface="+mj-lt"/>
              <a:buAutoNum type="alphaLcParenR"/>
            </a:pPr>
            <a:r>
              <a:rPr lang="en-US" dirty="0"/>
              <a:t>Work out how arm muscles have to move to reduce mismatch, so hand can grasp cup.</a:t>
            </a:r>
          </a:p>
          <a:p>
            <a:pPr marL="0" indent="0">
              <a:buNone/>
            </a:pPr>
            <a:r>
              <a:rPr lang="en-US" dirty="0"/>
              <a:t>These are the same steps (a-f).</a:t>
            </a:r>
          </a:p>
          <a:p>
            <a:pPr marL="0" indent="0">
              <a:buNone/>
            </a:pPr>
            <a:endParaRPr lang="en-US" dirty="0"/>
          </a:p>
          <a:p>
            <a:pPr marL="514350" indent="-514350">
              <a:buFont typeface="+mj-lt"/>
              <a:buAutoNum type="alphaLcParenR"/>
            </a:pPr>
            <a:endParaRPr lang="en-US" dirty="0"/>
          </a:p>
          <a:p>
            <a:pPr marL="514350" indent="-514350">
              <a:buFont typeface="+mj-lt"/>
              <a:buAutoNum type="alphaLcParenR"/>
            </a:pPr>
            <a:endParaRPr lang="en-US" dirty="0"/>
          </a:p>
          <a:p>
            <a:endParaRPr lang="en-US" dirty="0"/>
          </a:p>
        </p:txBody>
      </p:sp>
      <p:sp>
        <p:nvSpPr>
          <p:cNvPr id="4" name="Slide Number Placeholder 3">
            <a:extLst>
              <a:ext uri="{FF2B5EF4-FFF2-40B4-BE49-F238E27FC236}">
                <a16:creationId xmlns:a16="http://schemas.microsoft.com/office/drawing/2014/main" id="{07089985-E489-124A-9941-087AA9545D75}"/>
              </a:ext>
            </a:extLst>
          </p:cNvPr>
          <p:cNvSpPr>
            <a:spLocks noGrp="1"/>
          </p:cNvSpPr>
          <p:nvPr>
            <p:ph type="sldNum" sz="quarter" idx="12"/>
          </p:nvPr>
        </p:nvSpPr>
        <p:spPr/>
        <p:txBody>
          <a:bodyPr/>
          <a:lstStyle/>
          <a:p>
            <a:fld id="{22753A93-0229-F743-A9B6-D3D49CF85195}" type="slidenum">
              <a:rPr lang="en-US" smtClean="0"/>
              <a:t>33</a:t>
            </a:fld>
            <a:endParaRPr lang="en-US"/>
          </a:p>
        </p:txBody>
      </p:sp>
      <p:sp>
        <p:nvSpPr>
          <p:cNvPr id="5" name="Footer Placeholder 4">
            <a:extLst>
              <a:ext uri="{FF2B5EF4-FFF2-40B4-BE49-F238E27FC236}">
                <a16:creationId xmlns:a16="http://schemas.microsoft.com/office/drawing/2014/main" id="{DA025BE7-8863-5E42-BFD4-AB2AB5AEB693}"/>
              </a:ext>
            </a:extLst>
          </p:cNvPr>
          <p:cNvSpPr>
            <a:spLocks noGrp="1"/>
          </p:cNvSpPr>
          <p:nvPr>
            <p:ph type="ftr" sz="quarter" idx="11"/>
          </p:nvPr>
        </p:nvSpPr>
        <p:spPr/>
        <p:txBody>
          <a:bodyPr/>
          <a:lstStyle/>
          <a:p>
            <a:r>
              <a:rPr lang="en-US"/>
              <a:t>Ian Thompson</a:t>
            </a:r>
          </a:p>
        </p:txBody>
      </p:sp>
      <p:pic>
        <p:nvPicPr>
          <p:cNvPr id="7" name="Picture 6">
            <a:extLst>
              <a:ext uri="{FF2B5EF4-FFF2-40B4-BE49-F238E27FC236}">
                <a16:creationId xmlns:a16="http://schemas.microsoft.com/office/drawing/2014/main" id="{2C10C25E-5AA8-8F41-B41F-1B4DD08E00DF}"/>
              </a:ext>
            </a:extLst>
          </p:cNvPr>
          <p:cNvPicPr>
            <a:picLocks noChangeAspect="1"/>
          </p:cNvPicPr>
          <p:nvPr/>
        </p:nvPicPr>
        <p:blipFill>
          <a:blip r:embed="rId2"/>
          <a:stretch>
            <a:fillRect/>
          </a:stretch>
        </p:blipFill>
        <p:spPr>
          <a:xfrm>
            <a:off x="5756413" y="136524"/>
            <a:ext cx="2758937" cy="2324947"/>
          </a:xfrm>
          <a:prstGeom prst="rect">
            <a:avLst/>
          </a:prstGeom>
        </p:spPr>
      </p:pic>
    </p:spTree>
    <p:extLst>
      <p:ext uri="{BB962C8B-B14F-4D97-AF65-F5344CB8AC3E}">
        <p14:creationId xmlns:p14="http://schemas.microsoft.com/office/powerpoint/2010/main" val="1413222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6801-C16A-2A4F-BB59-F30586CC512D}"/>
              </a:ext>
            </a:extLst>
          </p:cNvPr>
          <p:cNvSpPr>
            <a:spLocks noGrp="1"/>
          </p:cNvSpPr>
          <p:nvPr>
            <p:ph type="title"/>
          </p:nvPr>
        </p:nvSpPr>
        <p:spPr/>
        <p:txBody>
          <a:bodyPr/>
          <a:lstStyle/>
          <a:p>
            <a:r>
              <a:rPr lang="en-US" dirty="0"/>
              <a:t>Three Function of Targets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693972-6CC4-574E-B9E4-6BE675A01185}"/>
                  </a:ext>
                </a:extLst>
              </p:cNvPr>
              <p:cNvSpPr>
                <a:spLocks noGrp="1"/>
              </p:cNvSpPr>
              <p:nvPr>
                <p:ph idx="1"/>
              </p:nvPr>
            </p:nvSpPr>
            <p:spPr>
              <a:xfrm>
                <a:off x="628650" y="1825624"/>
                <a:ext cx="7886700" cy="4667249"/>
              </a:xfrm>
            </p:spPr>
            <p:txBody>
              <a:bodyPr>
                <a:normAutofit fontScale="92500" lnSpcReduction="10000"/>
              </a:bodyPr>
              <a:lstStyle/>
              <a:p>
                <a:pPr marL="514350" indent="-514350">
                  <a:buFont typeface="+mj-lt"/>
                  <a:buAutoNum type="arabicPeriod"/>
                </a:pPr>
                <a:r>
                  <a:rPr lang="en-US" b="1" dirty="0"/>
                  <a:t>Receive final-cause </a:t>
                </a:r>
                <a:r>
                  <a:rPr lang="en-US" dirty="0"/>
                  <a:t>from mental degree – </a:t>
                </a:r>
                <a:br>
                  <a:rPr lang="en-US" dirty="0"/>
                </a:br>
                <a:r>
                  <a:rPr lang="en-US" dirty="0"/>
                  <a:t>giving the target configuration</a:t>
                </a:r>
              </a:p>
              <a:p>
                <a:pPr marL="514350" indent="-514350">
                  <a:buFont typeface="+mj-lt"/>
                  <a:buAutoNum type="arabicPeriod"/>
                </a:pPr>
                <a:r>
                  <a:rPr lang="en-US" b="1" dirty="0"/>
                  <a:t>Determine differences </a:t>
                </a:r>
                <a:r>
                  <a:rPr lang="en-US" dirty="0"/>
                  <a:t>between current state and target configuration</a:t>
                </a:r>
              </a:p>
              <a:p>
                <a:pPr marL="514350" indent="-514350">
                  <a:buFont typeface="+mj-lt"/>
                  <a:buAutoNum type="arabicPeriod"/>
                </a:pPr>
                <a:r>
                  <a:rPr lang="en-US" b="1" dirty="0"/>
                  <a:t>Vary electric </a:t>
                </a:r>
                <a:r>
                  <a:rPr lang="en-US" b="1" dirty="0" err="1"/>
                  <a:t>permittivities</a:t>
                </a:r>
                <a:r>
                  <a:rPr lang="en-US" b="1" dirty="0"/>
                  <a:t> </a:t>
                </a:r>
                <a14:m>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oMath>
                </a14:m>
                <a:r>
                  <a:rPr lang="en-US" dirty="0"/>
                  <a:t> to minimize difference, and so achieve the target.</a:t>
                </a:r>
              </a:p>
              <a:p>
                <a:pPr marL="514350" indent="-514350">
                  <a:buFont typeface="+mj-lt"/>
                  <a:buAutoNum type="arabicPeriod"/>
                </a:pPr>
                <a:endParaRPr lang="en-US" dirty="0"/>
              </a:p>
              <a:p>
                <a:pPr marL="0" indent="0">
                  <a:buNone/>
                </a:pPr>
                <a:r>
                  <a:rPr lang="en-US" dirty="0"/>
                  <a:t>We want this done in inmost physical degree, so</a:t>
                </a:r>
              </a:p>
              <a:p>
                <a:pPr lvl="1"/>
                <a:r>
                  <a:rPr lang="en-US" dirty="0"/>
                  <a:t>not using higher mind itself for micro-managing.</a:t>
                </a:r>
              </a:p>
              <a:p>
                <a:pPr lvl="1"/>
                <a:r>
                  <a:rPr lang="en-US" dirty="0"/>
                  <a:t>anticipate futures if needed, but not using time travel.</a:t>
                </a:r>
              </a:p>
              <a:p>
                <a:pPr lvl="1"/>
                <a:r>
                  <a:rPr lang="en-US" dirty="0"/>
                  <a:t>make some kind of physical feedback loop</a:t>
                </a:r>
              </a:p>
              <a:p>
                <a:pPr marL="0" indent="0">
                  <a:buNone/>
                </a:pPr>
                <a:r>
                  <a:rPr lang="en-US" dirty="0"/>
                  <a:t>Still details to work out (another talk)</a:t>
                </a:r>
              </a:p>
            </p:txBody>
          </p:sp>
        </mc:Choice>
        <mc:Fallback xmlns="">
          <p:sp>
            <p:nvSpPr>
              <p:cNvPr id="3" name="Content Placeholder 2">
                <a:extLst>
                  <a:ext uri="{FF2B5EF4-FFF2-40B4-BE49-F238E27FC236}">
                    <a16:creationId xmlns:a16="http://schemas.microsoft.com/office/drawing/2014/main" id="{70693972-6CC4-574E-B9E4-6BE675A01185}"/>
                  </a:ext>
                </a:extLst>
              </p:cNvPr>
              <p:cNvSpPr>
                <a:spLocks noGrp="1" noRot="1" noChangeAspect="1" noMove="1" noResize="1" noEditPoints="1" noAdjustHandles="1" noChangeArrowheads="1" noChangeShapeType="1" noTextEdit="1"/>
              </p:cNvSpPr>
              <p:nvPr>
                <p:ph idx="1"/>
              </p:nvPr>
            </p:nvSpPr>
            <p:spPr>
              <a:xfrm>
                <a:off x="628650" y="1825624"/>
                <a:ext cx="7886700" cy="4667249"/>
              </a:xfrm>
              <a:blipFill>
                <a:blip r:embed="rId2"/>
                <a:stretch>
                  <a:fillRect l="-1447" t="-2710" r="-2090" b="-1355"/>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221F40B-73E8-F44A-BF64-F1847DD2FEBB}"/>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FFED736F-6559-0643-87EC-5738A735C89E}"/>
              </a:ext>
            </a:extLst>
          </p:cNvPr>
          <p:cNvSpPr>
            <a:spLocks noGrp="1"/>
          </p:cNvSpPr>
          <p:nvPr>
            <p:ph type="sldNum" sz="quarter" idx="12"/>
          </p:nvPr>
        </p:nvSpPr>
        <p:spPr/>
        <p:txBody>
          <a:bodyPr/>
          <a:lstStyle/>
          <a:p>
            <a:fld id="{22753A93-0229-F743-A9B6-D3D49CF85195}" type="slidenum">
              <a:rPr lang="en-US" smtClean="0"/>
              <a:t>34</a:t>
            </a:fld>
            <a:endParaRPr lang="en-US"/>
          </a:p>
        </p:txBody>
      </p:sp>
    </p:spTree>
    <p:extLst>
      <p:ext uri="{BB962C8B-B14F-4D97-AF65-F5344CB8AC3E}">
        <p14:creationId xmlns:p14="http://schemas.microsoft.com/office/powerpoint/2010/main" val="4154000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70A4-C403-CE66-E850-BAE84E5C999E}"/>
              </a:ext>
            </a:extLst>
          </p:cNvPr>
          <p:cNvSpPr>
            <a:spLocks noGrp="1"/>
          </p:cNvSpPr>
          <p:nvPr>
            <p:ph type="ctrTitle"/>
          </p:nvPr>
        </p:nvSpPr>
        <p:spPr/>
        <p:txBody>
          <a:bodyPr/>
          <a:lstStyle/>
          <a:p>
            <a:pPr algn="ctr"/>
            <a:r>
              <a:rPr lang="en-US" dirty="0"/>
              <a:t>Questions?</a:t>
            </a:r>
          </a:p>
        </p:txBody>
      </p:sp>
      <p:sp>
        <p:nvSpPr>
          <p:cNvPr id="6" name="Subtitle 5">
            <a:extLst>
              <a:ext uri="{FF2B5EF4-FFF2-40B4-BE49-F238E27FC236}">
                <a16:creationId xmlns:a16="http://schemas.microsoft.com/office/drawing/2014/main" id="{9E3DBE74-863F-4DFC-6783-D0421E0E7E2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CB42DB9-E581-5425-E870-49DB0E359537}"/>
              </a:ext>
            </a:extLst>
          </p:cNvPr>
          <p:cNvSpPr>
            <a:spLocks noGrp="1"/>
          </p:cNvSpPr>
          <p:nvPr>
            <p:ph type="sldNum" sz="quarter" idx="12"/>
          </p:nvPr>
        </p:nvSpPr>
        <p:spPr/>
        <p:txBody>
          <a:bodyPr/>
          <a:lstStyle/>
          <a:p>
            <a:fld id="{1A58AED7-77EC-5940-BFFD-72F41070E831}" type="slidenum">
              <a:rPr lang="en-US" smtClean="0"/>
              <a:t>35</a:t>
            </a:fld>
            <a:endParaRPr lang="en-US"/>
          </a:p>
        </p:txBody>
      </p:sp>
      <p:sp>
        <p:nvSpPr>
          <p:cNvPr id="7" name="Footer Placeholder 6">
            <a:extLst>
              <a:ext uri="{FF2B5EF4-FFF2-40B4-BE49-F238E27FC236}">
                <a16:creationId xmlns:a16="http://schemas.microsoft.com/office/drawing/2014/main" id="{5646F358-492A-C222-D839-D5215ACB0EA2}"/>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599051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D286-7829-254F-EBD5-2A962045AF8E}"/>
              </a:ext>
            </a:extLst>
          </p:cNvPr>
          <p:cNvSpPr>
            <a:spLocks noGrp="1"/>
          </p:cNvSpPr>
          <p:nvPr>
            <p:ph type="title"/>
          </p:nvPr>
        </p:nvSpPr>
        <p:spPr/>
        <p:txBody>
          <a:bodyPr/>
          <a:lstStyle/>
          <a:p>
            <a:r>
              <a:rPr lang="en-US" dirty="0"/>
              <a:t>Neural Signals in the Brain</a:t>
            </a:r>
          </a:p>
        </p:txBody>
      </p:sp>
      <p:sp>
        <p:nvSpPr>
          <p:cNvPr id="3" name="Content Placeholder 2">
            <a:extLst>
              <a:ext uri="{FF2B5EF4-FFF2-40B4-BE49-F238E27FC236}">
                <a16:creationId xmlns:a16="http://schemas.microsoft.com/office/drawing/2014/main" id="{867570E2-F55D-6DAC-9428-6D22944373F4}"/>
              </a:ext>
            </a:extLst>
          </p:cNvPr>
          <p:cNvSpPr>
            <a:spLocks noGrp="1"/>
          </p:cNvSpPr>
          <p:nvPr>
            <p:ph sz="half" idx="1"/>
          </p:nvPr>
        </p:nvSpPr>
        <p:spPr/>
        <p:txBody>
          <a:bodyPr>
            <a:normAutofit lnSpcReduction="10000"/>
          </a:bodyPr>
          <a:lstStyle/>
          <a:p>
            <a:pPr marL="0" indent="0">
              <a:buNone/>
            </a:pPr>
            <a:r>
              <a:rPr lang="en-US" dirty="0" err="1"/>
              <a:t>Signalling</a:t>
            </a:r>
            <a:r>
              <a:rPr lang="en-US" dirty="0"/>
              <a:t> via synapses:</a:t>
            </a:r>
          </a:p>
          <a:p>
            <a:r>
              <a:rPr lang="en-US" dirty="0"/>
              <a:t>Electric ‘action potential’ comes in</a:t>
            </a:r>
          </a:p>
          <a:p>
            <a:r>
              <a:rPr lang="en-US" dirty="0"/>
              <a:t>Releases neuro-transmitters from synaptic vesicles</a:t>
            </a:r>
          </a:p>
          <a:p>
            <a:r>
              <a:rPr lang="en-US" dirty="0"/>
              <a:t>These electrically excite receptor neuron</a:t>
            </a:r>
          </a:p>
          <a:p>
            <a:r>
              <a:rPr lang="en-US" dirty="0"/>
              <a:t>If enough excitation, receptor neuron fires.</a:t>
            </a:r>
          </a:p>
        </p:txBody>
      </p:sp>
      <p:pic>
        <p:nvPicPr>
          <p:cNvPr id="8" name="Content Placeholder 7" descr="A diagram of a nerve cell&#10;&#10;Description automatically generated">
            <a:extLst>
              <a:ext uri="{FF2B5EF4-FFF2-40B4-BE49-F238E27FC236}">
                <a16:creationId xmlns:a16="http://schemas.microsoft.com/office/drawing/2014/main" id="{7F3835B5-B184-57D9-43B0-C8A14D42DD88}"/>
              </a:ext>
            </a:extLst>
          </p:cNvPr>
          <p:cNvPicPr>
            <a:picLocks noGrp="1" noChangeAspect="1"/>
          </p:cNvPicPr>
          <p:nvPr>
            <p:ph sz="half" idx="2"/>
          </p:nvPr>
        </p:nvPicPr>
        <p:blipFill>
          <a:blip r:embed="rId2"/>
          <a:stretch>
            <a:fillRect/>
          </a:stretch>
        </p:blipFill>
        <p:spPr>
          <a:xfrm>
            <a:off x="4572000" y="1646237"/>
            <a:ext cx="4681749" cy="4530726"/>
          </a:xfrm>
        </p:spPr>
      </p:pic>
      <p:sp>
        <p:nvSpPr>
          <p:cNvPr id="4" name="Footer Placeholder 3">
            <a:extLst>
              <a:ext uri="{FF2B5EF4-FFF2-40B4-BE49-F238E27FC236}">
                <a16:creationId xmlns:a16="http://schemas.microsoft.com/office/drawing/2014/main" id="{2CAE5B3C-5852-9F78-6272-A04832544143}"/>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CE0B0F92-5AC5-95C6-9C7C-3C81C4BA7207}"/>
              </a:ext>
            </a:extLst>
          </p:cNvPr>
          <p:cNvSpPr>
            <a:spLocks noGrp="1"/>
          </p:cNvSpPr>
          <p:nvPr>
            <p:ph type="sldNum" sz="quarter" idx="12"/>
          </p:nvPr>
        </p:nvSpPr>
        <p:spPr/>
        <p:txBody>
          <a:bodyPr/>
          <a:lstStyle/>
          <a:p>
            <a:fld id="{1A58AED7-77EC-5940-BFFD-72F41070E831}" type="slidenum">
              <a:rPr lang="en-US" smtClean="0"/>
              <a:t>36</a:t>
            </a:fld>
            <a:endParaRPr lang="en-US"/>
          </a:p>
        </p:txBody>
      </p:sp>
    </p:spTree>
    <p:extLst>
      <p:ext uri="{BB962C8B-B14F-4D97-AF65-F5344CB8AC3E}">
        <p14:creationId xmlns:p14="http://schemas.microsoft.com/office/powerpoint/2010/main" val="2986092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4565-CC4E-FCDF-C176-48138AA63CFC}"/>
              </a:ext>
            </a:extLst>
          </p:cNvPr>
          <p:cNvSpPr>
            <a:spLocks noGrp="1"/>
          </p:cNvSpPr>
          <p:nvPr>
            <p:ph type="title"/>
          </p:nvPr>
        </p:nvSpPr>
        <p:spPr/>
        <p:txBody>
          <a:bodyPr/>
          <a:lstStyle/>
          <a:p>
            <a:r>
              <a:rPr lang="en-US" dirty="0"/>
              <a:t>Electric thresholds at synapses</a:t>
            </a:r>
            <a:br>
              <a:rPr lang="en-US" dirty="0"/>
            </a:br>
            <a:r>
              <a:rPr lang="en-US" sz="2400" dirty="0"/>
              <a:t>     in two places</a:t>
            </a:r>
          </a:p>
        </p:txBody>
      </p:sp>
      <p:sp>
        <p:nvSpPr>
          <p:cNvPr id="7" name="Content Placeholder 6">
            <a:extLst>
              <a:ext uri="{FF2B5EF4-FFF2-40B4-BE49-F238E27FC236}">
                <a16:creationId xmlns:a16="http://schemas.microsoft.com/office/drawing/2014/main" id="{7022613A-F4C8-778E-4A45-69A85847A01D}"/>
              </a:ext>
            </a:extLst>
          </p:cNvPr>
          <p:cNvSpPr>
            <a:spLocks noGrp="1"/>
          </p:cNvSpPr>
          <p:nvPr>
            <p:ph idx="1"/>
          </p:nvPr>
        </p:nvSpPr>
        <p:spPr>
          <a:xfrm>
            <a:off x="628650" y="1825625"/>
            <a:ext cx="7992836" cy="4351338"/>
          </a:xfrm>
        </p:spPr>
        <p:txBody>
          <a:bodyPr/>
          <a:lstStyle/>
          <a:p>
            <a:pPr marL="514350" indent="-514350">
              <a:buFont typeface="+mj-lt"/>
              <a:buAutoNum type="arabicPeriod"/>
            </a:pPr>
            <a:r>
              <a:rPr lang="en-US" b="1" dirty="0"/>
              <a:t>Initial neuron:          effect of electric pulse</a:t>
            </a:r>
            <a:br>
              <a:rPr lang="en-US" dirty="0"/>
            </a:br>
            <a:r>
              <a:rPr lang="en-US" sz="2400" dirty="0"/>
              <a:t>Probability of incoming action potential </a:t>
            </a:r>
            <a:br>
              <a:rPr lang="en-US" sz="2400" dirty="0"/>
            </a:br>
            <a:r>
              <a:rPr lang="en-US" sz="2400" dirty="0"/>
              <a:t>to release molecules from synaptic vesicle </a:t>
            </a:r>
            <a:br>
              <a:rPr lang="en-US" sz="2400" dirty="0"/>
            </a:br>
            <a:r>
              <a:rPr lang="en-US" sz="2400" dirty="0"/>
              <a:t>is about 15 to 25 % </a:t>
            </a:r>
          </a:p>
          <a:p>
            <a:pPr marL="514350" indent="-514350">
              <a:buFont typeface="+mj-lt"/>
              <a:buAutoNum type="arabicPeriod"/>
            </a:pPr>
            <a:r>
              <a:rPr lang="en-US" b="1" dirty="0"/>
              <a:t>Receptor neuron:   making new electric pulse</a:t>
            </a:r>
            <a:br>
              <a:rPr lang="en-US" dirty="0"/>
            </a:br>
            <a:r>
              <a:rPr lang="en-US" sz="2400" dirty="0"/>
              <a:t>Many neurotransmitters combine to produce excitatory potentials in the receptor neuron. </a:t>
            </a:r>
            <a:br>
              <a:rPr lang="en-US" sz="2400" dirty="0"/>
            </a:br>
            <a:r>
              <a:rPr lang="en-US" sz="2400" dirty="0"/>
              <a:t>The receptor may or may not fire.</a:t>
            </a:r>
            <a:br>
              <a:rPr lang="en-US" sz="2400" dirty="0"/>
            </a:br>
            <a:r>
              <a:rPr lang="en-US" sz="2400" dirty="0"/>
              <a:t>(Maybe related to neuronal memories?)</a:t>
            </a:r>
          </a:p>
          <a:p>
            <a:pPr marL="0" indent="0">
              <a:buNone/>
            </a:pPr>
            <a:r>
              <a:rPr lang="en-US" sz="2000" dirty="0"/>
              <a:t>Ideas from Beck &amp; Eccles (1992)</a:t>
            </a:r>
          </a:p>
        </p:txBody>
      </p:sp>
      <p:sp>
        <p:nvSpPr>
          <p:cNvPr id="5" name="Footer Placeholder 4">
            <a:extLst>
              <a:ext uri="{FF2B5EF4-FFF2-40B4-BE49-F238E27FC236}">
                <a16:creationId xmlns:a16="http://schemas.microsoft.com/office/drawing/2014/main" id="{8175D0F3-2CD1-C070-ABB7-211ECC6D845C}"/>
              </a:ext>
            </a:extLst>
          </p:cNvPr>
          <p:cNvSpPr>
            <a:spLocks noGrp="1"/>
          </p:cNvSpPr>
          <p:nvPr>
            <p:ph type="ftr" sz="quarter" idx="11"/>
          </p:nvPr>
        </p:nvSpPr>
        <p:spPr/>
        <p:txBody>
          <a:bodyPr/>
          <a:lstStyle/>
          <a:p>
            <a:r>
              <a:rPr lang="en-US" dirty="0"/>
              <a:t>Ian Thompson</a:t>
            </a:r>
          </a:p>
        </p:txBody>
      </p:sp>
      <p:sp>
        <p:nvSpPr>
          <p:cNvPr id="6" name="Slide Number Placeholder 5">
            <a:extLst>
              <a:ext uri="{FF2B5EF4-FFF2-40B4-BE49-F238E27FC236}">
                <a16:creationId xmlns:a16="http://schemas.microsoft.com/office/drawing/2014/main" id="{ADB90ADF-D007-47F7-9133-B994E5F47332}"/>
              </a:ext>
            </a:extLst>
          </p:cNvPr>
          <p:cNvSpPr>
            <a:spLocks noGrp="1"/>
          </p:cNvSpPr>
          <p:nvPr>
            <p:ph type="sldNum" sz="quarter" idx="12"/>
          </p:nvPr>
        </p:nvSpPr>
        <p:spPr/>
        <p:txBody>
          <a:bodyPr/>
          <a:lstStyle/>
          <a:p>
            <a:fld id="{1A58AED7-77EC-5940-BFFD-72F41070E831}" type="slidenum">
              <a:rPr lang="en-US" smtClean="0"/>
              <a:t>37</a:t>
            </a:fld>
            <a:endParaRPr lang="en-US"/>
          </a:p>
        </p:txBody>
      </p:sp>
      <p:pic>
        <p:nvPicPr>
          <p:cNvPr id="4" name="Picture 3" descr="A diagram of a normal life cycle&#10;&#10;Description automatically generated">
            <a:extLst>
              <a:ext uri="{FF2B5EF4-FFF2-40B4-BE49-F238E27FC236}">
                <a16:creationId xmlns:a16="http://schemas.microsoft.com/office/drawing/2014/main" id="{61A2D400-2ED2-A833-4D92-CD1BB02C9CFE}"/>
              </a:ext>
            </a:extLst>
          </p:cNvPr>
          <p:cNvPicPr>
            <a:picLocks noChangeAspect="1"/>
          </p:cNvPicPr>
          <p:nvPr/>
        </p:nvPicPr>
        <p:blipFill>
          <a:blip r:embed="rId2"/>
          <a:stretch>
            <a:fillRect/>
          </a:stretch>
        </p:blipFill>
        <p:spPr>
          <a:xfrm>
            <a:off x="6327320" y="4277519"/>
            <a:ext cx="2639227" cy="1899444"/>
          </a:xfrm>
          <a:prstGeom prst="rect">
            <a:avLst/>
          </a:prstGeom>
        </p:spPr>
      </p:pic>
    </p:spTree>
    <p:extLst>
      <p:ext uri="{BB962C8B-B14F-4D97-AF65-F5344CB8AC3E}">
        <p14:creationId xmlns:p14="http://schemas.microsoft.com/office/powerpoint/2010/main" val="2123924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4565-CC4E-FCDF-C176-48138AA63CFC}"/>
              </a:ext>
            </a:extLst>
          </p:cNvPr>
          <p:cNvSpPr>
            <a:spLocks noGrp="1"/>
          </p:cNvSpPr>
          <p:nvPr>
            <p:ph type="title"/>
          </p:nvPr>
        </p:nvSpPr>
        <p:spPr/>
        <p:txBody>
          <a:bodyPr/>
          <a:lstStyle/>
          <a:p>
            <a:r>
              <a:rPr lang="en-US" dirty="0"/>
              <a:t>Mental influences on neurons</a:t>
            </a:r>
          </a:p>
        </p:txBody>
      </p:sp>
      <p:sp>
        <p:nvSpPr>
          <p:cNvPr id="7" name="Content Placeholder 6">
            <a:extLst>
              <a:ext uri="{FF2B5EF4-FFF2-40B4-BE49-F238E27FC236}">
                <a16:creationId xmlns:a16="http://schemas.microsoft.com/office/drawing/2014/main" id="{7022613A-F4C8-778E-4A45-69A85847A01D}"/>
              </a:ext>
            </a:extLst>
          </p:cNvPr>
          <p:cNvSpPr>
            <a:spLocks noGrp="1"/>
          </p:cNvSpPr>
          <p:nvPr>
            <p:ph idx="1"/>
          </p:nvPr>
        </p:nvSpPr>
        <p:spPr>
          <a:xfrm>
            <a:off x="628648" y="1825625"/>
            <a:ext cx="8186579" cy="4351338"/>
          </a:xfrm>
        </p:spPr>
        <p:txBody>
          <a:bodyPr>
            <a:normAutofit fontScale="92500" lnSpcReduction="10000"/>
          </a:bodyPr>
          <a:lstStyle/>
          <a:p>
            <a:r>
              <a:rPr lang="en-US" dirty="0"/>
              <a:t>Both thresholds on the initial and receptor neurons appear to be related to electric voltages.</a:t>
            </a:r>
          </a:p>
          <a:p>
            <a:r>
              <a:rPr lang="en-US" dirty="0"/>
              <a:t>So both thresholds can be fine-tuned by mental influx, to achieve targeted final neural patterns.</a:t>
            </a:r>
            <a:br>
              <a:rPr lang="en-US" dirty="0"/>
            </a:br>
            <a:endParaRPr lang="en-US" dirty="0"/>
          </a:p>
          <a:p>
            <a:r>
              <a:rPr lang="en-US" dirty="0"/>
              <a:t>Mental influx can modulate activity of </a:t>
            </a:r>
            <a:r>
              <a:rPr lang="en-US"/>
              <a:t>many neurons</a:t>
            </a:r>
            <a:endParaRPr lang="en-US" dirty="0"/>
          </a:p>
          <a:p>
            <a:r>
              <a:rPr lang="en-US" dirty="0"/>
              <a:t>The brain can detect these patterns &amp; cause actions</a:t>
            </a:r>
          </a:p>
          <a:p>
            <a:endParaRPr lang="en-US" dirty="0"/>
          </a:p>
          <a:p>
            <a:r>
              <a:rPr lang="en-US" dirty="0"/>
              <a:t>Therefore : minds can control bodily actions.</a:t>
            </a:r>
          </a:p>
          <a:p>
            <a:r>
              <a:rPr lang="en-US" dirty="0"/>
              <a:t>Showing how this happens is the aim of this talk.</a:t>
            </a:r>
          </a:p>
        </p:txBody>
      </p:sp>
      <p:sp>
        <p:nvSpPr>
          <p:cNvPr id="5" name="Footer Placeholder 4">
            <a:extLst>
              <a:ext uri="{FF2B5EF4-FFF2-40B4-BE49-F238E27FC236}">
                <a16:creationId xmlns:a16="http://schemas.microsoft.com/office/drawing/2014/main" id="{8175D0F3-2CD1-C070-ABB7-211ECC6D845C}"/>
              </a:ext>
            </a:extLst>
          </p:cNvPr>
          <p:cNvSpPr>
            <a:spLocks noGrp="1"/>
          </p:cNvSpPr>
          <p:nvPr>
            <p:ph type="ftr" sz="quarter" idx="11"/>
          </p:nvPr>
        </p:nvSpPr>
        <p:spPr/>
        <p:txBody>
          <a:bodyPr/>
          <a:lstStyle/>
          <a:p>
            <a:r>
              <a:rPr lang="en-US"/>
              <a:t>Ian Thompson</a:t>
            </a:r>
          </a:p>
        </p:txBody>
      </p:sp>
      <p:sp>
        <p:nvSpPr>
          <p:cNvPr id="6" name="Slide Number Placeholder 5">
            <a:extLst>
              <a:ext uri="{FF2B5EF4-FFF2-40B4-BE49-F238E27FC236}">
                <a16:creationId xmlns:a16="http://schemas.microsoft.com/office/drawing/2014/main" id="{ADB90ADF-D007-47F7-9133-B994E5F47332}"/>
              </a:ext>
            </a:extLst>
          </p:cNvPr>
          <p:cNvSpPr>
            <a:spLocks noGrp="1"/>
          </p:cNvSpPr>
          <p:nvPr>
            <p:ph type="sldNum" sz="quarter" idx="12"/>
          </p:nvPr>
        </p:nvSpPr>
        <p:spPr/>
        <p:txBody>
          <a:bodyPr/>
          <a:lstStyle/>
          <a:p>
            <a:fld id="{1A58AED7-77EC-5940-BFFD-72F41070E831}" type="slidenum">
              <a:rPr lang="en-US" smtClean="0"/>
              <a:t>38</a:t>
            </a:fld>
            <a:endParaRPr lang="en-US"/>
          </a:p>
        </p:txBody>
      </p:sp>
    </p:spTree>
    <p:extLst>
      <p:ext uri="{BB962C8B-B14F-4D97-AF65-F5344CB8AC3E}">
        <p14:creationId xmlns:p14="http://schemas.microsoft.com/office/powerpoint/2010/main" val="4287872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871E-6523-0245-8034-04DEBF1CAA22}"/>
              </a:ext>
            </a:extLst>
          </p:cNvPr>
          <p:cNvSpPr>
            <a:spLocks noGrp="1"/>
          </p:cNvSpPr>
          <p:nvPr>
            <p:ph type="title"/>
          </p:nvPr>
        </p:nvSpPr>
        <p:spPr/>
        <p:txBody>
          <a:bodyPr/>
          <a:lstStyle/>
          <a:p>
            <a:r>
              <a:rPr lang="en-US" dirty="0"/>
              <a:t>Experimental Test of Predictions</a:t>
            </a:r>
          </a:p>
        </p:txBody>
      </p:sp>
      <p:sp>
        <p:nvSpPr>
          <p:cNvPr id="3" name="Content Placeholder 2">
            <a:extLst>
              <a:ext uri="{FF2B5EF4-FFF2-40B4-BE49-F238E27FC236}">
                <a16:creationId xmlns:a16="http://schemas.microsoft.com/office/drawing/2014/main" id="{41A8633D-97A8-894C-B64B-C157D30FAD14}"/>
              </a:ext>
            </a:extLst>
          </p:cNvPr>
          <p:cNvSpPr>
            <a:spLocks noGrp="1"/>
          </p:cNvSpPr>
          <p:nvPr>
            <p:ph idx="1"/>
          </p:nvPr>
        </p:nvSpPr>
        <p:spPr/>
        <p:txBody>
          <a:bodyPr>
            <a:normAutofit fontScale="92500"/>
          </a:bodyPr>
          <a:lstStyle/>
          <a:p>
            <a:pPr marL="0" indent="0">
              <a:buNone/>
            </a:pPr>
            <a:r>
              <a:rPr lang="en-US" dirty="0"/>
              <a:t>General prediction:</a:t>
            </a:r>
          </a:p>
          <a:p>
            <a:r>
              <a:rPr lang="en-US" dirty="0"/>
              <a:t> </a:t>
            </a:r>
            <a:r>
              <a:rPr lang="en-US" sz="2200" dirty="0"/>
              <a:t>Processes with charged particles can be led to targeted results.</a:t>
            </a:r>
          </a:p>
          <a:p>
            <a:pPr marL="0" indent="0">
              <a:buNone/>
            </a:pPr>
            <a:r>
              <a:rPr lang="en-US" dirty="0"/>
              <a:t>Specific predictions:</a:t>
            </a:r>
          </a:p>
          <a:p>
            <a:pPr lvl="1"/>
            <a:r>
              <a:rPr lang="en-US" dirty="0"/>
              <a:t>Electric effects in living organisms fluctuate for targets</a:t>
            </a:r>
          </a:p>
          <a:p>
            <a:pPr lvl="1"/>
            <a:r>
              <a:rPr lang="en-US" dirty="0"/>
              <a:t>Vacuum Permittivity changes in atoms and in cells</a:t>
            </a:r>
          </a:p>
          <a:p>
            <a:pPr lvl="2"/>
            <a:r>
              <a:rPr lang="en-US" dirty="0"/>
              <a:t>Must distinguish from solvent permittivity changes	</a:t>
            </a:r>
          </a:p>
          <a:p>
            <a:pPr lvl="1"/>
            <a:r>
              <a:rPr lang="en-US" dirty="0"/>
              <a:t>This model only changes the physics parameters needed to get useful results </a:t>
            </a:r>
            <a:r>
              <a:rPr lang="en-US" sz="2000" dirty="0"/>
              <a:t>– probably not all surrounding region</a:t>
            </a:r>
            <a:r>
              <a:rPr lang="en-US" dirty="0"/>
              <a:t>.</a:t>
            </a:r>
          </a:p>
          <a:p>
            <a:pPr lvl="2"/>
            <a:r>
              <a:rPr lang="en-US" dirty="0"/>
              <a:t>So must measure energy level changes in atoms </a:t>
            </a:r>
            <a:r>
              <a:rPr lang="en-US" u="sng" dirty="0"/>
              <a:t>in</a:t>
            </a:r>
            <a:r>
              <a:rPr lang="en-US" dirty="0"/>
              <a:t> causal chain</a:t>
            </a:r>
          </a:p>
          <a:p>
            <a:pPr lvl="2"/>
            <a:r>
              <a:rPr lang="en-US" dirty="0"/>
              <a:t>Atoms have brief shifts in energies and fluorescent light </a:t>
            </a:r>
          </a:p>
        </p:txBody>
      </p:sp>
      <p:sp>
        <p:nvSpPr>
          <p:cNvPr id="4" name="Footer Placeholder 3">
            <a:extLst>
              <a:ext uri="{FF2B5EF4-FFF2-40B4-BE49-F238E27FC236}">
                <a16:creationId xmlns:a16="http://schemas.microsoft.com/office/drawing/2014/main" id="{ABD6B966-3606-D84A-8331-468D07535859}"/>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02162195-A22B-F943-A7FF-ABDEF2ABEC01}"/>
              </a:ext>
            </a:extLst>
          </p:cNvPr>
          <p:cNvSpPr>
            <a:spLocks noGrp="1"/>
          </p:cNvSpPr>
          <p:nvPr>
            <p:ph type="sldNum" sz="quarter" idx="12"/>
          </p:nvPr>
        </p:nvSpPr>
        <p:spPr/>
        <p:txBody>
          <a:bodyPr/>
          <a:lstStyle/>
          <a:p>
            <a:fld id="{22753A93-0229-F743-A9B6-D3D49CF85195}" type="slidenum">
              <a:rPr lang="en-US" smtClean="0"/>
              <a:t>39</a:t>
            </a:fld>
            <a:endParaRPr lang="en-US"/>
          </a:p>
        </p:txBody>
      </p:sp>
    </p:spTree>
    <p:extLst>
      <p:ext uri="{BB962C8B-B14F-4D97-AF65-F5344CB8AC3E}">
        <p14:creationId xmlns:p14="http://schemas.microsoft.com/office/powerpoint/2010/main" val="325902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F686-4A76-9D6A-E2AF-310C8ADE1171}"/>
              </a:ext>
            </a:extLst>
          </p:cNvPr>
          <p:cNvSpPr>
            <a:spLocks noGrp="1"/>
          </p:cNvSpPr>
          <p:nvPr>
            <p:ph type="title"/>
          </p:nvPr>
        </p:nvSpPr>
        <p:spPr/>
        <p:txBody>
          <a:bodyPr/>
          <a:lstStyle/>
          <a:p>
            <a:r>
              <a:rPr lang="en-US" dirty="0"/>
              <a:t>Mind-body Connection</a:t>
            </a:r>
          </a:p>
        </p:txBody>
      </p:sp>
      <p:sp>
        <p:nvSpPr>
          <p:cNvPr id="3" name="Content Placeholder 2">
            <a:extLst>
              <a:ext uri="{FF2B5EF4-FFF2-40B4-BE49-F238E27FC236}">
                <a16:creationId xmlns:a16="http://schemas.microsoft.com/office/drawing/2014/main" id="{2F6F8066-BCF4-C548-2436-3F664B65A11D}"/>
              </a:ext>
            </a:extLst>
          </p:cNvPr>
          <p:cNvSpPr>
            <a:spLocks noGrp="1"/>
          </p:cNvSpPr>
          <p:nvPr>
            <p:ph idx="1"/>
          </p:nvPr>
        </p:nvSpPr>
        <p:spPr>
          <a:xfrm>
            <a:off x="472821" y="1801241"/>
            <a:ext cx="8198358" cy="4351338"/>
          </a:xfrm>
        </p:spPr>
        <p:txBody>
          <a:bodyPr>
            <a:normAutofit fontScale="85000" lnSpcReduction="20000"/>
          </a:bodyPr>
          <a:lstStyle/>
          <a:p>
            <a:pPr marL="0" indent="0">
              <a:lnSpc>
                <a:spcPct val="110000"/>
              </a:lnSpc>
              <a:buNone/>
            </a:pPr>
            <a:r>
              <a:rPr lang="en-US" dirty="0"/>
              <a:t>Our minds and brain/body </a:t>
            </a:r>
            <a:br>
              <a:rPr lang="en-US" dirty="0"/>
            </a:br>
            <a:r>
              <a:rPr lang="en-US" dirty="0"/>
              <a:t>definitely interact</a:t>
            </a:r>
          </a:p>
          <a:p>
            <a:pPr>
              <a:lnSpc>
                <a:spcPct val="110000"/>
              </a:lnSpc>
            </a:pPr>
            <a:r>
              <a:rPr lang="en-US" sz="2600" dirty="0"/>
              <a:t>From everyone’s daily experiences</a:t>
            </a:r>
          </a:p>
          <a:p>
            <a:pPr>
              <a:lnSpc>
                <a:spcPct val="110000"/>
              </a:lnSpc>
            </a:pPr>
            <a:r>
              <a:rPr lang="en-US" sz="2600" dirty="0"/>
              <a:t>Desire &amp; thought -&gt; Intention to act -&gt; Bodily action</a:t>
            </a:r>
          </a:p>
          <a:p>
            <a:pPr lvl="1">
              <a:lnSpc>
                <a:spcPct val="110000"/>
              </a:lnSpc>
            </a:pPr>
            <a:endParaRPr lang="en-US" dirty="0"/>
          </a:p>
          <a:p>
            <a:pPr>
              <a:lnSpc>
                <a:spcPct val="110000"/>
              </a:lnSpc>
            </a:pPr>
            <a:r>
              <a:rPr lang="en-US" b="1" dirty="0"/>
              <a:t>But</a:t>
            </a:r>
            <a:r>
              <a:rPr lang="en-US" dirty="0"/>
              <a:t> most scientists and philosophers today</a:t>
            </a:r>
          </a:p>
          <a:p>
            <a:pPr lvl="1">
              <a:lnSpc>
                <a:spcPct val="110000"/>
              </a:lnSpc>
            </a:pPr>
            <a:r>
              <a:rPr lang="en-US" dirty="0"/>
              <a:t>say minds and bodies are so different in nature </a:t>
            </a:r>
            <a:br>
              <a:rPr lang="en-US" dirty="0"/>
            </a:br>
            <a:r>
              <a:rPr lang="en-US" dirty="0"/>
              <a:t>that we cannot even imagine how they interact.</a:t>
            </a:r>
          </a:p>
          <a:p>
            <a:pPr lvl="1">
              <a:lnSpc>
                <a:spcPct val="110000"/>
              </a:lnSpc>
            </a:pPr>
            <a:r>
              <a:rPr lang="en-US" dirty="0"/>
              <a:t>so deny any interaction!</a:t>
            </a:r>
          </a:p>
          <a:p>
            <a:pPr lvl="1">
              <a:lnSpc>
                <a:spcPct val="110000"/>
              </a:lnSpc>
            </a:pPr>
            <a:r>
              <a:rPr lang="en-US" dirty="0"/>
              <a:t>insist on ‘causal closure’ of the physical world</a:t>
            </a:r>
          </a:p>
          <a:p>
            <a:pPr lvl="1">
              <a:lnSpc>
                <a:spcPct val="110000"/>
              </a:lnSpc>
            </a:pPr>
            <a:r>
              <a:rPr lang="en-US" dirty="0"/>
              <a:t>Since the brain is all there is, say the brain itself </a:t>
            </a:r>
            <a:br>
              <a:rPr lang="en-US" dirty="0"/>
            </a:br>
            <a:r>
              <a:rPr lang="en-US" dirty="0"/>
              <a:t>must  feel, think, act.</a:t>
            </a:r>
          </a:p>
          <a:p>
            <a:endParaRPr lang="en-US" dirty="0"/>
          </a:p>
        </p:txBody>
      </p:sp>
      <p:sp>
        <p:nvSpPr>
          <p:cNvPr id="4" name="Slide Number Placeholder 3">
            <a:extLst>
              <a:ext uri="{FF2B5EF4-FFF2-40B4-BE49-F238E27FC236}">
                <a16:creationId xmlns:a16="http://schemas.microsoft.com/office/drawing/2014/main" id="{F1A4E988-B197-9055-18B3-B7459BD7642E}"/>
              </a:ext>
            </a:extLst>
          </p:cNvPr>
          <p:cNvSpPr>
            <a:spLocks noGrp="1"/>
          </p:cNvSpPr>
          <p:nvPr>
            <p:ph type="sldNum" sz="quarter" idx="12"/>
          </p:nvPr>
        </p:nvSpPr>
        <p:spPr/>
        <p:txBody>
          <a:bodyPr/>
          <a:lstStyle/>
          <a:p>
            <a:fld id="{1A58AED7-77EC-5940-BFFD-72F41070E831}" type="slidenum">
              <a:rPr lang="en-US" smtClean="0"/>
              <a:t>4</a:t>
            </a:fld>
            <a:endParaRPr lang="en-US"/>
          </a:p>
        </p:txBody>
      </p:sp>
      <p:sp>
        <p:nvSpPr>
          <p:cNvPr id="5" name="Footer Placeholder 4">
            <a:extLst>
              <a:ext uri="{FF2B5EF4-FFF2-40B4-BE49-F238E27FC236}">
                <a16:creationId xmlns:a16="http://schemas.microsoft.com/office/drawing/2014/main" id="{DCD87007-0408-9718-ED9A-4344A493115B}"/>
              </a:ext>
            </a:extLst>
          </p:cNvPr>
          <p:cNvSpPr>
            <a:spLocks noGrp="1"/>
          </p:cNvSpPr>
          <p:nvPr>
            <p:ph type="ftr" sz="quarter" idx="11"/>
          </p:nvPr>
        </p:nvSpPr>
        <p:spPr/>
        <p:txBody>
          <a:bodyPr/>
          <a:lstStyle/>
          <a:p>
            <a:r>
              <a:rPr lang="en-US"/>
              <a:t>Ian Thompson</a:t>
            </a:r>
          </a:p>
        </p:txBody>
      </p:sp>
      <p:pic>
        <p:nvPicPr>
          <p:cNvPr id="6" name="Picture 5">
            <a:extLst>
              <a:ext uri="{FF2B5EF4-FFF2-40B4-BE49-F238E27FC236}">
                <a16:creationId xmlns:a16="http://schemas.microsoft.com/office/drawing/2014/main" id="{FD241E97-5B9D-B7EE-0F1C-9DE576D5C8A0}"/>
              </a:ext>
            </a:extLst>
          </p:cNvPr>
          <p:cNvPicPr>
            <a:picLocks noChangeAspect="1"/>
          </p:cNvPicPr>
          <p:nvPr/>
        </p:nvPicPr>
        <p:blipFill>
          <a:blip r:embed="rId2"/>
          <a:stretch>
            <a:fillRect/>
          </a:stretch>
        </p:blipFill>
        <p:spPr>
          <a:xfrm>
            <a:off x="6267728" y="528215"/>
            <a:ext cx="2758937" cy="2324947"/>
          </a:xfrm>
          <a:prstGeom prst="rect">
            <a:avLst/>
          </a:prstGeom>
        </p:spPr>
      </p:pic>
      <p:pic>
        <p:nvPicPr>
          <p:cNvPr id="8" name="Picture 7" descr="A diagram of a company logo&#10;&#10;Description automatically generated with medium confidence">
            <a:extLst>
              <a:ext uri="{FF2B5EF4-FFF2-40B4-BE49-F238E27FC236}">
                <a16:creationId xmlns:a16="http://schemas.microsoft.com/office/drawing/2014/main" id="{5DC0A17E-AA0F-E5AA-17CF-9B1331549F9C}"/>
              </a:ext>
            </a:extLst>
          </p:cNvPr>
          <p:cNvPicPr>
            <a:picLocks noChangeAspect="1"/>
          </p:cNvPicPr>
          <p:nvPr/>
        </p:nvPicPr>
        <p:blipFill>
          <a:blip r:embed="rId3"/>
          <a:stretch>
            <a:fillRect/>
          </a:stretch>
        </p:blipFill>
        <p:spPr>
          <a:xfrm>
            <a:off x="6988332" y="3840479"/>
            <a:ext cx="1758386" cy="2181497"/>
          </a:xfrm>
          <a:prstGeom prst="rect">
            <a:avLst/>
          </a:prstGeom>
        </p:spPr>
      </p:pic>
      <p:sp>
        <p:nvSpPr>
          <p:cNvPr id="9" name="TextBox 8">
            <a:extLst>
              <a:ext uri="{FF2B5EF4-FFF2-40B4-BE49-F238E27FC236}">
                <a16:creationId xmlns:a16="http://schemas.microsoft.com/office/drawing/2014/main" id="{469F6325-CE00-EDC7-BEB5-D6ABEB84032F}"/>
              </a:ext>
            </a:extLst>
          </p:cNvPr>
          <p:cNvSpPr txBox="1"/>
          <p:nvPr/>
        </p:nvSpPr>
        <p:spPr>
          <a:xfrm>
            <a:off x="6463877" y="6084352"/>
            <a:ext cx="2556277" cy="369332"/>
          </a:xfrm>
          <a:prstGeom prst="rect">
            <a:avLst/>
          </a:prstGeom>
          <a:noFill/>
        </p:spPr>
        <p:txBody>
          <a:bodyPr wrap="none" rtlCol="0">
            <a:spAutoFit/>
          </a:bodyPr>
          <a:lstStyle/>
          <a:p>
            <a:r>
              <a:rPr lang="en-US" dirty="0"/>
              <a:t>All causes physical (P) ?</a:t>
            </a:r>
          </a:p>
        </p:txBody>
      </p:sp>
    </p:spTree>
    <p:extLst>
      <p:ext uri="{BB962C8B-B14F-4D97-AF65-F5344CB8AC3E}">
        <p14:creationId xmlns:p14="http://schemas.microsoft.com/office/powerpoint/2010/main" val="569982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D68C-C1BE-A746-A42D-E5BDBB2590A3}"/>
              </a:ext>
            </a:extLst>
          </p:cNvPr>
          <p:cNvSpPr>
            <a:spLocks noGrp="1"/>
          </p:cNvSpPr>
          <p:nvPr>
            <p:ph type="title"/>
          </p:nvPr>
        </p:nvSpPr>
        <p:spPr>
          <a:xfrm>
            <a:off x="628650" y="365126"/>
            <a:ext cx="7886700" cy="665021"/>
          </a:xfrm>
        </p:spPr>
        <p:txBody>
          <a:bodyPr>
            <a:normAutofit fontScale="90000"/>
          </a:bodyPr>
          <a:lstStyle/>
          <a:p>
            <a:r>
              <a:rPr lang="en-US" dirty="0"/>
              <a:t>Measuring fluorescence spectra</a:t>
            </a:r>
          </a:p>
        </p:txBody>
      </p:sp>
      <p:sp>
        <p:nvSpPr>
          <p:cNvPr id="4" name="Footer Placeholder 3">
            <a:extLst>
              <a:ext uri="{FF2B5EF4-FFF2-40B4-BE49-F238E27FC236}">
                <a16:creationId xmlns:a16="http://schemas.microsoft.com/office/drawing/2014/main" id="{C0360A11-285C-F74A-B054-9259D68B3A2E}"/>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2F0C4BB1-14C9-8F4A-A1C6-FEB9C0A7A63C}"/>
              </a:ext>
            </a:extLst>
          </p:cNvPr>
          <p:cNvSpPr>
            <a:spLocks noGrp="1"/>
          </p:cNvSpPr>
          <p:nvPr>
            <p:ph type="sldNum" sz="quarter" idx="12"/>
          </p:nvPr>
        </p:nvSpPr>
        <p:spPr/>
        <p:txBody>
          <a:bodyPr/>
          <a:lstStyle/>
          <a:p>
            <a:fld id="{22753A93-0229-F743-A9B6-D3D49CF85195}" type="slidenum">
              <a:rPr lang="en-US" smtClean="0"/>
              <a:t>40</a:t>
            </a:fld>
            <a:endParaRPr lang="en-US"/>
          </a:p>
        </p:txBody>
      </p:sp>
      <p:pic>
        <p:nvPicPr>
          <p:cNvPr id="11" name="Content Placeholder 10" descr="A picture containing text&#10;&#10;Description automatically generated">
            <a:extLst>
              <a:ext uri="{FF2B5EF4-FFF2-40B4-BE49-F238E27FC236}">
                <a16:creationId xmlns:a16="http://schemas.microsoft.com/office/drawing/2014/main" id="{162296DF-0657-7D43-A54F-CB4B65F01DC6}"/>
              </a:ext>
            </a:extLst>
          </p:cNvPr>
          <p:cNvPicPr>
            <a:picLocks noGrp="1" noChangeAspect="1"/>
          </p:cNvPicPr>
          <p:nvPr>
            <p:ph idx="1"/>
          </p:nvPr>
        </p:nvPicPr>
        <p:blipFill>
          <a:blip r:embed="rId3"/>
          <a:stretch>
            <a:fillRect/>
          </a:stretch>
        </p:blipFill>
        <p:spPr>
          <a:xfrm>
            <a:off x="239166" y="1157469"/>
            <a:ext cx="7164719" cy="5564008"/>
          </a:xfrm>
        </p:spPr>
      </p:pic>
      <p:sp>
        <p:nvSpPr>
          <p:cNvPr id="12" name="TextBox 11">
            <a:extLst>
              <a:ext uri="{FF2B5EF4-FFF2-40B4-BE49-F238E27FC236}">
                <a16:creationId xmlns:a16="http://schemas.microsoft.com/office/drawing/2014/main" id="{6B50A20F-6CC1-D148-B258-457B52CFFCB5}"/>
              </a:ext>
            </a:extLst>
          </p:cNvPr>
          <p:cNvSpPr txBox="1"/>
          <p:nvPr/>
        </p:nvSpPr>
        <p:spPr>
          <a:xfrm>
            <a:off x="7427140" y="2677282"/>
            <a:ext cx="1565044" cy="1754326"/>
          </a:xfrm>
          <a:prstGeom prst="rect">
            <a:avLst/>
          </a:prstGeom>
          <a:noFill/>
        </p:spPr>
        <p:txBody>
          <a:bodyPr wrap="none" rtlCol="0">
            <a:spAutoFit/>
          </a:bodyPr>
          <a:lstStyle/>
          <a:p>
            <a:r>
              <a:rPr lang="en-US" dirty="0"/>
              <a:t>from:</a:t>
            </a:r>
          </a:p>
          <a:p>
            <a:r>
              <a:rPr lang="en-US" dirty="0"/>
              <a:t>John Barrow &amp;</a:t>
            </a:r>
            <a:br>
              <a:rPr lang="en-US" dirty="0"/>
            </a:br>
            <a:r>
              <a:rPr lang="en-US" dirty="0"/>
              <a:t>John Webb,</a:t>
            </a:r>
          </a:p>
          <a:p>
            <a:r>
              <a:rPr lang="en-US" dirty="0"/>
              <a:t>Scientific</a:t>
            </a:r>
            <a:br>
              <a:rPr lang="en-US" dirty="0"/>
            </a:br>
            <a:r>
              <a:rPr lang="en-US" dirty="0"/>
              <a:t>American </a:t>
            </a:r>
            <a:br>
              <a:rPr lang="en-US" dirty="0"/>
            </a:br>
            <a:r>
              <a:rPr lang="en-US" dirty="0"/>
              <a:t>(2005) 56-63.</a:t>
            </a:r>
          </a:p>
        </p:txBody>
      </p:sp>
    </p:spTree>
    <p:extLst>
      <p:ext uri="{BB962C8B-B14F-4D97-AF65-F5344CB8AC3E}">
        <p14:creationId xmlns:p14="http://schemas.microsoft.com/office/powerpoint/2010/main" val="2720175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9B25A-8A47-0341-B76E-A03D6F57E9AA}"/>
              </a:ext>
            </a:extLst>
          </p:cNvPr>
          <p:cNvSpPr>
            <a:spLocks noGrp="1"/>
          </p:cNvSpPr>
          <p:nvPr>
            <p:ph type="title"/>
          </p:nvPr>
        </p:nvSpPr>
        <p:spPr/>
        <p:txBody>
          <a:bodyPr/>
          <a:lstStyle/>
          <a:p>
            <a:r>
              <a:rPr lang="en-US" dirty="0"/>
              <a:t>Summary of overall answers:</a:t>
            </a:r>
          </a:p>
        </p:txBody>
      </p:sp>
      <p:sp>
        <p:nvSpPr>
          <p:cNvPr id="3" name="Content Placeholder 2">
            <a:extLst>
              <a:ext uri="{FF2B5EF4-FFF2-40B4-BE49-F238E27FC236}">
                <a16:creationId xmlns:a16="http://schemas.microsoft.com/office/drawing/2014/main" id="{20AE642E-54A2-6B4E-932E-FD9491A55AF3}"/>
              </a:ext>
            </a:extLst>
          </p:cNvPr>
          <p:cNvSpPr>
            <a:spLocks noGrp="1"/>
          </p:cNvSpPr>
          <p:nvPr>
            <p:ph idx="1"/>
          </p:nvPr>
        </p:nvSpPr>
        <p:spPr>
          <a:xfrm>
            <a:off x="628650" y="1825625"/>
            <a:ext cx="7886700" cy="4530726"/>
          </a:xfrm>
        </p:spPr>
        <p:txBody>
          <a:bodyPr>
            <a:normAutofit fontScale="92500"/>
          </a:bodyPr>
          <a:lstStyle/>
          <a:p>
            <a:r>
              <a:rPr lang="en-US" dirty="0"/>
              <a:t>We can propose two hypotheses to answer the questions:</a:t>
            </a:r>
          </a:p>
          <a:p>
            <a:pPr marL="514350" indent="-514350">
              <a:buFont typeface="+mj-lt"/>
              <a:buAutoNum type="arabicPeriod"/>
            </a:pPr>
            <a:r>
              <a:rPr lang="en-US" dirty="0">
                <a:solidFill>
                  <a:srgbClr val="FF0000"/>
                </a:solidFill>
              </a:rPr>
              <a:t>WHAT do mental (etc.) effects change in physics?</a:t>
            </a:r>
            <a:br>
              <a:rPr lang="en-US" dirty="0">
                <a:solidFill>
                  <a:srgbClr val="FF0000"/>
                </a:solidFill>
              </a:rPr>
            </a:br>
            <a:r>
              <a:rPr lang="en-US" i="1" dirty="0">
                <a:solidFill>
                  <a:schemeClr val="tx1">
                    <a:lumMod val="50000"/>
                    <a:lumOff val="50000"/>
                  </a:schemeClr>
                </a:solidFill>
              </a:rPr>
              <a:t>Answer: </a:t>
            </a:r>
            <a:r>
              <a:rPr lang="en-US" dirty="0"/>
              <a:t>The electric permittivity of the vacuum</a:t>
            </a:r>
            <a:br>
              <a:rPr lang="en-US" dirty="0"/>
            </a:br>
            <a:endParaRPr lang="en-US" dirty="0"/>
          </a:p>
          <a:p>
            <a:pPr marL="514350" indent="-514350">
              <a:buFont typeface="+mj-lt"/>
              <a:buAutoNum type="arabicPeriod"/>
            </a:pPr>
            <a:r>
              <a:rPr lang="en-US" dirty="0">
                <a:solidFill>
                  <a:srgbClr val="FF0000"/>
                </a:solidFill>
              </a:rPr>
              <a:t>HOW these changes could be used in physiology?</a:t>
            </a:r>
            <a:br>
              <a:rPr lang="en-US" dirty="0"/>
            </a:br>
            <a:r>
              <a:rPr lang="en-US" i="1" dirty="0">
                <a:solidFill>
                  <a:schemeClr val="tx1">
                    <a:lumMod val="50000"/>
                    <a:lumOff val="50000"/>
                  </a:schemeClr>
                </a:solidFill>
              </a:rPr>
              <a:t>Answer: </a:t>
            </a:r>
            <a:r>
              <a:rPr lang="en-US" dirty="0"/>
              <a:t>For target configurations given by input from the spiritual/mental into cells, there is a physical feedback mechanism to bring physical forms closer to this target in the near future.</a:t>
            </a:r>
          </a:p>
          <a:p>
            <a:endParaRPr lang="en-US" dirty="0"/>
          </a:p>
        </p:txBody>
      </p:sp>
      <p:sp>
        <p:nvSpPr>
          <p:cNvPr id="4" name="Footer Placeholder 3">
            <a:extLst>
              <a:ext uri="{FF2B5EF4-FFF2-40B4-BE49-F238E27FC236}">
                <a16:creationId xmlns:a16="http://schemas.microsoft.com/office/drawing/2014/main" id="{F6A24B7F-ADC7-954B-AFDC-33E54D84A8C2}"/>
              </a:ext>
            </a:extLst>
          </p:cNvPr>
          <p:cNvSpPr>
            <a:spLocks noGrp="1"/>
          </p:cNvSpPr>
          <p:nvPr>
            <p:ph type="ftr" sz="quarter" idx="11"/>
          </p:nvPr>
        </p:nvSpPr>
        <p:spPr/>
        <p:txBody>
          <a:bodyPr/>
          <a:lstStyle/>
          <a:p>
            <a:r>
              <a:rPr lang="en-US" dirty="0"/>
              <a:t>Ian Thompson</a:t>
            </a:r>
          </a:p>
        </p:txBody>
      </p:sp>
      <p:sp>
        <p:nvSpPr>
          <p:cNvPr id="5" name="Slide Number Placeholder 4">
            <a:extLst>
              <a:ext uri="{FF2B5EF4-FFF2-40B4-BE49-F238E27FC236}">
                <a16:creationId xmlns:a16="http://schemas.microsoft.com/office/drawing/2014/main" id="{AB837C76-45BC-D240-83D3-3A3FF84A182C}"/>
              </a:ext>
            </a:extLst>
          </p:cNvPr>
          <p:cNvSpPr>
            <a:spLocks noGrp="1"/>
          </p:cNvSpPr>
          <p:nvPr>
            <p:ph type="sldNum" sz="quarter" idx="12"/>
          </p:nvPr>
        </p:nvSpPr>
        <p:spPr/>
        <p:txBody>
          <a:bodyPr/>
          <a:lstStyle/>
          <a:p>
            <a:fld id="{22753A93-0229-F743-A9B6-D3D49CF85195}" type="slidenum">
              <a:rPr lang="en-US" smtClean="0"/>
              <a:t>41</a:t>
            </a:fld>
            <a:endParaRPr lang="en-US"/>
          </a:p>
        </p:txBody>
      </p:sp>
    </p:spTree>
    <p:extLst>
      <p:ext uri="{BB962C8B-B14F-4D97-AF65-F5344CB8AC3E}">
        <p14:creationId xmlns:p14="http://schemas.microsoft.com/office/powerpoint/2010/main" val="312342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DC60-86B5-ED42-B708-6DBFFA4B5A5B}"/>
              </a:ext>
            </a:extLst>
          </p:cNvPr>
          <p:cNvSpPr>
            <a:spLocks noGrp="1"/>
          </p:cNvSpPr>
          <p:nvPr>
            <p:ph type="title"/>
          </p:nvPr>
        </p:nvSpPr>
        <p:spPr/>
        <p:txBody>
          <a:bodyPr/>
          <a:lstStyle/>
          <a:p>
            <a:r>
              <a:rPr lang="en-US" dirty="0"/>
              <a:t>Implications</a:t>
            </a:r>
            <a:endParaRPr lang="en-US" sz="2400" dirty="0"/>
          </a:p>
        </p:txBody>
      </p:sp>
      <p:sp>
        <p:nvSpPr>
          <p:cNvPr id="3" name="Content Placeholder 2">
            <a:extLst>
              <a:ext uri="{FF2B5EF4-FFF2-40B4-BE49-F238E27FC236}">
                <a16:creationId xmlns:a16="http://schemas.microsoft.com/office/drawing/2014/main" id="{46B7667F-9A66-9647-B22B-E25F6F6EFD87}"/>
              </a:ext>
            </a:extLst>
          </p:cNvPr>
          <p:cNvSpPr>
            <a:spLocks noGrp="1"/>
          </p:cNvSpPr>
          <p:nvPr>
            <p:ph idx="1"/>
          </p:nvPr>
        </p:nvSpPr>
        <p:spPr/>
        <p:txBody>
          <a:bodyPr>
            <a:normAutofit fontScale="92500"/>
          </a:bodyPr>
          <a:lstStyle/>
          <a:p>
            <a:r>
              <a:rPr lang="en-US" dirty="0"/>
              <a:t>How spiritual things could have effects in nature.</a:t>
            </a:r>
          </a:p>
          <a:p>
            <a:r>
              <a:rPr lang="en-US" dirty="0"/>
              <a:t>These effects on permittivity should be measurable</a:t>
            </a:r>
          </a:p>
          <a:p>
            <a:endParaRPr lang="en-US" dirty="0"/>
          </a:p>
          <a:p>
            <a:r>
              <a:rPr lang="en-US" dirty="0"/>
              <a:t>Final causes and targets should be active in nature.</a:t>
            </a:r>
          </a:p>
          <a:p>
            <a:pPr lvl="1"/>
            <a:r>
              <a:rPr lang="en-US" dirty="0"/>
              <a:t>We have a way to bring the future into line, </a:t>
            </a:r>
            <a:br>
              <a:rPr lang="en-US" dirty="0"/>
            </a:br>
            <a:r>
              <a:rPr lang="en-US" dirty="0"/>
              <a:t>without time travel.</a:t>
            </a:r>
          </a:p>
          <a:p>
            <a:r>
              <a:rPr lang="en-US" dirty="0"/>
              <a:t>Widens the field of scientific explanations concerning spiritual and mental causes.</a:t>
            </a:r>
            <a:br>
              <a:rPr lang="en-US" dirty="0"/>
            </a:br>
            <a:endParaRPr lang="en-US" dirty="0"/>
          </a:p>
          <a:p>
            <a:r>
              <a:rPr lang="en-US" dirty="0"/>
              <a:t>No longer is the physical universe causally closed.  </a:t>
            </a:r>
          </a:p>
          <a:p>
            <a:endParaRPr lang="en-US" dirty="0"/>
          </a:p>
        </p:txBody>
      </p:sp>
      <p:sp>
        <p:nvSpPr>
          <p:cNvPr id="4" name="Footer Placeholder 3">
            <a:extLst>
              <a:ext uri="{FF2B5EF4-FFF2-40B4-BE49-F238E27FC236}">
                <a16:creationId xmlns:a16="http://schemas.microsoft.com/office/drawing/2014/main" id="{400CCA53-BF9F-CD42-8AF6-0BF4C369AC24}"/>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1076F8DC-7EA1-C940-BB1A-C4EA06DD8A38}"/>
              </a:ext>
            </a:extLst>
          </p:cNvPr>
          <p:cNvSpPr>
            <a:spLocks noGrp="1"/>
          </p:cNvSpPr>
          <p:nvPr>
            <p:ph type="sldNum" sz="quarter" idx="12"/>
          </p:nvPr>
        </p:nvSpPr>
        <p:spPr/>
        <p:txBody>
          <a:bodyPr/>
          <a:lstStyle/>
          <a:p>
            <a:fld id="{22753A93-0229-F743-A9B6-D3D49CF85195}" type="slidenum">
              <a:rPr lang="en-US" smtClean="0"/>
              <a:t>42</a:t>
            </a:fld>
            <a:endParaRPr lang="en-US"/>
          </a:p>
        </p:txBody>
      </p:sp>
    </p:spTree>
    <p:extLst>
      <p:ext uri="{BB962C8B-B14F-4D97-AF65-F5344CB8AC3E}">
        <p14:creationId xmlns:p14="http://schemas.microsoft.com/office/powerpoint/2010/main" val="4160150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70A4-C403-CE66-E850-BAE84E5C999E}"/>
              </a:ext>
            </a:extLst>
          </p:cNvPr>
          <p:cNvSpPr>
            <a:spLocks noGrp="1"/>
          </p:cNvSpPr>
          <p:nvPr>
            <p:ph type="ctr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1CB42DB9-E581-5425-E870-49DB0E359537}"/>
              </a:ext>
            </a:extLst>
          </p:cNvPr>
          <p:cNvSpPr>
            <a:spLocks noGrp="1"/>
          </p:cNvSpPr>
          <p:nvPr>
            <p:ph type="sldNum" sz="quarter" idx="12"/>
          </p:nvPr>
        </p:nvSpPr>
        <p:spPr/>
        <p:txBody>
          <a:bodyPr/>
          <a:lstStyle/>
          <a:p>
            <a:fld id="{1A58AED7-77EC-5940-BFFD-72F41070E831}" type="slidenum">
              <a:rPr lang="en-US" smtClean="0"/>
              <a:t>43</a:t>
            </a:fld>
            <a:endParaRPr lang="en-US"/>
          </a:p>
        </p:txBody>
      </p:sp>
      <p:sp>
        <p:nvSpPr>
          <p:cNvPr id="7" name="Footer Placeholder 6">
            <a:extLst>
              <a:ext uri="{FF2B5EF4-FFF2-40B4-BE49-F238E27FC236}">
                <a16:creationId xmlns:a16="http://schemas.microsoft.com/office/drawing/2014/main" id="{5646F358-492A-C222-D839-D5215ACB0EA2}"/>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4070113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AE27-F253-A443-A649-C23B0B27D2A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A310143-CF9C-C64E-9272-0F5AD4B0B57A}"/>
              </a:ext>
            </a:extLst>
          </p:cNvPr>
          <p:cNvSpPr>
            <a:spLocks noGrp="1"/>
          </p:cNvSpPr>
          <p:nvPr>
            <p:ph idx="1"/>
          </p:nvPr>
        </p:nvSpPr>
        <p:spPr/>
        <p:txBody>
          <a:bodyPr>
            <a:normAutofit/>
          </a:bodyPr>
          <a:lstStyle/>
          <a:p>
            <a:pPr marL="342900" indent="-342900">
              <a:buFont typeface="+mj-lt"/>
              <a:buAutoNum type="arabicPeriod"/>
            </a:pPr>
            <a:r>
              <a:rPr lang="en-US" sz="1800" dirty="0">
                <a:latin typeface="Times" pitchFamily="2" charset="0"/>
              </a:rPr>
              <a:t>Webb, J.K. (2001), M T Murphy, V V </a:t>
            </a:r>
            <a:r>
              <a:rPr lang="en-US" sz="1800" dirty="0" err="1">
                <a:latin typeface="Times" pitchFamily="2" charset="0"/>
              </a:rPr>
              <a:t>Flambaum</a:t>
            </a:r>
            <a:r>
              <a:rPr lang="en-US" sz="1800" dirty="0">
                <a:latin typeface="Times" pitchFamily="2" charset="0"/>
              </a:rPr>
              <a:t>, V A </a:t>
            </a:r>
            <a:r>
              <a:rPr lang="en-US" sz="1800" dirty="0" err="1">
                <a:latin typeface="Times" pitchFamily="2" charset="0"/>
              </a:rPr>
              <a:t>Dzuba</a:t>
            </a:r>
            <a:r>
              <a:rPr lang="en-US" sz="1800" dirty="0">
                <a:latin typeface="Times" pitchFamily="2" charset="0"/>
              </a:rPr>
              <a:t>, J D Barrow, C W Churchill, J X Prochaska, and A M Wolfe, </a:t>
            </a:r>
            <a:r>
              <a:rPr lang="en-US" sz="1800" i="1" dirty="0">
                <a:latin typeface="Times" pitchFamily="2" charset="0"/>
              </a:rPr>
              <a:t>Further Evidence for Cosmological Evolution of the Fine Structure Constant</a:t>
            </a:r>
            <a:r>
              <a:rPr lang="en-US" sz="1800" dirty="0">
                <a:latin typeface="Times" pitchFamily="2" charset="0"/>
              </a:rPr>
              <a:t>, Phys Rev Lett, </a:t>
            </a:r>
            <a:r>
              <a:rPr lang="en-US" sz="1800" b="1" dirty="0">
                <a:latin typeface="Times" pitchFamily="2" charset="0"/>
              </a:rPr>
              <a:t>87</a:t>
            </a:r>
            <a:r>
              <a:rPr lang="en-US" sz="1800" dirty="0">
                <a:latin typeface="Times" pitchFamily="2" charset="0"/>
              </a:rPr>
              <a:t>, 205-4. </a:t>
            </a:r>
          </a:p>
          <a:p>
            <a:pPr marL="342900" indent="-342900">
              <a:buFont typeface="+mj-lt"/>
              <a:buAutoNum type="arabicPeriod"/>
            </a:pPr>
            <a:r>
              <a:rPr lang="en-US" sz="1800" dirty="0">
                <a:latin typeface="Times" pitchFamily="2" charset="0"/>
              </a:rPr>
              <a:t>Webb, J. K. (2011), King, J. A., Murphy, M. T. and </a:t>
            </a:r>
            <a:r>
              <a:rPr lang="en-US" sz="1800" dirty="0" err="1">
                <a:latin typeface="Times" pitchFamily="2" charset="0"/>
              </a:rPr>
              <a:t>Flambaum</a:t>
            </a:r>
            <a:r>
              <a:rPr lang="en-US" sz="1800" dirty="0">
                <a:latin typeface="Times" pitchFamily="2" charset="0"/>
              </a:rPr>
              <a:t>, V. V. and Carswell, R. F. and Bainbridge, M. B., </a:t>
            </a:r>
            <a:r>
              <a:rPr lang="en-US" sz="1800" i="1" dirty="0">
                <a:latin typeface="Times" pitchFamily="2" charset="0"/>
              </a:rPr>
              <a:t>Indications of a Spatial Variation of the Fine Structure Constant</a:t>
            </a:r>
            <a:r>
              <a:rPr lang="en-US" sz="1800" dirty="0">
                <a:latin typeface="Times" pitchFamily="2" charset="0"/>
              </a:rPr>
              <a:t>, Phys. Rev. Lett. </a:t>
            </a:r>
            <a:r>
              <a:rPr lang="en-US" sz="1800" b="1" dirty="0">
                <a:latin typeface="Times" pitchFamily="2" charset="0"/>
              </a:rPr>
              <a:t>107</a:t>
            </a:r>
            <a:r>
              <a:rPr lang="en-US" sz="1800" dirty="0">
                <a:latin typeface="Times" pitchFamily="2" charset="0"/>
              </a:rPr>
              <a:t>, 191101. </a:t>
            </a:r>
          </a:p>
          <a:p>
            <a:pPr marL="342900" indent="-342900">
              <a:buFont typeface="+mj-lt"/>
              <a:buAutoNum type="arabicPeriod"/>
            </a:pPr>
            <a:r>
              <a:rPr lang="de-DE" sz="1800" dirty="0" err="1">
                <a:latin typeface="Times" pitchFamily="2" charset="0"/>
              </a:rPr>
              <a:t>Bekenstein</a:t>
            </a:r>
            <a:r>
              <a:rPr lang="de-DE" sz="1800" dirty="0">
                <a:latin typeface="Times" pitchFamily="2" charset="0"/>
              </a:rPr>
              <a:t>, J.D. (1982). </a:t>
            </a:r>
            <a:r>
              <a:rPr lang="de-DE" sz="1800" i="1" dirty="0">
                <a:latin typeface="Times" pitchFamily="2" charset="0"/>
              </a:rPr>
              <a:t>Fine </a:t>
            </a:r>
            <a:r>
              <a:rPr lang="de-DE" sz="1800" i="1" dirty="0" err="1">
                <a:latin typeface="Times" pitchFamily="2" charset="0"/>
              </a:rPr>
              <a:t>Structure</a:t>
            </a:r>
            <a:r>
              <a:rPr lang="de-DE" sz="1800" i="1" dirty="0">
                <a:latin typeface="Times" pitchFamily="2" charset="0"/>
              </a:rPr>
              <a:t> Constant: </a:t>
            </a:r>
            <a:r>
              <a:rPr lang="de-DE" sz="1800" i="1" dirty="0" err="1">
                <a:latin typeface="Times" pitchFamily="2" charset="0"/>
              </a:rPr>
              <a:t>Is</a:t>
            </a:r>
            <a:r>
              <a:rPr lang="de-DE" sz="1800" i="1" dirty="0">
                <a:latin typeface="Times" pitchFamily="2" charset="0"/>
              </a:rPr>
              <a:t> </a:t>
            </a:r>
            <a:r>
              <a:rPr lang="de-DE" sz="1800" i="1" dirty="0" err="1">
                <a:latin typeface="Times" pitchFamily="2" charset="0"/>
              </a:rPr>
              <a:t>It</a:t>
            </a:r>
            <a:r>
              <a:rPr lang="de-DE" sz="1800" i="1" dirty="0">
                <a:latin typeface="Times" pitchFamily="2" charset="0"/>
              </a:rPr>
              <a:t> </a:t>
            </a:r>
            <a:r>
              <a:rPr lang="de-DE" sz="1800" i="1" dirty="0" err="1">
                <a:latin typeface="Times" pitchFamily="2" charset="0"/>
              </a:rPr>
              <a:t>Really</a:t>
            </a:r>
            <a:r>
              <a:rPr lang="de-DE" sz="1800" i="1" dirty="0">
                <a:latin typeface="Times" pitchFamily="2" charset="0"/>
              </a:rPr>
              <a:t> a Constant? </a:t>
            </a:r>
            <a:r>
              <a:rPr lang="de-DE" sz="1800" i="1" dirty="0" err="1">
                <a:latin typeface="Times" pitchFamily="2" charset="0"/>
              </a:rPr>
              <a:t>Phys</a:t>
            </a:r>
            <a:r>
              <a:rPr lang="de-DE" sz="1800" i="1" dirty="0">
                <a:latin typeface="Times" pitchFamily="2" charset="0"/>
              </a:rPr>
              <a:t> </a:t>
            </a:r>
            <a:r>
              <a:rPr lang="de-DE" sz="1800" i="1" dirty="0" err="1">
                <a:latin typeface="Times" pitchFamily="2" charset="0"/>
              </a:rPr>
              <a:t>Rev</a:t>
            </a:r>
            <a:r>
              <a:rPr lang="de-DE" sz="1800" i="1" dirty="0">
                <a:latin typeface="Times" pitchFamily="2" charset="0"/>
              </a:rPr>
              <a:t>, </a:t>
            </a:r>
            <a:r>
              <a:rPr lang="de-DE" sz="1800" b="1" i="1" dirty="0">
                <a:latin typeface="Times" pitchFamily="2" charset="0"/>
              </a:rPr>
              <a:t>D25</a:t>
            </a:r>
            <a:r>
              <a:rPr lang="de-DE" sz="1800" i="1" dirty="0">
                <a:latin typeface="Times" pitchFamily="2" charset="0"/>
              </a:rPr>
              <a:t>,</a:t>
            </a:r>
            <a:r>
              <a:rPr lang="de-DE" sz="1800" dirty="0">
                <a:latin typeface="Times" pitchFamily="2" charset="0"/>
              </a:rPr>
              <a:t> 1527. </a:t>
            </a:r>
            <a:endParaRPr lang="en-US" sz="1800" dirty="0">
              <a:latin typeface="Times" pitchFamily="2" charset="0"/>
            </a:endParaRPr>
          </a:p>
          <a:p>
            <a:pPr marL="342900" indent="-342900">
              <a:buFont typeface="+mj-lt"/>
              <a:buAutoNum type="arabicPeriod"/>
            </a:pPr>
            <a:r>
              <a:rPr lang="de-DE" sz="1800" dirty="0" err="1">
                <a:latin typeface="Times" pitchFamily="2" charset="0"/>
              </a:rPr>
              <a:t>Bekenstein</a:t>
            </a:r>
            <a:r>
              <a:rPr lang="de-DE" sz="1800" dirty="0">
                <a:latin typeface="Times" pitchFamily="2" charset="0"/>
              </a:rPr>
              <a:t>, J.D. (2002) </a:t>
            </a:r>
            <a:r>
              <a:rPr lang="de-DE" sz="1800" i="1" dirty="0">
                <a:latin typeface="Times" pitchFamily="2" charset="0"/>
              </a:rPr>
              <a:t>Fine-</a:t>
            </a:r>
            <a:r>
              <a:rPr lang="de-DE" sz="1800" i="1" dirty="0" err="1">
                <a:latin typeface="Times" pitchFamily="2" charset="0"/>
              </a:rPr>
              <a:t>structure</a:t>
            </a:r>
            <a:r>
              <a:rPr lang="de-DE" sz="1800" i="1" dirty="0">
                <a:latin typeface="Times" pitchFamily="2" charset="0"/>
              </a:rPr>
              <a:t> </a:t>
            </a:r>
            <a:r>
              <a:rPr lang="de-DE" sz="1800" i="1" dirty="0" err="1">
                <a:latin typeface="Times" pitchFamily="2" charset="0"/>
              </a:rPr>
              <a:t>constant</a:t>
            </a:r>
            <a:r>
              <a:rPr lang="de-DE" sz="1800" i="1" dirty="0">
                <a:latin typeface="Times" pitchFamily="2" charset="0"/>
              </a:rPr>
              <a:t> </a:t>
            </a:r>
            <a:r>
              <a:rPr lang="de-DE" sz="1800" i="1" dirty="0" err="1">
                <a:latin typeface="Times" pitchFamily="2" charset="0"/>
              </a:rPr>
              <a:t>variability</a:t>
            </a:r>
            <a:r>
              <a:rPr lang="de-DE" sz="1800" i="1" dirty="0">
                <a:latin typeface="Times" pitchFamily="2" charset="0"/>
              </a:rPr>
              <a:t>, </a:t>
            </a:r>
            <a:r>
              <a:rPr lang="de-DE" sz="1800" i="1" dirty="0" err="1">
                <a:latin typeface="Times" pitchFamily="2" charset="0"/>
              </a:rPr>
              <a:t>equivalence</a:t>
            </a:r>
            <a:r>
              <a:rPr lang="de-DE" sz="1800" i="1" dirty="0">
                <a:latin typeface="Times" pitchFamily="2" charset="0"/>
              </a:rPr>
              <a:t> </a:t>
            </a:r>
            <a:r>
              <a:rPr lang="de-DE" sz="1800" i="1" dirty="0" err="1">
                <a:latin typeface="Times" pitchFamily="2" charset="0"/>
              </a:rPr>
              <a:t>principle</a:t>
            </a:r>
            <a:r>
              <a:rPr lang="de-DE" sz="1800" i="1" dirty="0">
                <a:latin typeface="Times" pitchFamily="2" charset="0"/>
              </a:rPr>
              <a:t>, </a:t>
            </a:r>
            <a:r>
              <a:rPr lang="de-DE" sz="1800" i="1" dirty="0" err="1">
                <a:latin typeface="Times" pitchFamily="2" charset="0"/>
              </a:rPr>
              <a:t>and</a:t>
            </a:r>
            <a:r>
              <a:rPr lang="de-DE" sz="1800" i="1" dirty="0">
                <a:latin typeface="Times" pitchFamily="2" charset="0"/>
              </a:rPr>
              <a:t> </a:t>
            </a:r>
            <a:r>
              <a:rPr lang="de-DE" sz="1800" i="1" dirty="0" err="1">
                <a:latin typeface="Times" pitchFamily="2" charset="0"/>
              </a:rPr>
              <a:t>cosmology</a:t>
            </a:r>
            <a:r>
              <a:rPr lang="de-DE" sz="1800" dirty="0">
                <a:latin typeface="Times" pitchFamily="2" charset="0"/>
              </a:rPr>
              <a:t>. </a:t>
            </a:r>
            <a:r>
              <a:rPr lang="de-DE" sz="1800" i="1" dirty="0" err="1">
                <a:latin typeface="Times" pitchFamily="2" charset="0"/>
              </a:rPr>
              <a:t>Phys</a:t>
            </a:r>
            <a:r>
              <a:rPr lang="de-DE" sz="1800" i="1" dirty="0">
                <a:latin typeface="Times" pitchFamily="2" charset="0"/>
              </a:rPr>
              <a:t> </a:t>
            </a:r>
            <a:r>
              <a:rPr lang="de-DE" sz="1800" i="1" dirty="0" err="1">
                <a:latin typeface="Times" pitchFamily="2" charset="0"/>
              </a:rPr>
              <a:t>Rev</a:t>
            </a:r>
            <a:r>
              <a:rPr lang="de-DE" sz="1800" dirty="0">
                <a:latin typeface="Times" pitchFamily="2" charset="0"/>
              </a:rPr>
              <a:t> D, </a:t>
            </a:r>
            <a:r>
              <a:rPr lang="de-DE" sz="1800" b="1" i="1" dirty="0">
                <a:latin typeface="Times" pitchFamily="2" charset="0"/>
              </a:rPr>
              <a:t>66</a:t>
            </a:r>
            <a:r>
              <a:rPr lang="de-DE" sz="1800" dirty="0">
                <a:latin typeface="Times" pitchFamily="2" charset="0"/>
              </a:rPr>
              <a:t>, 884.</a:t>
            </a:r>
            <a:r>
              <a:rPr lang="en-US" sz="1800" dirty="0">
                <a:latin typeface="Times" pitchFamily="2" charset="0"/>
              </a:rPr>
              <a:t> </a:t>
            </a:r>
          </a:p>
          <a:p>
            <a:pPr marL="342900" indent="-342900">
              <a:buFont typeface="+mj-lt"/>
              <a:buAutoNum type="arabicPeriod"/>
            </a:pPr>
            <a:r>
              <a:rPr lang="en-US" sz="1800" dirty="0">
                <a:latin typeface="Times" pitchFamily="2" charset="0"/>
              </a:rPr>
              <a:t>Levin, M. (2012) </a:t>
            </a:r>
            <a:r>
              <a:rPr lang="en-US" sz="1800" i="1" dirty="0">
                <a:latin typeface="Times" pitchFamily="2" charset="0"/>
              </a:rPr>
              <a:t>Morphogenetic fields in embryogenesis, regeneration, and cancer: Non-local control of complex patterning</a:t>
            </a:r>
            <a:r>
              <a:rPr lang="en-US" sz="1800" dirty="0">
                <a:latin typeface="Times" pitchFamily="2" charset="0"/>
              </a:rPr>
              <a:t>, Biosystems, </a:t>
            </a:r>
            <a:r>
              <a:rPr lang="en-US" sz="1800" b="1" dirty="0">
                <a:latin typeface="Times" pitchFamily="2" charset="0"/>
              </a:rPr>
              <a:t>109</a:t>
            </a:r>
            <a:r>
              <a:rPr lang="en-US" sz="1800" dirty="0">
                <a:latin typeface="Times" pitchFamily="2" charset="0"/>
              </a:rPr>
              <a:t>, 243</a:t>
            </a:r>
          </a:p>
          <a:p>
            <a:pPr marL="342900" indent="-342900">
              <a:buFont typeface="+mj-lt"/>
              <a:buAutoNum type="arabicPeriod"/>
            </a:pPr>
            <a:r>
              <a:rPr lang="en-US" sz="1800" dirty="0">
                <a:latin typeface="Times" pitchFamily="2" charset="0"/>
              </a:rPr>
              <a:t>F. Beck and J.C. Eccles (1992), </a:t>
            </a:r>
            <a:r>
              <a:rPr lang="en-US" sz="1800" i="1" dirty="0">
                <a:latin typeface="Times" pitchFamily="2" charset="0"/>
              </a:rPr>
              <a:t>Quantum Aspects of Brain Activity and the role of consciousness</a:t>
            </a:r>
            <a:r>
              <a:rPr lang="en-US" sz="1800" dirty="0">
                <a:latin typeface="Times" pitchFamily="2" charset="0"/>
              </a:rPr>
              <a:t>, Proc. Natl. Acad. Sci, </a:t>
            </a:r>
            <a:r>
              <a:rPr lang="en-US" sz="1800" b="1" dirty="0">
                <a:latin typeface="Times" pitchFamily="2" charset="0"/>
              </a:rPr>
              <a:t>89</a:t>
            </a:r>
            <a:r>
              <a:rPr lang="en-US" sz="1800" dirty="0">
                <a:latin typeface="Times" pitchFamily="2" charset="0"/>
              </a:rPr>
              <a:t>, 11357</a:t>
            </a:r>
          </a:p>
          <a:p>
            <a:endParaRPr lang="en-US" sz="1800" dirty="0">
              <a:latin typeface="Times" pitchFamily="2" charset="0"/>
            </a:endParaRPr>
          </a:p>
          <a:p>
            <a:endParaRPr lang="en-US" dirty="0"/>
          </a:p>
        </p:txBody>
      </p:sp>
      <p:sp>
        <p:nvSpPr>
          <p:cNvPr id="4" name="Footer Placeholder 3">
            <a:extLst>
              <a:ext uri="{FF2B5EF4-FFF2-40B4-BE49-F238E27FC236}">
                <a16:creationId xmlns:a16="http://schemas.microsoft.com/office/drawing/2014/main" id="{6C9E8C7E-76E2-F84E-997B-BB656B6358ED}"/>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87C41CD4-7EFB-2E4E-A3B2-B87A35A82025}"/>
              </a:ext>
            </a:extLst>
          </p:cNvPr>
          <p:cNvSpPr>
            <a:spLocks noGrp="1"/>
          </p:cNvSpPr>
          <p:nvPr>
            <p:ph type="sldNum" sz="quarter" idx="12"/>
          </p:nvPr>
        </p:nvSpPr>
        <p:spPr/>
        <p:txBody>
          <a:bodyPr/>
          <a:lstStyle/>
          <a:p>
            <a:fld id="{22753A93-0229-F743-A9B6-D3D49CF85195}" type="slidenum">
              <a:rPr lang="en-US" smtClean="0"/>
              <a:t>44</a:t>
            </a:fld>
            <a:endParaRPr lang="en-US"/>
          </a:p>
        </p:txBody>
      </p:sp>
    </p:spTree>
    <p:extLst>
      <p:ext uri="{BB962C8B-B14F-4D97-AF65-F5344CB8AC3E}">
        <p14:creationId xmlns:p14="http://schemas.microsoft.com/office/powerpoint/2010/main" val="350219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56D6-45FC-585C-1C20-A2029EFD344E}"/>
              </a:ext>
            </a:extLst>
          </p:cNvPr>
          <p:cNvSpPr>
            <a:spLocks noGrp="1"/>
          </p:cNvSpPr>
          <p:nvPr>
            <p:ph type="title"/>
          </p:nvPr>
        </p:nvSpPr>
        <p:spPr/>
        <p:txBody>
          <a:bodyPr/>
          <a:lstStyle/>
          <a:p>
            <a:r>
              <a:rPr lang="en-US" dirty="0"/>
              <a:t>Theistic Science Group</a:t>
            </a:r>
          </a:p>
        </p:txBody>
      </p:sp>
      <p:sp>
        <p:nvSpPr>
          <p:cNvPr id="4" name="Footer Placeholder 3">
            <a:extLst>
              <a:ext uri="{FF2B5EF4-FFF2-40B4-BE49-F238E27FC236}">
                <a16:creationId xmlns:a16="http://schemas.microsoft.com/office/drawing/2014/main" id="{3EF36F20-5032-823C-9BE4-E70F6265263F}"/>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959E09F3-A1B8-CB26-5E07-B3159C71FB5E}"/>
              </a:ext>
            </a:extLst>
          </p:cNvPr>
          <p:cNvSpPr>
            <a:spLocks noGrp="1"/>
          </p:cNvSpPr>
          <p:nvPr>
            <p:ph type="sldNum" sz="quarter" idx="12"/>
          </p:nvPr>
        </p:nvSpPr>
        <p:spPr/>
        <p:txBody>
          <a:bodyPr/>
          <a:lstStyle/>
          <a:p>
            <a:fld id="{1A58AED7-77EC-5940-BFFD-72F41070E831}" type="slidenum">
              <a:rPr lang="en-US" smtClean="0"/>
              <a:t>45</a:t>
            </a:fld>
            <a:endParaRPr lang="en-US"/>
          </a:p>
        </p:txBody>
      </p:sp>
      <p:sp>
        <p:nvSpPr>
          <p:cNvPr id="6" name="Content Placeholder 6">
            <a:extLst>
              <a:ext uri="{FF2B5EF4-FFF2-40B4-BE49-F238E27FC236}">
                <a16:creationId xmlns:a16="http://schemas.microsoft.com/office/drawing/2014/main" id="{31FEF55E-B9D6-A2FA-CAAE-6AE55E4B5C33}"/>
              </a:ext>
            </a:extLst>
          </p:cNvPr>
          <p:cNvSpPr>
            <a:spLocks noGrp="1"/>
          </p:cNvSpPr>
          <p:nvPr>
            <p:ph idx="1"/>
          </p:nvPr>
        </p:nvSpPr>
        <p:spPr/>
        <p:txBody>
          <a:bodyPr>
            <a:normAutofit/>
          </a:bodyPr>
          <a:lstStyle/>
          <a:p>
            <a:pPr marL="0" indent="0">
              <a:buNone/>
            </a:pPr>
            <a:r>
              <a:rPr lang="en-US" dirty="0"/>
              <a:t>Thanks to the Theistic Science group!</a:t>
            </a:r>
          </a:p>
          <a:p>
            <a:pPr lvl="1"/>
            <a:r>
              <a:rPr lang="en-US" dirty="0"/>
              <a:t>Many discussions over recent years.</a:t>
            </a:r>
          </a:p>
          <a:p>
            <a:endParaRPr lang="en-US" dirty="0"/>
          </a:p>
          <a:p>
            <a:pPr marL="0" indent="0">
              <a:buNone/>
            </a:pPr>
            <a:r>
              <a:rPr lang="en-US" dirty="0">
                <a:solidFill>
                  <a:srgbClr val="FF0000"/>
                </a:solidFill>
              </a:rPr>
              <a:t>Ron Horvath, Stephen Smith, Andy Heilman, Reuben Bell, Forest </a:t>
            </a:r>
            <a:r>
              <a:rPr lang="en-US" dirty="0" err="1">
                <a:solidFill>
                  <a:srgbClr val="FF0000"/>
                </a:solidFill>
              </a:rPr>
              <a:t>Dristy</a:t>
            </a:r>
            <a:r>
              <a:rPr lang="en-US" dirty="0">
                <a:solidFill>
                  <a:srgbClr val="FF0000"/>
                </a:solidFill>
              </a:rPr>
              <a:t>, Gard Perry,</a:t>
            </a:r>
            <a:br>
              <a:rPr lang="en-US" dirty="0">
                <a:solidFill>
                  <a:srgbClr val="FF0000"/>
                </a:solidFill>
              </a:rPr>
            </a:br>
            <a:r>
              <a:rPr lang="en-US" dirty="0">
                <a:solidFill>
                  <a:srgbClr val="FF0000"/>
                </a:solidFill>
              </a:rPr>
              <a:t>Prescott Rogers, Fernando </a:t>
            </a:r>
            <a:r>
              <a:rPr lang="en-US" dirty="0" err="1">
                <a:solidFill>
                  <a:srgbClr val="FF0000"/>
                </a:solidFill>
              </a:rPr>
              <a:t>Caracena</a:t>
            </a:r>
            <a:r>
              <a:rPr lang="en-US" dirty="0">
                <a:solidFill>
                  <a:srgbClr val="FF0000"/>
                </a:solidFill>
              </a:rPr>
              <a:t>, Clark Echols  and others</a:t>
            </a:r>
          </a:p>
        </p:txBody>
      </p:sp>
    </p:spTree>
    <p:extLst>
      <p:ext uri="{BB962C8B-B14F-4D97-AF65-F5344CB8AC3E}">
        <p14:creationId xmlns:p14="http://schemas.microsoft.com/office/powerpoint/2010/main" val="341588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F686-4A76-9D6A-E2AF-310C8ADE1171}"/>
              </a:ext>
            </a:extLst>
          </p:cNvPr>
          <p:cNvSpPr>
            <a:spLocks noGrp="1"/>
          </p:cNvSpPr>
          <p:nvPr>
            <p:ph type="title"/>
          </p:nvPr>
        </p:nvSpPr>
        <p:spPr/>
        <p:txBody>
          <a:bodyPr/>
          <a:lstStyle/>
          <a:p>
            <a:r>
              <a:rPr lang="en-US" dirty="0"/>
              <a:t>Mind-body Connection</a:t>
            </a:r>
          </a:p>
        </p:txBody>
      </p:sp>
      <p:sp>
        <p:nvSpPr>
          <p:cNvPr id="3" name="Content Placeholder 2">
            <a:extLst>
              <a:ext uri="{FF2B5EF4-FFF2-40B4-BE49-F238E27FC236}">
                <a16:creationId xmlns:a16="http://schemas.microsoft.com/office/drawing/2014/main" id="{2F6F8066-BCF4-C548-2436-3F664B65A11D}"/>
              </a:ext>
            </a:extLst>
          </p:cNvPr>
          <p:cNvSpPr>
            <a:spLocks noGrp="1"/>
          </p:cNvSpPr>
          <p:nvPr>
            <p:ph idx="1"/>
          </p:nvPr>
        </p:nvSpPr>
        <p:spPr>
          <a:xfrm>
            <a:off x="472821" y="1801241"/>
            <a:ext cx="8198358" cy="4351338"/>
          </a:xfrm>
        </p:spPr>
        <p:txBody>
          <a:bodyPr>
            <a:normAutofit lnSpcReduction="10000"/>
          </a:bodyPr>
          <a:lstStyle/>
          <a:p>
            <a:pPr>
              <a:lnSpc>
                <a:spcPct val="110000"/>
              </a:lnSpc>
            </a:pPr>
            <a:r>
              <a:rPr lang="en-US" dirty="0"/>
              <a:t>Our minds and brain/body definitely interact</a:t>
            </a:r>
          </a:p>
          <a:p>
            <a:pPr lvl="1">
              <a:lnSpc>
                <a:spcPct val="110000"/>
              </a:lnSpc>
            </a:pPr>
            <a:r>
              <a:rPr lang="en-US" dirty="0"/>
              <a:t>From everyone’s daily experiences</a:t>
            </a:r>
          </a:p>
          <a:p>
            <a:pPr>
              <a:lnSpc>
                <a:spcPct val="110000"/>
              </a:lnSpc>
            </a:pPr>
            <a:r>
              <a:rPr lang="en-US" dirty="0"/>
              <a:t>Mind and Body are distinct, but closely connected</a:t>
            </a:r>
          </a:p>
          <a:p>
            <a:pPr>
              <a:lnSpc>
                <a:spcPct val="110000"/>
              </a:lnSpc>
            </a:pPr>
            <a:r>
              <a:rPr lang="en-US" dirty="0"/>
              <a:t>We use ideas from Swedenborg to form a new theory</a:t>
            </a:r>
          </a:p>
          <a:p>
            <a:pPr lvl="1">
              <a:lnSpc>
                <a:spcPct val="110000"/>
              </a:lnSpc>
            </a:pPr>
            <a:r>
              <a:rPr lang="en-US" dirty="0"/>
              <a:t>Here use concept of discrete degrees connected by influx</a:t>
            </a:r>
          </a:p>
          <a:p>
            <a:pPr lvl="1">
              <a:lnSpc>
                <a:spcPct val="110000"/>
              </a:lnSpc>
            </a:pPr>
            <a:r>
              <a:rPr lang="en-US" dirty="0"/>
              <a:t>show how this theory predicts measurable effects</a:t>
            </a:r>
          </a:p>
          <a:p>
            <a:pPr lvl="1">
              <a:lnSpc>
                <a:spcPct val="110000"/>
              </a:lnSpc>
            </a:pPr>
            <a:r>
              <a:rPr lang="en-US" dirty="0"/>
              <a:t>to be part of an extended theistic science</a:t>
            </a:r>
          </a:p>
          <a:p>
            <a:pPr lvl="1"/>
            <a:endParaRPr lang="en-US" dirty="0"/>
          </a:p>
          <a:p>
            <a:endParaRPr lang="en-US" dirty="0"/>
          </a:p>
        </p:txBody>
      </p:sp>
      <p:sp>
        <p:nvSpPr>
          <p:cNvPr id="4" name="Slide Number Placeholder 3">
            <a:extLst>
              <a:ext uri="{FF2B5EF4-FFF2-40B4-BE49-F238E27FC236}">
                <a16:creationId xmlns:a16="http://schemas.microsoft.com/office/drawing/2014/main" id="{F1A4E988-B197-9055-18B3-B7459BD7642E}"/>
              </a:ext>
            </a:extLst>
          </p:cNvPr>
          <p:cNvSpPr>
            <a:spLocks noGrp="1"/>
          </p:cNvSpPr>
          <p:nvPr>
            <p:ph type="sldNum" sz="quarter" idx="12"/>
          </p:nvPr>
        </p:nvSpPr>
        <p:spPr/>
        <p:txBody>
          <a:bodyPr/>
          <a:lstStyle/>
          <a:p>
            <a:fld id="{1A58AED7-77EC-5940-BFFD-72F41070E831}" type="slidenum">
              <a:rPr lang="en-US" smtClean="0"/>
              <a:t>5</a:t>
            </a:fld>
            <a:endParaRPr lang="en-US"/>
          </a:p>
        </p:txBody>
      </p:sp>
      <p:sp>
        <p:nvSpPr>
          <p:cNvPr id="5" name="Footer Placeholder 4">
            <a:extLst>
              <a:ext uri="{FF2B5EF4-FFF2-40B4-BE49-F238E27FC236}">
                <a16:creationId xmlns:a16="http://schemas.microsoft.com/office/drawing/2014/main" id="{DCD87007-0408-9718-ED9A-4344A493115B}"/>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402620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8E6B-B33E-480F-6D13-F477B62E866A}"/>
              </a:ext>
            </a:extLst>
          </p:cNvPr>
          <p:cNvSpPr>
            <a:spLocks noGrp="1"/>
          </p:cNvSpPr>
          <p:nvPr>
            <p:ph type="title"/>
          </p:nvPr>
        </p:nvSpPr>
        <p:spPr/>
        <p:txBody>
          <a:bodyPr/>
          <a:lstStyle/>
          <a:p>
            <a:r>
              <a:rPr lang="en-US" dirty="0"/>
              <a:t>Discrete Degrees</a:t>
            </a:r>
            <a:br>
              <a:rPr lang="en-US" dirty="0"/>
            </a:br>
            <a:r>
              <a:rPr lang="en-US" dirty="0"/>
              <a:t>Swedenborg from HH 38.</a:t>
            </a:r>
          </a:p>
        </p:txBody>
      </p:sp>
      <p:sp>
        <p:nvSpPr>
          <p:cNvPr id="4" name="Content Placeholder 3">
            <a:extLst>
              <a:ext uri="{FF2B5EF4-FFF2-40B4-BE49-F238E27FC236}">
                <a16:creationId xmlns:a16="http://schemas.microsoft.com/office/drawing/2014/main" id="{4180B738-9FA1-35C1-8867-CD21C9D14FD1}"/>
              </a:ext>
            </a:extLst>
          </p:cNvPr>
          <p:cNvSpPr>
            <a:spLocks noGrp="1"/>
          </p:cNvSpPr>
          <p:nvPr>
            <p:ph sz="half" idx="1"/>
          </p:nvPr>
        </p:nvSpPr>
        <p:spPr>
          <a:xfrm>
            <a:off x="628650" y="1825624"/>
            <a:ext cx="3766931" cy="4049659"/>
          </a:xfrm>
        </p:spPr>
        <p:txBody>
          <a:bodyPr>
            <a:normAutofit fontScale="85000" lnSpcReduction="10000"/>
          </a:bodyPr>
          <a:lstStyle/>
          <a:p>
            <a:pPr marL="0" indent="0">
              <a:lnSpc>
                <a:spcPct val="120000"/>
              </a:lnSpc>
              <a:buNone/>
            </a:pPr>
            <a:r>
              <a:rPr lang="en-US" sz="2400" b="0" i="0" dirty="0">
                <a:solidFill>
                  <a:srgbClr val="333333"/>
                </a:solidFill>
                <a:effectLst/>
                <a:latin typeface="Arial Unicode MS" panose="020B0604020202020204" pitchFamily="34" charset="-128"/>
                <a:ea typeface="Arial Unicode MS" panose="020B0604020202020204" pitchFamily="34" charset="-128"/>
              </a:rPr>
              <a:t>Degrees are of two kinds:</a:t>
            </a:r>
          </a:p>
          <a:p>
            <a:pPr lvl="1">
              <a:lnSpc>
                <a:spcPct val="120000"/>
              </a:lnSpc>
            </a:pPr>
            <a:r>
              <a:rPr lang="en-US" sz="2000" b="0" i="0" dirty="0">
                <a:solidFill>
                  <a:srgbClr val="333333"/>
                </a:solidFill>
                <a:effectLst/>
                <a:latin typeface="Arial Unicode MS" panose="020B0604020202020204" pitchFamily="34" charset="-128"/>
                <a:ea typeface="Arial Unicode MS" panose="020B0604020202020204" pitchFamily="34" charset="-128"/>
              </a:rPr>
              <a:t>those that are continuous </a:t>
            </a:r>
          </a:p>
          <a:p>
            <a:pPr lvl="1">
              <a:lnSpc>
                <a:spcPct val="120000"/>
              </a:lnSpc>
            </a:pPr>
            <a:r>
              <a:rPr lang="en-US" sz="2000" b="0" i="0" dirty="0">
                <a:solidFill>
                  <a:srgbClr val="333333"/>
                </a:solidFill>
                <a:effectLst/>
                <a:latin typeface="Arial Unicode MS" panose="020B0604020202020204" pitchFamily="34" charset="-128"/>
                <a:ea typeface="Arial Unicode MS" panose="020B0604020202020204" pitchFamily="34" charset="-128"/>
              </a:rPr>
              <a:t>and those that are discrete</a:t>
            </a:r>
          </a:p>
          <a:p>
            <a:pPr marL="0" indent="0">
              <a:lnSpc>
                <a:spcPct val="120000"/>
              </a:lnSpc>
              <a:buNone/>
            </a:pPr>
            <a:r>
              <a:rPr lang="en-US" sz="2400" u="sng" dirty="0">
                <a:solidFill>
                  <a:srgbClr val="333333"/>
                </a:solidFill>
                <a:latin typeface="Arial Unicode MS" panose="020B0604020202020204" pitchFamily="34" charset="-128"/>
                <a:ea typeface="Arial Unicode MS" panose="020B0604020202020204" pitchFamily="34" charset="-128"/>
              </a:rPr>
              <a:t>D</a:t>
            </a:r>
            <a:r>
              <a:rPr lang="en-US" sz="2400" b="0" i="0" u="sng" dirty="0">
                <a:solidFill>
                  <a:srgbClr val="333333"/>
                </a:solidFill>
                <a:effectLst/>
                <a:latin typeface="Arial Unicode MS" panose="020B0604020202020204" pitchFamily="34" charset="-128"/>
                <a:ea typeface="Arial Unicode MS" panose="020B0604020202020204" pitchFamily="34" charset="-128"/>
              </a:rPr>
              <a:t>iscrete</a:t>
            </a:r>
            <a:r>
              <a:rPr lang="en-US" sz="2400" dirty="0">
                <a:solidFill>
                  <a:srgbClr val="333333"/>
                </a:solidFill>
                <a:latin typeface="Arial Unicode MS" panose="020B0604020202020204" pitchFamily="34" charset="-128"/>
                <a:ea typeface="Arial Unicode MS" panose="020B0604020202020204" pitchFamily="34" charset="-128"/>
              </a:rPr>
              <a:t> d</a:t>
            </a:r>
            <a:r>
              <a:rPr lang="en-US" sz="2400" b="0" i="0" dirty="0">
                <a:solidFill>
                  <a:srgbClr val="333333"/>
                </a:solidFill>
                <a:effectLst/>
                <a:latin typeface="Arial Unicode MS" panose="020B0604020202020204" pitchFamily="34" charset="-128"/>
                <a:ea typeface="Arial Unicode MS" panose="020B0604020202020204" pitchFamily="34" charset="-128"/>
              </a:rPr>
              <a:t>egrees are distinguished like </a:t>
            </a:r>
          </a:p>
          <a:p>
            <a:pPr lvl="1">
              <a:lnSpc>
                <a:spcPct val="120000"/>
              </a:lnSpc>
            </a:pPr>
            <a:r>
              <a:rPr lang="en-US" sz="2000" b="0" i="0" dirty="0">
                <a:solidFill>
                  <a:srgbClr val="333333"/>
                </a:solidFill>
                <a:effectLst/>
                <a:latin typeface="Arial Unicode MS" panose="020B0604020202020204" pitchFamily="34" charset="-128"/>
                <a:ea typeface="Arial Unicode MS" panose="020B0604020202020204" pitchFamily="34" charset="-128"/>
              </a:rPr>
              <a:t>prior and posterior,</a:t>
            </a:r>
          </a:p>
          <a:p>
            <a:pPr lvl="1">
              <a:lnSpc>
                <a:spcPct val="120000"/>
              </a:lnSpc>
            </a:pPr>
            <a:r>
              <a:rPr lang="en-US" sz="2000" b="0" i="0" dirty="0">
                <a:solidFill>
                  <a:srgbClr val="333333"/>
                </a:solidFill>
                <a:effectLst/>
                <a:latin typeface="Arial Unicode MS" panose="020B0604020202020204" pitchFamily="34" charset="-128"/>
                <a:ea typeface="Arial Unicode MS" panose="020B0604020202020204" pitchFamily="34" charset="-128"/>
              </a:rPr>
              <a:t>like cause and effect,</a:t>
            </a:r>
          </a:p>
          <a:p>
            <a:pPr lvl="1">
              <a:lnSpc>
                <a:spcPct val="120000"/>
              </a:lnSpc>
            </a:pPr>
            <a:r>
              <a:rPr lang="en-US" sz="2000" b="0" i="0" dirty="0">
                <a:solidFill>
                  <a:srgbClr val="333333"/>
                </a:solidFill>
                <a:effectLst/>
                <a:latin typeface="Arial Unicode MS" panose="020B0604020202020204" pitchFamily="34" charset="-128"/>
                <a:ea typeface="Arial Unicode MS" panose="020B0604020202020204" pitchFamily="34" charset="-128"/>
              </a:rPr>
              <a:t>what produces and what is produced.</a:t>
            </a:r>
          </a:p>
          <a:p>
            <a:pPr marL="0" indent="0">
              <a:lnSpc>
                <a:spcPct val="120000"/>
              </a:lnSpc>
              <a:buNone/>
            </a:pPr>
            <a:r>
              <a:rPr lang="en-US" sz="2400" dirty="0">
                <a:solidFill>
                  <a:srgbClr val="333333"/>
                </a:solidFill>
                <a:latin typeface="Arial Unicode MS" panose="020B0604020202020204" pitchFamily="34" charset="-128"/>
                <a:ea typeface="Arial Unicode MS" panose="020B0604020202020204" pitchFamily="34" charset="-128"/>
              </a:rPr>
              <a:t>Not measured by distance</a:t>
            </a:r>
          </a:p>
          <a:p>
            <a:pPr marL="0" indent="0">
              <a:buNone/>
            </a:pPr>
            <a:endParaRPr lang="en-US" sz="2400" dirty="0"/>
          </a:p>
        </p:txBody>
      </p:sp>
      <p:sp>
        <p:nvSpPr>
          <p:cNvPr id="5" name="Content Placeholder 4">
            <a:extLst>
              <a:ext uri="{FF2B5EF4-FFF2-40B4-BE49-F238E27FC236}">
                <a16:creationId xmlns:a16="http://schemas.microsoft.com/office/drawing/2014/main" id="{8FF4AB24-D273-8F4A-5D38-18BC3875150D}"/>
              </a:ext>
            </a:extLst>
          </p:cNvPr>
          <p:cNvSpPr>
            <a:spLocks noGrp="1"/>
          </p:cNvSpPr>
          <p:nvPr>
            <p:ph sz="half" idx="2"/>
          </p:nvPr>
        </p:nvSpPr>
        <p:spPr>
          <a:xfrm>
            <a:off x="4748420" y="1825624"/>
            <a:ext cx="3886200" cy="4351338"/>
          </a:xfrm>
        </p:spPr>
        <p:txBody>
          <a:bodyPr>
            <a:normAutofit fontScale="85000" lnSpcReduction="10000"/>
          </a:bodyPr>
          <a:lstStyle/>
          <a:p>
            <a:pPr marL="0" indent="0">
              <a:lnSpc>
                <a:spcPct val="110000"/>
              </a:lnSpc>
              <a:buNone/>
            </a:pPr>
            <a:r>
              <a:rPr lang="en-US" sz="2600" dirty="0"/>
              <a:t>Discrete Degrees needed to understand </a:t>
            </a:r>
            <a:r>
              <a:rPr lang="en-US" sz="2600" b="0" i="0" dirty="0">
                <a:solidFill>
                  <a:srgbClr val="333333"/>
                </a:solidFill>
                <a:effectLst/>
                <a:latin typeface="Arial Unicode MS" panose="020B0604020202020204" pitchFamily="34" charset="-128"/>
                <a:ea typeface="Arial Unicode MS" panose="020B0604020202020204" pitchFamily="34" charset="-128"/>
              </a:rPr>
              <a:t>the differences between:</a:t>
            </a:r>
          </a:p>
          <a:p>
            <a:pPr>
              <a:lnSpc>
                <a:spcPct val="110000"/>
              </a:lnSpc>
            </a:pPr>
            <a:r>
              <a:rPr lang="en-US" sz="2000" b="0" i="0" dirty="0">
                <a:solidFill>
                  <a:srgbClr val="333333"/>
                </a:solidFill>
                <a:effectLst/>
                <a:latin typeface="Arial Unicode MS" panose="020B0604020202020204" pitchFamily="34" charset="-128"/>
                <a:ea typeface="Arial Unicode MS" panose="020B0604020202020204" pitchFamily="34" charset="-128"/>
              </a:rPr>
              <a:t>the heavens</a:t>
            </a:r>
          </a:p>
          <a:p>
            <a:pPr>
              <a:lnSpc>
                <a:spcPct val="110000"/>
              </a:lnSpc>
            </a:pPr>
            <a:r>
              <a:rPr lang="en-US" sz="2000" b="0" i="0" dirty="0">
                <a:solidFill>
                  <a:srgbClr val="333333"/>
                </a:solidFill>
                <a:effectLst/>
                <a:latin typeface="Arial Unicode MS" panose="020B0604020202020204" pitchFamily="34" charset="-128"/>
                <a:ea typeface="Arial Unicode MS" panose="020B0604020202020204" pitchFamily="34" charset="-128"/>
              </a:rPr>
              <a:t>the interior and exterior</a:t>
            </a:r>
            <a:br>
              <a:rPr lang="en-US" sz="2000" dirty="0"/>
            </a:br>
            <a:r>
              <a:rPr lang="en-US" sz="2000" b="0" i="0" dirty="0">
                <a:solidFill>
                  <a:srgbClr val="333333"/>
                </a:solidFill>
                <a:effectLst/>
                <a:latin typeface="Arial Unicode MS" panose="020B0604020202020204" pitchFamily="34" charset="-128"/>
                <a:ea typeface="Arial Unicode MS" panose="020B0604020202020204" pitchFamily="34" charset="-128"/>
              </a:rPr>
              <a:t>faculties of a person,</a:t>
            </a:r>
          </a:p>
          <a:p>
            <a:pPr>
              <a:lnSpc>
                <a:spcPct val="110000"/>
              </a:lnSpc>
            </a:pPr>
            <a:r>
              <a:rPr lang="en-US" sz="2000" b="0" i="0" dirty="0">
                <a:solidFill>
                  <a:srgbClr val="333333"/>
                </a:solidFill>
                <a:effectLst/>
                <a:latin typeface="Arial Unicode MS" panose="020B0604020202020204" pitchFamily="34" charset="-128"/>
                <a:ea typeface="Arial Unicode MS" panose="020B0604020202020204" pitchFamily="34" charset="-128"/>
              </a:rPr>
              <a:t>the spiritual world and the natural world,</a:t>
            </a:r>
          </a:p>
          <a:p>
            <a:pPr>
              <a:lnSpc>
                <a:spcPct val="110000"/>
              </a:lnSpc>
            </a:pPr>
            <a:r>
              <a:rPr lang="en-US" sz="2000" dirty="0">
                <a:solidFill>
                  <a:srgbClr val="333333"/>
                </a:solidFill>
                <a:latin typeface="Arial Unicode MS" panose="020B0604020202020204" pitchFamily="34" charset="-128"/>
                <a:ea typeface="Arial Unicode MS" panose="020B0604020202020204" pitchFamily="34" charset="-128"/>
              </a:rPr>
              <a:t>and</a:t>
            </a:r>
            <a:r>
              <a:rPr lang="en-US" sz="2000" b="0" i="0" dirty="0">
                <a:solidFill>
                  <a:srgbClr val="333333"/>
                </a:solidFill>
                <a:effectLst/>
                <a:latin typeface="Arial Unicode MS" panose="020B0604020202020204" pitchFamily="34" charset="-128"/>
                <a:ea typeface="Arial Unicode MS" panose="020B0604020202020204" pitchFamily="34" charset="-128"/>
              </a:rPr>
              <a:t> between </a:t>
            </a:r>
            <a:r>
              <a:rPr lang="en-US" sz="2000" b="0" i="0" u="sng" dirty="0">
                <a:solidFill>
                  <a:srgbClr val="333333"/>
                </a:solidFill>
                <a:effectLst/>
                <a:latin typeface="Arial Unicode MS" panose="020B0604020202020204" pitchFamily="34" charset="-128"/>
                <a:ea typeface="Arial Unicode MS" panose="020B0604020202020204" pitchFamily="34" charset="-128"/>
              </a:rPr>
              <a:t>the spirit of a person and his body</a:t>
            </a:r>
            <a:r>
              <a:rPr lang="en-US" sz="2400" b="0" i="0" dirty="0">
                <a:solidFill>
                  <a:srgbClr val="333333"/>
                </a:solidFill>
                <a:effectLst/>
                <a:latin typeface="Arial Unicode MS" panose="020B0604020202020204" pitchFamily="34" charset="-128"/>
                <a:ea typeface="Arial Unicode MS" panose="020B0604020202020204" pitchFamily="34" charset="-128"/>
              </a:rPr>
              <a:t>.</a:t>
            </a:r>
          </a:p>
          <a:p>
            <a:pPr marL="0" indent="0">
              <a:lnSpc>
                <a:spcPct val="110000"/>
              </a:lnSpc>
              <a:buNone/>
            </a:pPr>
            <a:r>
              <a:rPr lang="en-US" sz="2000" dirty="0">
                <a:solidFill>
                  <a:srgbClr val="333333"/>
                </a:solidFill>
                <a:latin typeface="Arial Unicode MS" panose="020B0604020202020204" pitchFamily="34" charset="-128"/>
                <a:ea typeface="Arial Unicode MS" panose="020B0604020202020204" pitchFamily="34" charset="-128"/>
              </a:rPr>
              <a:t>If these are taken as continuous, then we confuse spiritual and natural</a:t>
            </a:r>
            <a:endParaRPr lang="en-US" sz="2000" dirty="0"/>
          </a:p>
        </p:txBody>
      </p:sp>
      <p:sp>
        <p:nvSpPr>
          <p:cNvPr id="6" name="Slide Number Placeholder 5">
            <a:extLst>
              <a:ext uri="{FF2B5EF4-FFF2-40B4-BE49-F238E27FC236}">
                <a16:creationId xmlns:a16="http://schemas.microsoft.com/office/drawing/2014/main" id="{727E4A71-7C23-ADD4-AFCF-551F44F9D01C}"/>
              </a:ext>
            </a:extLst>
          </p:cNvPr>
          <p:cNvSpPr>
            <a:spLocks noGrp="1"/>
          </p:cNvSpPr>
          <p:nvPr>
            <p:ph type="sldNum" sz="quarter" idx="12"/>
          </p:nvPr>
        </p:nvSpPr>
        <p:spPr/>
        <p:txBody>
          <a:bodyPr/>
          <a:lstStyle/>
          <a:p>
            <a:fld id="{1A58AED7-77EC-5940-BFFD-72F41070E831}" type="slidenum">
              <a:rPr lang="en-US" smtClean="0"/>
              <a:t>6</a:t>
            </a:fld>
            <a:endParaRPr lang="en-US"/>
          </a:p>
        </p:txBody>
      </p:sp>
      <p:sp>
        <p:nvSpPr>
          <p:cNvPr id="7" name="Footer Placeholder 6">
            <a:extLst>
              <a:ext uri="{FF2B5EF4-FFF2-40B4-BE49-F238E27FC236}">
                <a16:creationId xmlns:a16="http://schemas.microsoft.com/office/drawing/2014/main" id="{6E815B33-E2C0-0603-A809-6762160C1499}"/>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385307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0D04-D395-4939-BD04-4BB7E17097C6}"/>
              </a:ext>
            </a:extLst>
          </p:cNvPr>
          <p:cNvSpPr>
            <a:spLocks noGrp="1"/>
          </p:cNvSpPr>
          <p:nvPr>
            <p:ph type="title"/>
          </p:nvPr>
        </p:nvSpPr>
        <p:spPr>
          <a:xfrm>
            <a:off x="628650" y="136524"/>
            <a:ext cx="7886700" cy="1325563"/>
          </a:xfrm>
        </p:spPr>
        <p:txBody>
          <a:bodyPr/>
          <a:lstStyle/>
          <a:p>
            <a:r>
              <a:rPr lang="en-US" dirty="0"/>
              <a:t>HH 38 in full</a:t>
            </a:r>
          </a:p>
        </p:txBody>
      </p:sp>
      <p:sp>
        <p:nvSpPr>
          <p:cNvPr id="3" name="Content Placeholder 2">
            <a:extLst>
              <a:ext uri="{FF2B5EF4-FFF2-40B4-BE49-F238E27FC236}">
                <a16:creationId xmlns:a16="http://schemas.microsoft.com/office/drawing/2014/main" id="{1A9E2323-4310-6A66-CA74-B21DAF0B9529}"/>
              </a:ext>
            </a:extLst>
          </p:cNvPr>
          <p:cNvSpPr>
            <a:spLocks noGrp="1"/>
          </p:cNvSpPr>
          <p:nvPr>
            <p:ph sz="half" idx="1"/>
          </p:nvPr>
        </p:nvSpPr>
        <p:spPr>
          <a:xfrm>
            <a:off x="628650" y="1210469"/>
            <a:ext cx="3886200" cy="4972049"/>
          </a:xfrm>
        </p:spPr>
        <p:txBody>
          <a:bodyPr>
            <a:noAutofit/>
          </a:bodyPr>
          <a:lstStyle/>
          <a:p>
            <a:r>
              <a:rPr lang="en-US" sz="1200" b="1" i="0" dirty="0">
                <a:solidFill>
                  <a:srgbClr val="000000"/>
                </a:solidFill>
                <a:effectLst/>
                <a:latin typeface="Arial" panose="020B0604020202020204" pitchFamily="34" charset="0"/>
              </a:rPr>
              <a:t>38.</a:t>
            </a:r>
            <a:r>
              <a:rPr lang="en-US" sz="1200" b="0" i="0" dirty="0">
                <a:solidFill>
                  <a:srgbClr val="000000"/>
                </a:solidFill>
                <a:effectLst/>
                <a:latin typeface="Arial" panose="020B0604020202020204" pitchFamily="34" charset="0"/>
              </a:rPr>
              <a:t> Only he who knows how degrees are related to Divine order can comprehend how the heavens are distinct, or even what is meant by the internal and the external man. Most men in the world have no other idea of what is interior and what is exterior, or of what is higher and what is lower, than as something continuous, or coherent by continuity, from purer to grosser. But the relation of what is interior to what is exterior is discrete, not continuous. Degrees are of two kinds, those that are continuous and those that are not. </a:t>
            </a:r>
            <a:br>
              <a:rPr lang="en-US" sz="1200" b="0" i="0" dirty="0">
                <a:solidFill>
                  <a:srgbClr val="000000"/>
                </a:solidFill>
                <a:effectLst/>
                <a:latin typeface="Arial" panose="020B0604020202020204" pitchFamily="34" charset="0"/>
              </a:rPr>
            </a:br>
            <a:br>
              <a:rPr lang="en-US" sz="1200" b="0" i="0" dirty="0">
                <a:solidFill>
                  <a:srgbClr val="000000"/>
                </a:solidFill>
                <a:effectLst/>
                <a:latin typeface="Arial" panose="020B0604020202020204" pitchFamily="34" charset="0"/>
              </a:rPr>
            </a:br>
            <a:r>
              <a:rPr lang="en-US" sz="1200" b="1" i="0" dirty="0">
                <a:solidFill>
                  <a:srgbClr val="000000"/>
                </a:solidFill>
                <a:effectLst/>
                <a:latin typeface="Arial" panose="020B0604020202020204" pitchFamily="34" charset="0"/>
              </a:rPr>
              <a:t>Continuous degrees </a:t>
            </a:r>
            <a:r>
              <a:rPr lang="en-US" sz="1200" b="0" i="0" dirty="0">
                <a:solidFill>
                  <a:srgbClr val="000000"/>
                </a:solidFill>
                <a:effectLst/>
                <a:latin typeface="Arial" panose="020B0604020202020204" pitchFamily="34" charset="0"/>
              </a:rPr>
              <a:t>are related like the degrees of the waning of a light from its bright blaze to darkness, or like the degrees of the decrease of vision from objects in the light to those in the shade, or like degrees of purity in the atmosphere from bottom to top. These degrees are determined by distance. </a:t>
            </a:r>
          </a:p>
          <a:p>
            <a:r>
              <a:rPr lang="en-US" sz="1200" b="0" i="0" dirty="0">
                <a:solidFill>
                  <a:srgbClr val="000000"/>
                </a:solidFill>
                <a:effectLst/>
                <a:latin typeface="Arial" panose="020B0604020202020204" pitchFamily="34" charset="0"/>
              </a:rPr>
              <a:t>[2] </a:t>
            </a:r>
            <a:r>
              <a:rPr lang="en-US" sz="1200" b="1" i="0" dirty="0">
                <a:solidFill>
                  <a:srgbClr val="000000"/>
                </a:solidFill>
                <a:effectLst/>
                <a:latin typeface="Arial" panose="020B0604020202020204" pitchFamily="34" charset="0"/>
              </a:rPr>
              <a:t>On the other hand, degrees that are not continuous, but discrete</a:t>
            </a:r>
            <a:r>
              <a:rPr lang="en-US" sz="1200" b="0" i="0" dirty="0">
                <a:solidFill>
                  <a:srgbClr val="000000"/>
                </a:solidFill>
                <a:effectLst/>
                <a:latin typeface="Arial" panose="020B0604020202020204" pitchFamily="34" charset="0"/>
              </a:rPr>
              <a:t>, are distinguished like prior and posterior, like cause and effect, and like what produces and what is produced. Whoever looks into the matter will see that in each thing and all things in the whole world, whatever they are, there are such degrees of producing and compounding, that is, from one a second, and from that a third, and so on. </a:t>
            </a:r>
          </a:p>
        </p:txBody>
      </p:sp>
      <p:sp>
        <p:nvSpPr>
          <p:cNvPr id="4" name="Content Placeholder 3">
            <a:extLst>
              <a:ext uri="{FF2B5EF4-FFF2-40B4-BE49-F238E27FC236}">
                <a16:creationId xmlns:a16="http://schemas.microsoft.com/office/drawing/2014/main" id="{81B8F5FE-C4EA-616F-63E4-7602D9EF4524}"/>
              </a:ext>
            </a:extLst>
          </p:cNvPr>
          <p:cNvSpPr>
            <a:spLocks noGrp="1"/>
          </p:cNvSpPr>
          <p:nvPr>
            <p:ph sz="half" idx="2"/>
          </p:nvPr>
        </p:nvSpPr>
        <p:spPr>
          <a:xfrm>
            <a:off x="4629150" y="1210469"/>
            <a:ext cx="3886200" cy="4760400"/>
          </a:xfrm>
        </p:spPr>
        <p:txBody>
          <a:bodyPr>
            <a:noAutofit/>
          </a:bodyPr>
          <a:lstStyle/>
          <a:p>
            <a:r>
              <a:rPr lang="en-US" sz="1200" b="0" i="0" dirty="0">
                <a:solidFill>
                  <a:srgbClr val="000000"/>
                </a:solidFill>
                <a:effectLst/>
                <a:latin typeface="Arial" panose="020B0604020202020204" pitchFamily="34" charset="0"/>
              </a:rPr>
              <a:t>[3] Until one has acquired for himself a perception of these degrees he cannot possibly understand the differences between the heavens, nor between the interior and exterior faculties of man, nor the differences between the spiritual world and the natural world, nor between the spirit of man and his body. So neither can he understand the nature and source of correspondences and representations, or the nature of influx. Sensual men do not apprehend these differences, for they make increase and decrease, even according to these degrees, to be continuous, and are therefore unable to conceive of what is spiritual otherwise than as a purer natural. And in consequence they remain outside of and a great way off from intelligence.#</a:t>
            </a:r>
          </a:p>
          <a:p>
            <a:r>
              <a:rPr lang="en-US" sz="1200" b="0" i="0" dirty="0">
                <a:solidFill>
                  <a:srgbClr val="000000"/>
                </a:solidFill>
                <a:effectLst/>
                <a:latin typeface="Arial" panose="020B0604020202020204" pitchFamily="34" charset="0"/>
              </a:rPr>
              <a:t># Things interior and things exterior are not continuous but distinct and discrete according to degrees, and each degree has its bounds (n. 3691, 5114, 5145, 8603, 10099). </a:t>
            </a:r>
            <a:br>
              <a:rPr lang="en-US" sz="1200" b="0" i="0" dirty="0">
                <a:solidFill>
                  <a:srgbClr val="000000"/>
                </a:solidFill>
                <a:effectLst/>
                <a:latin typeface="Arial" panose="020B0604020202020204" pitchFamily="34" charset="0"/>
              </a:rPr>
            </a:br>
            <a:r>
              <a:rPr lang="en-US" sz="1200" b="0" i="0" dirty="0">
                <a:solidFill>
                  <a:srgbClr val="000000"/>
                </a:solidFill>
                <a:effectLst/>
                <a:latin typeface="Arial" panose="020B0604020202020204" pitchFamily="34" charset="0"/>
              </a:rPr>
              <a:t>One thing is formed from another, and the things so formed are not continuously purer and grosser (n. 6326, 6465). </a:t>
            </a:r>
            <a:br>
              <a:rPr lang="en-US" sz="1200" b="0" i="0" dirty="0">
                <a:solidFill>
                  <a:srgbClr val="000000"/>
                </a:solidFill>
                <a:effectLst/>
                <a:latin typeface="Arial" panose="020B0604020202020204" pitchFamily="34" charset="0"/>
              </a:rPr>
            </a:br>
            <a:r>
              <a:rPr lang="en-US" sz="1200" b="0" i="0" dirty="0">
                <a:solidFill>
                  <a:srgbClr val="000000"/>
                </a:solidFill>
                <a:effectLst/>
                <a:latin typeface="Arial" panose="020B0604020202020204" pitchFamily="34" charset="0"/>
              </a:rPr>
              <a:t>Until the difference between what is interior and what is exterior according to such degrees is perceived, neither the internal and external man nor the interior and exterior heavens can be clearly understood (n. 5146, 6465, 10099, 10181).</a:t>
            </a:r>
            <a:endParaRPr lang="en-US" sz="1200" dirty="0"/>
          </a:p>
        </p:txBody>
      </p:sp>
      <p:sp>
        <p:nvSpPr>
          <p:cNvPr id="5" name="Footer Placeholder 4">
            <a:extLst>
              <a:ext uri="{FF2B5EF4-FFF2-40B4-BE49-F238E27FC236}">
                <a16:creationId xmlns:a16="http://schemas.microsoft.com/office/drawing/2014/main" id="{698C2BC8-AF5D-4908-323A-19F63793F245}"/>
              </a:ext>
            </a:extLst>
          </p:cNvPr>
          <p:cNvSpPr>
            <a:spLocks noGrp="1"/>
          </p:cNvSpPr>
          <p:nvPr>
            <p:ph type="ftr" sz="quarter" idx="11"/>
          </p:nvPr>
        </p:nvSpPr>
        <p:spPr/>
        <p:txBody>
          <a:bodyPr/>
          <a:lstStyle/>
          <a:p>
            <a:r>
              <a:rPr lang="en-US"/>
              <a:t>Ian Thompson</a:t>
            </a:r>
          </a:p>
        </p:txBody>
      </p:sp>
      <p:sp>
        <p:nvSpPr>
          <p:cNvPr id="6" name="Slide Number Placeholder 5">
            <a:extLst>
              <a:ext uri="{FF2B5EF4-FFF2-40B4-BE49-F238E27FC236}">
                <a16:creationId xmlns:a16="http://schemas.microsoft.com/office/drawing/2014/main" id="{B7FF88E7-73EE-2274-FBF7-475365BB7FB2}"/>
              </a:ext>
            </a:extLst>
          </p:cNvPr>
          <p:cNvSpPr>
            <a:spLocks noGrp="1"/>
          </p:cNvSpPr>
          <p:nvPr>
            <p:ph type="sldNum" sz="quarter" idx="12"/>
          </p:nvPr>
        </p:nvSpPr>
        <p:spPr/>
        <p:txBody>
          <a:bodyPr/>
          <a:lstStyle/>
          <a:p>
            <a:fld id="{1A58AED7-77EC-5940-BFFD-72F41070E831}" type="slidenum">
              <a:rPr lang="en-US" smtClean="0"/>
              <a:t>7</a:t>
            </a:fld>
            <a:endParaRPr lang="en-US"/>
          </a:p>
        </p:txBody>
      </p:sp>
      <p:sp>
        <p:nvSpPr>
          <p:cNvPr id="7" name="TextBox 6">
            <a:extLst>
              <a:ext uri="{FF2B5EF4-FFF2-40B4-BE49-F238E27FC236}">
                <a16:creationId xmlns:a16="http://schemas.microsoft.com/office/drawing/2014/main" id="{7D6B2818-5E06-1EAA-C3B7-F70613A88A7D}"/>
              </a:ext>
            </a:extLst>
          </p:cNvPr>
          <p:cNvSpPr txBox="1"/>
          <p:nvPr/>
        </p:nvSpPr>
        <p:spPr>
          <a:xfrm>
            <a:off x="4918842" y="5978944"/>
            <a:ext cx="1887312" cy="369332"/>
          </a:xfrm>
          <a:prstGeom prst="rect">
            <a:avLst/>
          </a:prstGeom>
          <a:noFill/>
        </p:spPr>
        <p:txBody>
          <a:bodyPr wrap="none" rtlCol="0">
            <a:spAutoFit/>
          </a:bodyPr>
          <a:lstStyle/>
          <a:p>
            <a:r>
              <a:rPr lang="en-US" dirty="0"/>
              <a:t>(Ager translation)</a:t>
            </a:r>
          </a:p>
        </p:txBody>
      </p:sp>
    </p:spTree>
    <p:extLst>
      <p:ext uri="{BB962C8B-B14F-4D97-AF65-F5344CB8AC3E}">
        <p14:creationId xmlns:p14="http://schemas.microsoft.com/office/powerpoint/2010/main" val="164269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2EF4-B162-B319-F687-E1BBC6D465B0}"/>
              </a:ext>
            </a:extLst>
          </p:cNvPr>
          <p:cNvSpPr>
            <a:spLocks noGrp="1"/>
          </p:cNvSpPr>
          <p:nvPr>
            <p:ph type="title"/>
          </p:nvPr>
        </p:nvSpPr>
        <p:spPr/>
        <p:txBody>
          <a:bodyPr/>
          <a:lstStyle/>
          <a:p>
            <a:r>
              <a:rPr lang="en-US" dirty="0"/>
              <a:t>Connecting Discrete Degrees</a:t>
            </a:r>
          </a:p>
        </p:txBody>
      </p:sp>
      <p:sp>
        <p:nvSpPr>
          <p:cNvPr id="5" name="Content Placeholder 4">
            <a:extLst>
              <a:ext uri="{FF2B5EF4-FFF2-40B4-BE49-F238E27FC236}">
                <a16:creationId xmlns:a16="http://schemas.microsoft.com/office/drawing/2014/main" id="{A4BA9D63-6F9F-0D8D-5C3C-4D67FC225CDD}"/>
              </a:ext>
            </a:extLst>
          </p:cNvPr>
          <p:cNvSpPr>
            <a:spLocks noGrp="1"/>
          </p:cNvSpPr>
          <p:nvPr>
            <p:ph idx="1"/>
          </p:nvPr>
        </p:nvSpPr>
        <p:spPr>
          <a:xfrm>
            <a:off x="628650" y="1690689"/>
            <a:ext cx="8198827" cy="4613916"/>
          </a:xfrm>
        </p:spPr>
        <p:txBody>
          <a:bodyPr>
            <a:normAutofit/>
          </a:bodyPr>
          <a:lstStyle/>
          <a:p>
            <a:pPr>
              <a:lnSpc>
                <a:spcPct val="110000"/>
              </a:lnSpc>
            </a:pPr>
            <a:r>
              <a:rPr lang="en-US" sz="2400" kern="0" dirty="0">
                <a:latin typeface="Aptos" panose="020B0004020202020204" pitchFamily="34" charset="0"/>
                <a:ea typeface="Aptos" panose="020B0004020202020204" pitchFamily="34" charset="0"/>
                <a:cs typeface="Helvetica" pitchFamily="2" charset="0"/>
              </a:rPr>
              <a:t>Each degree has its own substances and forms in its realm.</a:t>
            </a:r>
            <a:endParaRPr lang="en-US" sz="2400" kern="0" dirty="0">
              <a:effectLst/>
              <a:latin typeface="Aptos" panose="020B0004020202020204" pitchFamily="34" charset="0"/>
              <a:ea typeface="Aptos" panose="020B0004020202020204" pitchFamily="34" charset="0"/>
              <a:cs typeface="Helvetica" pitchFamily="2" charset="0"/>
            </a:endParaRPr>
          </a:p>
          <a:p>
            <a:pPr>
              <a:lnSpc>
                <a:spcPct val="110000"/>
              </a:lnSpc>
            </a:pPr>
            <a:r>
              <a:rPr lang="en-US" sz="2400" kern="0" dirty="0">
                <a:effectLst/>
                <a:latin typeface="Aptos" panose="020B0004020202020204" pitchFamily="34" charset="0"/>
                <a:ea typeface="Aptos" panose="020B0004020202020204" pitchFamily="34" charset="0"/>
                <a:cs typeface="Helvetica" pitchFamily="2" charset="0"/>
              </a:rPr>
              <a:t>Degrees come in threes (trines), of     end + cause + effect. </a:t>
            </a:r>
          </a:p>
          <a:p>
            <a:pPr lvl="1">
              <a:lnSpc>
                <a:spcPct val="110000"/>
              </a:lnSpc>
            </a:pPr>
            <a:r>
              <a:rPr lang="en-US" sz="2000" kern="0" dirty="0">
                <a:latin typeface="Aptos" panose="020B0004020202020204" pitchFamily="34" charset="0"/>
                <a:ea typeface="Aptos" panose="020B0004020202020204" pitchFamily="34" charset="0"/>
                <a:cs typeface="Helvetica" pitchFamily="2" charset="0"/>
              </a:rPr>
              <a:t>The end is ‘higher’, cause ‘middle’, and the effect is ‘lower’ </a:t>
            </a:r>
            <a:br>
              <a:rPr lang="en-US" sz="2000" kern="0" dirty="0">
                <a:latin typeface="Aptos" panose="020B0004020202020204" pitchFamily="34" charset="0"/>
                <a:ea typeface="Aptos" panose="020B0004020202020204" pitchFamily="34" charset="0"/>
                <a:cs typeface="Helvetica" pitchFamily="2" charset="0"/>
              </a:rPr>
            </a:br>
            <a:r>
              <a:rPr lang="en-US" sz="2000" kern="0" dirty="0">
                <a:latin typeface="Aptos" panose="020B0004020202020204" pitchFamily="34" charset="0"/>
                <a:ea typeface="Aptos" panose="020B0004020202020204" pitchFamily="34" charset="0"/>
                <a:cs typeface="Helvetica" pitchFamily="2" charset="0"/>
              </a:rPr>
              <a:t>(spatial metaphor)</a:t>
            </a:r>
            <a:endParaRPr lang="en-US" sz="2000" kern="0" dirty="0">
              <a:effectLst/>
              <a:latin typeface="Aptos" panose="020B0004020202020204" pitchFamily="34" charset="0"/>
              <a:ea typeface="Aptos" panose="020B0004020202020204" pitchFamily="34" charset="0"/>
              <a:cs typeface="Helvetica" pitchFamily="2" charset="0"/>
            </a:endParaRPr>
          </a:p>
          <a:p>
            <a:pPr>
              <a:lnSpc>
                <a:spcPct val="110000"/>
              </a:lnSpc>
            </a:pPr>
            <a:r>
              <a:rPr lang="en-US" sz="2400" b="1" kern="0" dirty="0">
                <a:effectLst/>
                <a:latin typeface="Aptos" panose="020B0004020202020204" pitchFamily="34" charset="0"/>
                <a:ea typeface="Aptos" panose="020B0004020202020204" pitchFamily="34" charset="0"/>
                <a:cs typeface="Helvetica" pitchFamily="2" charset="0"/>
              </a:rPr>
              <a:t>Influx</a:t>
            </a:r>
            <a:r>
              <a:rPr lang="en-US" sz="2400" kern="0" dirty="0">
                <a:effectLst/>
                <a:latin typeface="Aptos" panose="020B0004020202020204" pitchFamily="34" charset="0"/>
                <a:ea typeface="Aptos" panose="020B0004020202020204" pitchFamily="34" charset="0"/>
                <a:cs typeface="Helvetica" pitchFamily="2" charset="0"/>
              </a:rPr>
              <a:t> connects degrees:</a:t>
            </a:r>
            <a:br>
              <a:rPr lang="en-US" sz="2400" kern="0" dirty="0">
                <a:effectLst/>
                <a:latin typeface="Aptos" panose="020B0004020202020204" pitchFamily="34" charset="0"/>
                <a:ea typeface="Aptos" panose="020B0004020202020204" pitchFamily="34" charset="0"/>
                <a:cs typeface="Helvetica" pitchFamily="2" charset="0"/>
              </a:rPr>
            </a:br>
            <a:r>
              <a:rPr lang="en-US" sz="2400" kern="0" dirty="0">
                <a:effectLst/>
                <a:latin typeface="Aptos" panose="020B0004020202020204" pitchFamily="34" charset="0"/>
                <a:ea typeface="Aptos" panose="020B0004020202020204" pitchFamily="34" charset="0"/>
                <a:cs typeface="Helvetica" pitchFamily="2" charset="0"/>
              </a:rPr>
              <a:t>higher degrees </a:t>
            </a:r>
            <a:r>
              <a:rPr lang="en-US" sz="2400" u="sng" kern="0" dirty="0">
                <a:effectLst/>
                <a:latin typeface="Aptos" panose="020B0004020202020204" pitchFamily="34" charset="0"/>
                <a:ea typeface="Aptos" panose="020B0004020202020204" pitchFamily="34" charset="0"/>
                <a:cs typeface="Helvetica" pitchFamily="2" charset="0"/>
              </a:rPr>
              <a:t>produce</a:t>
            </a:r>
            <a:r>
              <a:rPr lang="en-US" sz="2400" kern="0" dirty="0">
                <a:effectLst/>
                <a:latin typeface="Aptos" panose="020B0004020202020204" pitchFamily="34" charset="0"/>
                <a:ea typeface="Aptos" panose="020B0004020202020204" pitchFamily="34" charset="0"/>
                <a:cs typeface="Helvetica" pitchFamily="2" charset="0"/>
              </a:rPr>
              <a:t> something in the lower degree, depending on what is already in the lower degree.</a:t>
            </a:r>
          </a:p>
          <a:p>
            <a:pPr>
              <a:lnSpc>
                <a:spcPct val="110000"/>
              </a:lnSpc>
            </a:pPr>
            <a:r>
              <a:rPr lang="en-US" sz="2400" kern="0" dirty="0">
                <a:effectLst/>
                <a:latin typeface="Aptos" panose="020B0004020202020204" pitchFamily="34" charset="0"/>
                <a:ea typeface="Aptos" panose="020B0004020202020204" pitchFamily="34" charset="0"/>
                <a:cs typeface="Helvetica" pitchFamily="2" charset="0"/>
              </a:rPr>
              <a:t>So: </a:t>
            </a:r>
            <a:r>
              <a:rPr lang="en-US" sz="2400" u="sng" kern="0" dirty="0">
                <a:effectLst/>
                <a:latin typeface="Aptos" panose="020B0004020202020204" pitchFamily="34" charset="0"/>
                <a:ea typeface="Aptos" panose="020B0004020202020204" pitchFamily="34" charset="0"/>
                <a:cs typeface="Helvetica" pitchFamily="2" charset="0"/>
              </a:rPr>
              <a:t>ends in higher degrees</a:t>
            </a:r>
            <a:r>
              <a:rPr lang="en-US" sz="2400" kern="0" dirty="0">
                <a:effectLst/>
                <a:latin typeface="Aptos" panose="020B0004020202020204" pitchFamily="34" charset="0"/>
                <a:ea typeface="Aptos" panose="020B0004020202020204" pitchFamily="34" charset="0"/>
                <a:cs typeface="Helvetica" pitchFamily="2" charset="0"/>
              </a:rPr>
              <a:t> </a:t>
            </a:r>
            <a:r>
              <a:rPr lang="en-US" sz="2400" b="1" kern="0" dirty="0">
                <a:effectLst/>
                <a:latin typeface="Aptos" panose="020B0004020202020204" pitchFamily="34" charset="0"/>
                <a:ea typeface="Aptos" panose="020B0004020202020204" pitchFamily="34" charset="0"/>
                <a:cs typeface="Helvetica" pitchFamily="2" charset="0"/>
              </a:rPr>
              <a:t>cause</a:t>
            </a:r>
            <a:r>
              <a:rPr lang="en-US" sz="2400" kern="0" dirty="0">
                <a:effectLst/>
                <a:latin typeface="Aptos" panose="020B0004020202020204" pitchFamily="34" charset="0"/>
                <a:ea typeface="Aptos" panose="020B0004020202020204" pitchFamily="34" charset="0"/>
                <a:cs typeface="Helvetica" pitchFamily="2" charset="0"/>
              </a:rPr>
              <a:t> </a:t>
            </a:r>
            <a:r>
              <a:rPr lang="en-US" sz="2400" u="sng" kern="0" dirty="0">
                <a:effectLst/>
                <a:latin typeface="Aptos" panose="020B0004020202020204" pitchFamily="34" charset="0"/>
                <a:ea typeface="Aptos" panose="020B0004020202020204" pitchFamily="34" charset="0"/>
                <a:cs typeface="Helvetica" pitchFamily="2" charset="0"/>
              </a:rPr>
              <a:t>lower-degree effects</a:t>
            </a:r>
            <a:r>
              <a:rPr lang="en-US" sz="2400" kern="0" dirty="0">
                <a:effectLst/>
                <a:latin typeface="Aptos" panose="020B0004020202020204" pitchFamily="34" charset="0"/>
                <a:ea typeface="Aptos" panose="020B0004020202020204" pitchFamily="34" charset="0"/>
                <a:cs typeface="Helvetica" pitchFamily="2" charset="0"/>
              </a:rPr>
              <a:t>, </a:t>
            </a:r>
            <a:br>
              <a:rPr lang="en-US" sz="2400" kern="0" dirty="0">
                <a:effectLst/>
                <a:latin typeface="Aptos" panose="020B0004020202020204" pitchFamily="34" charset="0"/>
                <a:ea typeface="Aptos" panose="020B0004020202020204" pitchFamily="34" charset="0"/>
                <a:cs typeface="Helvetica" pitchFamily="2" charset="0"/>
              </a:rPr>
            </a:br>
            <a:r>
              <a:rPr lang="en-US" sz="2400" kern="0" dirty="0">
                <a:effectLst/>
                <a:latin typeface="Aptos" panose="020B0004020202020204" pitchFamily="34" charset="0"/>
                <a:ea typeface="Aptos" panose="020B0004020202020204" pitchFamily="34" charset="0"/>
                <a:cs typeface="Helvetica" pitchFamily="2" charset="0"/>
              </a:rPr>
              <a:t>        </a:t>
            </a:r>
            <a:r>
              <a:rPr lang="en-US" sz="2400" b="1" kern="0" dirty="0">
                <a:effectLst/>
                <a:latin typeface="Aptos" panose="020B0004020202020204" pitchFamily="34" charset="0"/>
                <a:ea typeface="Aptos" panose="020B0004020202020204" pitchFamily="34" charset="0"/>
                <a:cs typeface="Helvetica" pitchFamily="2" charset="0"/>
              </a:rPr>
              <a:t>by means of </a:t>
            </a:r>
            <a:r>
              <a:rPr lang="en-US" sz="2400" kern="0" dirty="0">
                <a:effectLst/>
                <a:latin typeface="Aptos" panose="020B0004020202020204" pitchFamily="34" charset="0"/>
                <a:ea typeface="Aptos" panose="020B0004020202020204" pitchFamily="34" charset="0"/>
                <a:cs typeface="Helvetica" pitchFamily="2" charset="0"/>
              </a:rPr>
              <a:t>the middle degree.</a:t>
            </a:r>
          </a:p>
          <a:p>
            <a:pPr>
              <a:lnSpc>
                <a:spcPct val="110000"/>
              </a:lnSpc>
            </a:pPr>
            <a:r>
              <a:rPr lang="en-US" sz="2400" kern="0" dirty="0">
                <a:latin typeface="Aptos" panose="020B0004020202020204" pitchFamily="34" charset="0"/>
                <a:ea typeface="Aptos" panose="020B0004020202020204" pitchFamily="34" charset="0"/>
                <a:cs typeface="Helvetica" pitchFamily="2" charset="0"/>
              </a:rPr>
              <a:t>Produces </a:t>
            </a:r>
            <a:r>
              <a:rPr lang="en-US" sz="2400" u="sng" kern="0" dirty="0">
                <a:latin typeface="Aptos" panose="020B0004020202020204" pitchFamily="34" charset="0"/>
                <a:ea typeface="Aptos" panose="020B0004020202020204" pitchFamily="34" charset="0"/>
                <a:cs typeface="Helvetica" pitchFamily="2" charset="0"/>
              </a:rPr>
              <a:t>correspondences</a:t>
            </a:r>
            <a:endParaRPr lang="en-US" sz="2400" u="sng" kern="0" dirty="0">
              <a:effectLst/>
              <a:latin typeface="Aptos" panose="020B0004020202020204" pitchFamily="34" charset="0"/>
              <a:ea typeface="Aptos" panose="020B0004020202020204" pitchFamily="34" charset="0"/>
              <a:cs typeface="Helvetica" pitchFamily="2" charset="0"/>
            </a:endParaRPr>
          </a:p>
        </p:txBody>
      </p:sp>
      <p:sp>
        <p:nvSpPr>
          <p:cNvPr id="6" name="Slide Number Placeholder 5">
            <a:extLst>
              <a:ext uri="{FF2B5EF4-FFF2-40B4-BE49-F238E27FC236}">
                <a16:creationId xmlns:a16="http://schemas.microsoft.com/office/drawing/2014/main" id="{0B124547-EAE7-7349-0553-E0783983D6A1}"/>
              </a:ext>
            </a:extLst>
          </p:cNvPr>
          <p:cNvSpPr>
            <a:spLocks noGrp="1"/>
          </p:cNvSpPr>
          <p:nvPr>
            <p:ph type="sldNum" sz="quarter" idx="12"/>
          </p:nvPr>
        </p:nvSpPr>
        <p:spPr/>
        <p:txBody>
          <a:bodyPr/>
          <a:lstStyle/>
          <a:p>
            <a:fld id="{1A58AED7-77EC-5940-BFFD-72F41070E831}" type="slidenum">
              <a:rPr lang="en-US" smtClean="0"/>
              <a:t>8</a:t>
            </a:fld>
            <a:endParaRPr lang="en-US" dirty="0"/>
          </a:p>
        </p:txBody>
      </p:sp>
      <p:sp>
        <p:nvSpPr>
          <p:cNvPr id="7" name="Footer Placeholder 6">
            <a:extLst>
              <a:ext uri="{FF2B5EF4-FFF2-40B4-BE49-F238E27FC236}">
                <a16:creationId xmlns:a16="http://schemas.microsoft.com/office/drawing/2014/main" id="{0E83DD89-E11E-BC9F-8DBD-A4A9388834CE}"/>
              </a:ext>
            </a:extLst>
          </p:cNvPr>
          <p:cNvSpPr>
            <a:spLocks noGrp="1"/>
          </p:cNvSpPr>
          <p:nvPr>
            <p:ph type="ftr" sz="quarter" idx="11"/>
          </p:nvPr>
        </p:nvSpPr>
        <p:spPr/>
        <p:txBody>
          <a:bodyPr/>
          <a:lstStyle/>
          <a:p>
            <a:r>
              <a:rPr lang="en-US"/>
              <a:t>Ian Thompson</a:t>
            </a:r>
          </a:p>
        </p:txBody>
      </p:sp>
    </p:spTree>
    <p:extLst>
      <p:ext uri="{BB962C8B-B14F-4D97-AF65-F5344CB8AC3E}">
        <p14:creationId xmlns:p14="http://schemas.microsoft.com/office/powerpoint/2010/main" val="132761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67BC-CE7B-72B8-0F74-C7B9956E8AF9}"/>
              </a:ext>
            </a:extLst>
          </p:cNvPr>
          <p:cNvSpPr>
            <a:spLocks noGrp="1"/>
          </p:cNvSpPr>
          <p:nvPr>
            <p:ph type="title"/>
          </p:nvPr>
        </p:nvSpPr>
        <p:spPr/>
        <p:txBody>
          <a:bodyPr/>
          <a:lstStyle/>
          <a:p>
            <a:r>
              <a:rPr lang="en-US" dirty="0"/>
              <a:t>Degrees and Sub-degrees</a:t>
            </a:r>
          </a:p>
        </p:txBody>
      </p:sp>
      <p:sp>
        <p:nvSpPr>
          <p:cNvPr id="4" name="Footer Placeholder 3">
            <a:extLst>
              <a:ext uri="{FF2B5EF4-FFF2-40B4-BE49-F238E27FC236}">
                <a16:creationId xmlns:a16="http://schemas.microsoft.com/office/drawing/2014/main" id="{A74B5566-06E9-DF6D-45F8-6E1DC5B68F8B}"/>
              </a:ext>
            </a:extLst>
          </p:cNvPr>
          <p:cNvSpPr>
            <a:spLocks noGrp="1"/>
          </p:cNvSpPr>
          <p:nvPr>
            <p:ph type="ftr" sz="quarter" idx="11"/>
          </p:nvPr>
        </p:nvSpPr>
        <p:spPr/>
        <p:txBody>
          <a:bodyPr/>
          <a:lstStyle/>
          <a:p>
            <a:r>
              <a:rPr lang="en-US"/>
              <a:t>Ian Thompson</a:t>
            </a:r>
          </a:p>
        </p:txBody>
      </p:sp>
      <p:sp>
        <p:nvSpPr>
          <p:cNvPr id="5" name="Slide Number Placeholder 4">
            <a:extLst>
              <a:ext uri="{FF2B5EF4-FFF2-40B4-BE49-F238E27FC236}">
                <a16:creationId xmlns:a16="http://schemas.microsoft.com/office/drawing/2014/main" id="{C7E93174-7900-C0CC-A65F-C4CB772209F1}"/>
              </a:ext>
            </a:extLst>
          </p:cNvPr>
          <p:cNvSpPr>
            <a:spLocks noGrp="1"/>
          </p:cNvSpPr>
          <p:nvPr>
            <p:ph type="sldNum" sz="quarter" idx="12"/>
          </p:nvPr>
        </p:nvSpPr>
        <p:spPr/>
        <p:txBody>
          <a:bodyPr/>
          <a:lstStyle/>
          <a:p>
            <a:fld id="{1A58AED7-77EC-5940-BFFD-72F41070E831}" type="slidenum">
              <a:rPr lang="en-US" smtClean="0"/>
              <a:t>9</a:t>
            </a:fld>
            <a:endParaRPr lang="en-US"/>
          </a:p>
        </p:txBody>
      </p:sp>
      <p:graphicFrame>
        <p:nvGraphicFramePr>
          <p:cNvPr id="10" name="Object 3">
            <a:extLst>
              <a:ext uri="{FF2B5EF4-FFF2-40B4-BE49-F238E27FC236}">
                <a16:creationId xmlns:a16="http://schemas.microsoft.com/office/drawing/2014/main" id="{35F539DA-AC1E-04D1-7285-A5A59644BCE5}"/>
              </a:ext>
            </a:extLst>
          </p:cNvPr>
          <p:cNvGraphicFramePr>
            <a:graphicFrameLocks noGrp="1" noChangeAspect="1"/>
          </p:cNvGraphicFramePr>
          <p:nvPr>
            <p:ph idx="1"/>
            <p:extLst>
              <p:ext uri="{D42A27DB-BD31-4B8C-83A1-F6EECF244321}">
                <p14:modId xmlns:p14="http://schemas.microsoft.com/office/powerpoint/2010/main" val="2418422055"/>
              </p:ext>
            </p:extLst>
          </p:nvPr>
        </p:nvGraphicFramePr>
        <p:xfrm>
          <a:off x="2806095" y="1719266"/>
          <a:ext cx="5275105" cy="4351338"/>
        </p:xfrm>
        <a:graphic>
          <a:graphicData uri="http://schemas.openxmlformats.org/presentationml/2006/ole">
            <mc:AlternateContent xmlns:mc="http://schemas.openxmlformats.org/markup-compatibility/2006">
              <mc:Choice xmlns:v="urn:schemas-microsoft-com:vml" Requires="v">
                <p:oleObj name="Document" r:id="rId2" imgW="18783300" imgH="15494000" progId="Word.Document.8">
                  <p:embed/>
                </p:oleObj>
              </mc:Choice>
              <mc:Fallback>
                <p:oleObj name="Document" r:id="rId2" imgW="18783300" imgH="15494000" progId="Word.Document.8">
                  <p:embed/>
                  <p:pic>
                    <p:nvPicPr>
                      <p:cNvPr id="31747" name="Object 3">
                        <a:extLst>
                          <a:ext uri="{FF2B5EF4-FFF2-40B4-BE49-F238E27FC236}">
                            <a16:creationId xmlns:a16="http://schemas.microsoft.com/office/drawing/2014/main" id="{F7D547C3-3646-8F16-9FC0-BE7972B44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095" y="1719266"/>
                        <a:ext cx="527510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WordArt 5">
            <a:extLst>
              <a:ext uri="{FF2B5EF4-FFF2-40B4-BE49-F238E27FC236}">
                <a16:creationId xmlns:a16="http://schemas.microsoft.com/office/drawing/2014/main" id="{E299048D-344C-C84F-869E-9ED15238C823}"/>
              </a:ext>
            </a:extLst>
          </p:cNvPr>
          <p:cNvSpPr>
            <a:spLocks noChangeArrowheads="1" noChangeShapeType="1" noTextEdit="1"/>
          </p:cNvSpPr>
          <p:nvPr/>
        </p:nvSpPr>
        <p:spPr bwMode="auto">
          <a:xfrm>
            <a:off x="4661266" y="5873928"/>
            <a:ext cx="1371600" cy="3810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Mind</a:t>
            </a:r>
          </a:p>
        </p:txBody>
      </p:sp>
      <p:sp>
        <p:nvSpPr>
          <p:cNvPr id="14" name="TextBox 13">
            <a:extLst>
              <a:ext uri="{FF2B5EF4-FFF2-40B4-BE49-F238E27FC236}">
                <a16:creationId xmlns:a16="http://schemas.microsoft.com/office/drawing/2014/main" id="{43068BE0-B3E4-3F9E-A76C-813BFB0340CD}"/>
              </a:ext>
            </a:extLst>
          </p:cNvPr>
          <p:cNvSpPr txBox="1"/>
          <p:nvPr/>
        </p:nvSpPr>
        <p:spPr>
          <a:xfrm>
            <a:off x="6234985" y="5838427"/>
            <a:ext cx="1761636" cy="584775"/>
          </a:xfrm>
          <a:prstGeom prst="rect">
            <a:avLst/>
          </a:prstGeom>
          <a:noFill/>
        </p:spPr>
        <p:txBody>
          <a:bodyPr wrap="none" rtlCol="0">
            <a:spAutoFit/>
          </a:bodyPr>
          <a:lstStyle/>
          <a:p>
            <a:r>
              <a:rPr lang="en-US" sz="3200" b="1" dirty="0">
                <a:ln w="22225">
                  <a:solidFill>
                    <a:schemeClr val="accent2">
                      <a:alpha val="28835"/>
                    </a:schemeClr>
                  </a:solidFill>
                  <a:prstDash val="solid"/>
                </a:ln>
                <a:solidFill>
                  <a:schemeClr val="accent6"/>
                </a:solidFill>
              </a:rPr>
              <a:t>Physical</a:t>
            </a:r>
          </a:p>
        </p:txBody>
      </p:sp>
      <p:sp>
        <p:nvSpPr>
          <p:cNvPr id="15" name="TextBox 14">
            <a:extLst>
              <a:ext uri="{FF2B5EF4-FFF2-40B4-BE49-F238E27FC236}">
                <a16:creationId xmlns:a16="http://schemas.microsoft.com/office/drawing/2014/main" id="{5276E026-51B9-4A41-3C3C-7AF93F44DFE2}"/>
              </a:ext>
            </a:extLst>
          </p:cNvPr>
          <p:cNvSpPr txBox="1"/>
          <p:nvPr/>
        </p:nvSpPr>
        <p:spPr>
          <a:xfrm>
            <a:off x="2898645" y="5782658"/>
            <a:ext cx="1539204" cy="646331"/>
          </a:xfrm>
          <a:prstGeom prst="rect">
            <a:avLst/>
          </a:prstGeom>
          <a:noFill/>
        </p:spPr>
        <p:txBody>
          <a:bodyPr wrap="none" rtlCol="0">
            <a:spAutoFit/>
          </a:bodyPr>
          <a:lstStyle/>
          <a:p>
            <a:r>
              <a:rPr lang="en-US" sz="3600" b="1" dirty="0">
                <a:ln w="22225">
                  <a:solidFill>
                    <a:schemeClr val="accent2"/>
                  </a:solidFill>
                  <a:prstDash val="solid"/>
                </a:ln>
                <a:solidFill>
                  <a:srgbClr val="FF0000"/>
                </a:solidFill>
              </a:rPr>
              <a:t>SPIRIT</a:t>
            </a:r>
            <a:endParaRPr lang="en-US" sz="3600" dirty="0">
              <a:solidFill>
                <a:srgbClr val="FF0000"/>
              </a:solidFill>
            </a:endParaRPr>
          </a:p>
        </p:txBody>
      </p:sp>
      <p:sp>
        <p:nvSpPr>
          <p:cNvPr id="20" name="TextBox 19">
            <a:extLst>
              <a:ext uri="{FF2B5EF4-FFF2-40B4-BE49-F238E27FC236}">
                <a16:creationId xmlns:a16="http://schemas.microsoft.com/office/drawing/2014/main" id="{B7CD1B82-F00B-323C-567F-7CDDA401AB58}"/>
              </a:ext>
            </a:extLst>
          </p:cNvPr>
          <p:cNvSpPr txBox="1"/>
          <p:nvPr/>
        </p:nvSpPr>
        <p:spPr>
          <a:xfrm>
            <a:off x="478972" y="1982347"/>
            <a:ext cx="1515736" cy="1323439"/>
          </a:xfrm>
          <a:prstGeom prst="rect">
            <a:avLst/>
          </a:prstGeom>
          <a:noFill/>
        </p:spPr>
        <p:txBody>
          <a:bodyPr wrap="none" rtlCol="0">
            <a:spAutoFit/>
          </a:bodyPr>
          <a:lstStyle/>
          <a:p>
            <a:r>
              <a:rPr lang="en-US" sz="1600" dirty="0"/>
              <a:t>All sustained</a:t>
            </a:r>
            <a:br>
              <a:rPr lang="en-US" sz="1600" dirty="0"/>
            </a:br>
            <a:r>
              <a:rPr lang="en-US" sz="1600" dirty="0"/>
              <a:t>and connected</a:t>
            </a:r>
            <a:br>
              <a:rPr lang="en-US" sz="1600" dirty="0"/>
            </a:br>
            <a:r>
              <a:rPr lang="en-US" sz="1600" dirty="0"/>
              <a:t>by </a:t>
            </a:r>
            <a:r>
              <a:rPr lang="en-US" sz="1600" b="1" dirty="0"/>
              <a:t>influx</a:t>
            </a:r>
          </a:p>
          <a:p>
            <a:r>
              <a:rPr lang="en-US" sz="1600" dirty="0"/>
              <a:t>rightward &amp; </a:t>
            </a:r>
            <a:br>
              <a:rPr lang="en-US" sz="1600" dirty="0"/>
            </a:br>
            <a:r>
              <a:rPr lang="en-US" sz="1600" dirty="0"/>
              <a:t>downward:</a:t>
            </a:r>
          </a:p>
        </p:txBody>
      </p:sp>
      <p:cxnSp>
        <p:nvCxnSpPr>
          <p:cNvPr id="22" name="Straight Arrow Connector 21">
            <a:extLst>
              <a:ext uri="{FF2B5EF4-FFF2-40B4-BE49-F238E27FC236}">
                <a16:creationId xmlns:a16="http://schemas.microsoft.com/office/drawing/2014/main" id="{48FAAF2A-FF4C-93FB-202E-0C8B4B01AD0B}"/>
              </a:ext>
            </a:extLst>
          </p:cNvPr>
          <p:cNvCxnSpPr/>
          <p:nvPr/>
        </p:nvCxnSpPr>
        <p:spPr>
          <a:xfrm>
            <a:off x="857795" y="3823062"/>
            <a:ext cx="6183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D120504-99FB-4A33-8FE5-89E86C191298}"/>
              </a:ext>
            </a:extLst>
          </p:cNvPr>
          <p:cNvCxnSpPr>
            <a:cxnSpLocks/>
          </p:cNvCxnSpPr>
          <p:nvPr/>
        </p:nvCxnSpPr>
        <p:spPr>
          <a:xfrm flipV="1">
            <a:off x="857795" y="3335382"/>
            <a:ext cx="618308" cy="3788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BFC02CF-0478-ADB6-16F5-FE00777EB49D}"/>
              </a:ext>
            </a:extLst>
          </p:cNvPr>
          <p:cNvCxnSpPr>
            <a:cxnSpLocks/>
          </p:cNvCxnSpPr>
          <p:nvPr/>
        </p:nvCxnSpPr>
        <p:spPr>
          <a:xfrm>
            <a:off x="862149" y="3910148"/>
            <a:ext cx="613954" cy="3918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92941A9-3DCC-FD13-C56A-D3F7CF5A8499}"/>
              </a:ext>
            </a:extLst>
          </p:cNvPr>
          <p:cNvCxnSpPr>
            <a:cxnSpLocks/>
          </p:cNvCxnSpPr>
          <p:nvPr/>
        </p:nvCxnSpPr>
        <p:spPr>
          <a:xfrm flipH="1">
            <a:off x="857795" y="4236719"/>
            <a:ext cx="4354" cy="5268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6B550BF-71B1-3639-106F-353F80A62078}"/>
              </a:ext>
            </a:extLst>
          </p:cNvPr>
          <p:cNvSpPr txBox="1"/>
          <p:nvPr/>
        </p:nvSpPr>
        <p:spPr>
          <a:xfrm>
            <a:off x="478972" y="4922928"/>
            <a:ext cx="2187548" cy="646331"/>
          </a:xfrm>
          <a:prstGeom prst="rect">
            <a:avLst/>
          </a:prstGeom>
          <a:noFill/>
        </p:spPr>
        <p:txBody>
          <a:bodyPr wrap="square" rtlCol="0">
            <a:spAutoFit/>
          </a:bodyPr>
          <a:lstStyle/>
          <a:p>
            <a:pPr algn="ctr"/>
            <a:r>
              <a:rPr lang="en-US" dirty="0"/>
              <a:t>Many </a:t>
            </a:r>
            <a:br>
              <a:rPr lang="en-US" dirty="0"/>
            </a:br>
            <a:r>
              <a:rPr lang="en-US" dirty="0"/>
              <a:t>correspondences</a:t>
            </a:r>
          </a:p>
        </p:txBody>
      </p:sp>
    </p:spTree>
    <p:extLst>
      <p:ext uri="{BB962C8B-B14F-4D97-AF65-F5344CB8AC3E}">
        <p14:creationId xmlns:p14="http://schemas.microsoft.com/office/powerpoint/2010/main" val="1235148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14081</TotalTime>
  <Words>3993</Words>
  <Application>Microsoft Macintosh PowerPoint</Application>
  <PresentationFormat>On-screen Show (4:3)</PresentationFormat>
  <Paragraphs>474</Paragraphs>
  <Slides>45</Slides>
  <Notes>16</Notes>
  <HiddenSlides>4</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7" baseType="lpstr">
      <vt:lpstr>Arial Unicode MS</vt:lpstr>
      <vt:lpstr>Aptos</vt:lpstr>
      <vt:lpstr>Aptos Display</vt:lpstr>
      <vt:lpstr>Arial</vt:lpstr>
      <vt:lpstr>Cambria Math</vt:lpstr>
      <vt:lpstr>Helvetica</vt:lpstr>
      <vt:lpstr>Impact</vt:lpstr>
      <vt:lpstr>Symbol</vt:lpstr>
      <vt:lpstr>Times</vt:lpstr>
      <vt:lpstr>Times New Roman</vt:lpstr>
      <vt:lpstr>Office Theme</vt:lpstr>
      <vt:lpstr>Document</vt:lpstr>
      <vt:lpstr>Advances in New Church Theistic Science: The mind-body connection</vt:lpstr>
      <vt:lpstr>Outline</vt:lpstr>
      <vt:lpstr>Personal Background</vt:lpstr>
      <vt:lpstr>Mind-body Connection</vt:lpstr>
      <vt:lpstr>Mind-body Connection</vt:lpstr>
      <vt:lpstr>Discrete Degrees Swedenborg from HH 38.</vt:lpstr>
      <vt:lpstr>HH 38 in full</vt:lpstr>
      <vt:lpstr>Connecting Discrete Degrees</vt:lpstr>
      <vt:lpstr>Degrees and Sub-degrees</vt:lpstr>
      <vt:lpstr>Discrete Degrees within the Physical  - going from causes to effects, all connected</vt:lpstr>
      <vt:lpstr>Mind &amp; Body: Two Discrete Degrees</vt:lpstr>
      <vt:lpstr>Questions?</vt:lpstr>
      <vt:lpstr>Current Physics</vt:lpstr>
      <vt:lpstr>Spiritual effects on Physical</vt:lpstr>
      <vt:lpstr>Where influx should be in physics</vt:lpstr>
      <vt:lpstr>Proposed effects of mental influx:</vt:lpstr>
      <vt:lpstr>What would we expect in the world described in the Writings?</vt:lpstr>
      <vt:lpstr>Varying electric forces for targets</vt:lpstr>
      <vt:lpstr>Questions?</vt:lpstr>
      <vt:lpstr>Connecting outermost mental degree with innermost physical degree</vt:lpstr>
      <vt:lpstr>Are Lagrangian coefficients fixed?</vt:lpstr>
      <vt:lpstr>Have Charge Variations been seen?</vt:lpstr>
      <vt:lpstr>Mental Effects on the Physical</vt:lpstr>
      <vt:lpstr>Varying electric charge: mental effect</vt:lpstr>
      <vt:lpstr>Electric Forces  (the inverse square law)</vt:lpstr>
      <vt:lpstr>Electric Permittivity Varies</vt:lpstr>
      <vt:lpstr>Electromagnetic fields</vt:lpstr>
      <vt:lpstr>Energy is not always conserved</vt:lpstr>
      <vt:lpstr>Other schemes trying to keep Conservation of Energy</vt:lpstr>
      <vt:lpstr>Questions?</vt:lpstr>
      <vt:lpstr>Achieving useful ends: Targets.</vt:lpstr>
      <vt:lpstr>Achieving Targets in New Physics</vt:lpstr>
      <vt:lpstr>Example of feedback:  Picking up a cup</vt:lpstr>
      <vt:lpstr>Three Function of Targets</vt:lpstr>
      <vt:lpstr>Questions?</vt:lpstr>
      <vt:lpstr>Neural Signals in the Brain</vt:lpstr>
      <vt:lpstr>Electric thresholds at synapses      in two places</vt:lpstr>
      <vt:lpstr>Mental influences on neurons</vt:lpstr>
      <vt:lpstr>Experimental Test of Predictions</vt:lpstr>
      <vt:lpstr>Measuring fluorescence spectra</vt:lpstr>
      <vt:lpstr>Summary of overall answers:</vt:lpstr>
      <vt:lpstr>Implications</vt:lpstr>
      <vt:lpstr>Questions?</vt:lpstr>
      <vt:lpstr>References</vt:lpstr>
      <vt:lpstr>Theistic Science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New Church Theistic Science: The mind-body connection</dc:title>
  <dc:creator>Thompson, Ian Joseph</dc:creator>
  <cp:lastModifiedBy>Ian Thompson</cp:lastModifiedBy>
  <cp:revision>81</cp:revision>
  <cp:lastPrinted>2024-05-15T18:03:39Z</cp:lastPrinted>
  <dcterms:created xsi:type="dcterms:W3CDTF">2024-04-23T14:48:18Z</dcterms:created>
  <dcterms:modified xsi:type="dcterms:W3CDTF">2024-07-01T01:41:49Z</dcterms:modified>
</cp:coreProperties>
</file>