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1"/>
  </p:notesMasterIdLst>
  <p:sldIdLst>
    <p:sldId id="257" r:id="rId2"/>
    <p:sldId id="274" r:id="rId3"/>
    <p:sldId id="276" r:id="rId4"/>
    <p:sldId id="263" r:id="rId5"/>
    <p:sldId id="265" r:id="rId6"/>
    <p:sldId id="264" r:id="rId7"/>
    <p:sldId id="269" r:id="rId8"/>
    <p:sldId id="266" r:id="rId9"/>
    <p:sldId id="267" r:id="rId10"/>
    <p:sldId id="268" r:id="rId11"/>
    <p:sldId id="277" r:id="rId12"/>
    <p:sldId id="279" r:id="rId13"/>
    <p:sldId id="280" r:id="rId14"/>
    <p:sldId id="282" r:id="rId15"/>
    <p:sldId id="284" r:id="rId16"/>
    <p:sldId id="283" r:id="rId17"/>
    <p:sldId id="278" r:id="rId18"/>
    <p:sldId id="285" r:id="rId19"/>
    <p:sldId id="270" r:id="rId20"/>
    <p:sldId id="271" r:id="rId21"/>
    <p:sldId id="272" r:id="rId22"/>
    <p:sldId id="273" r:id="rId23"/>
    <p:sldId id="286" r:id="rId24"/>
    <p:sldId id="287" r:id="rId25"/>
    <p:sldId id="299" r:id="rId26"/>
    <p:sldId id="298" r:id="rId27"/>
    <p:sldId id="292" r:id="rId28"/>
    <p:sldId id="258" r:id="rId29"/>
    <p:sldId id="259" r:id="rId30"/>
    <p:sldId id="293" r:id="rId31"/>
    <p:sldId id="261" r:id="rId32"/>
    <p:sldId id="294" r:id="rId33"/>
    <p:sldId id="262" r:id="rId34"/>
    <p:sldId id="295" r:id="rId35"/>
    <p:sldId id="296" r:id="rId36"/>
    <p:sldId id="297" r:id="rId37"/>
    <p:sldId id="289" r:id="rId38"/>
    <p:sldId id="290" r:id="rId39"/>
    <p:sldId id="291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7"/>
    <p:restoredTop sz="86395"/>
  </p:normalViewPr>
  <p:slideViewPr>
    <p:cSldViewPr snapToGrid="0" snapToObjects="1">
      <p:cViewPr varScale="1">
        <p:scale>
          <a:sx n="110" d="100"/>
          <a:sy n="110" d="100"/>
        </p:scale>
        <p:origin x="1008" y="168"/>
      </p:cViewPr>
      <p:guideLst/>
    </p:cSldViewPr>
  </p:slideViewPr>
  <p:outlineViewPr>
    <p:cViewPr>
      <p:scale>
        <a:sx n="33" d="100"/>
        <a:sy n="33" d="100"/>
      </p:scale>
      <p:origin x="0" y="-34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035B8-2509-ED44-9D8A-609F2CEB8317}" type="datetimeFigureOut">
              <a:rPr lang="en-US" smtClean="0"/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F8B4-DAFC-AD42-982E-076DB8F9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8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28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C68D-7150-EA4A-B9DC-1B7FC41C0C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09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C68D-7150-EA4A-B9DC-1B7FC41C0C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32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C68D-7150-EA4A-B9DC-1B7FC41C0C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9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1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6556-6385-9C42-AD14-67283986FEC4}" type="datetime1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83C8-A623-7343-8C78-17756C1F835F}" type="datetime1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55D-EEC8-734D-A121-8945DD06A177}" type="datetime1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8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7F63-71CD-1847-BCAC-C8BE384EE829}" type="datetime1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E09B2-6401-9048-8D06-593C0F14F8C0}" type="datetime1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5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600F-6F6C-F34F-AE66-0ECC723B1F66}" type="datetime1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9E95-3C7F-FD4E-BB9B-E404E7E8F692}" type="datetime1">
              <a:rPr lang="en-US" smtClean="0"/>
              <a:t>10/10/19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3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1074-A01E-2542-8489-F7D58AAF1044}" type="datetime1">
              <a:rPr lang="en-US" smtClean="0"/>
              <a:t>10/10/19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4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C3E7-A9B5-1D41-8E1D-1C90642398E3}" type="datetime1">
              <a:rPr lang="en-US" smtClean="0"/>
              <a:t>10/10/19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2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1493-04BE-C84E-B6C7-1ACDE8887869}" type="datetime1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9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423-A203-744C-9FDD-94EDFD817810}" type="datetime1">
              <a:rPr lang="en-US" smtClean="0"/>
              <a:t>10/10/19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8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85147-D73F-9C4C-8275-FC65AD595D59}" type="datetime1">
              <a:rPr lang="en-US" smtClean="0"/>
              <a:t>10/10/19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djoint_state_method" TargetMode="External"/><Relationship Id="rId2" Type="http://schemas.openxmlformats.org/officeDocument/2006/relationships/hyperlink" Target="https://en.wikipedia.org/wiki/Backpropag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30.png"/><Relationship Id="rId7" Type="http://schemas.openxmlformats.org/officeDocument/2006/relationships/image" Target="../media/image17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0.png"/><Relationship Id="rId4" Type="http://schemas.openxmlformats.org/officeDocument/2006/relationships/video" Target="../media/media6.mp4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8.mp4"/><Relationship Id="rId7" Type="http://schemas.openxmlformats.org/officeDocument/2006/relationships/image" Target="../media/image2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8.mp4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2241-269A-4F47-B9B1-984249553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52" y="1300786"/>
            <a:ext cx="7812157" cy="2509213"/>
          </a:xfrm>
        </p:spPr>
        <p:txBody>
          <a:bodyPr>
            <a:noAutofit/>
          </a:bodyPr>
          <a:lstStyle/>
          <a:p>
            <a:r>
              <a:rPr lang="en-US" sz="4000" b="1" dirty="0"/>
              <a:t>An hypothesis for</a:t>
            </a:r>
            <a:br>
              <a:rPr lang="en-US" sz="5400" b="1" dirty="0"/>
            </a:br>
            <a:r>
              <a:rPr lang="en-US" sz="5400" b="1" dirty="0"/>
              <a:t>How Influx into the Natural</a:t>
            </a:r>
            <a:br>
              <a:rPr lang="en-US" sz="5400" b="1" dirty="0"/>
            </a:br>
            <a:r>
              <a:rPr lang="en-US" sz="5400" b="1" dirty="0"/>
              <a:t>Shows Itself in Physics</a:t>
            </a:r>
            <a:endParaRPr lang="en-US" sz="5400" b="1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BA7061-43DD-0441-A697-632118A1C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679" y="5493403"/>
            <a:ext cx="6858000" cy="1076962"/>
          </a:xfrm>
        </p:spPr>
        <p:txBody>
          <a:bodyPr/>
          <a:lstStyle/>
          <a:p>
            <a:r>
              <a:rPr lang="en-US" cap="none" dirty="0"/>
              <a:t>Ian Thompson</a:t>
            </a:r>
          </a:p>
          <a:p>
            <a:r>
              <a:rPr lang="en-US" sz="1800" dirty="0" err="1"/>
              <a:t>www.ianthompson.org</a:t>
            </a:r>
            <a:r>
              <a:rPr lang="en-US" sz="1800" dirty="0"/>
              <a:t> </a:t>
            </a:r>
            <a:endParaRPr lang="en-US" sz="1800" cap="non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6C64EA-D6D7-6E48-9C8B-1FA5A0503CE8}"/>
              </a:ext>
            </a:extLst>
          </p:cNvPr>
          <p:cNvSpPr txBox="1"/>
          <p:nvPr/>
        </p:nvSpPr>
        <p:spPr>
          <a:xfrm>
            <a:off x="1751658" y="4263090"/>
            <a:ext cx="4944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Breaking the shell. </a:t>
            </a:r>
            <a:br>
              <a:rPr lang="en-US" sz="2800" dirty="0"/>
            </a:br>
            <a:r>
              <a:rPr lang="en-US" sz="2800" dirty="0"/>
              <a:t>No more ‘closure of the physical’</a:t>
            </a:r>
          </a:p>
        </p:txBody>
      </p:sp>
    </p:spTree>
    <p:extLst>
      <p:ext uri="{BB962C8B-B14F-4D97-AF65-F5344CB8AC3E}">
        <p14:creationId xmlns:p14="http://schemas.microsoft.com/office/powerpoint/2010/main" val="56252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1899F-E492-4B48-A466-5EEC093A0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Example: </a:t>
            </a:r>
            <a:br>
              <a:rPr lang="en-US" dirty="0"/>
            </a:br>
            <a:r>
              <a:rPr lang="en-US" dirty="0"/>
              <a:t>Picking up a cup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79306-C156-7545-AF34-D94C51714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24947"/>
            <a:ext cx="7886700" cy="3852016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dirty="0"/>
              <a:t>Desire to pick up a cup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Imagine ahead to see where hand is going to be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Compare final hand position with cup position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If see a possible mismatch. </a:t>
            </a:r>
            <a:br>
              <a:rPr lang="en-US" dirty="0"/>
            </a:br>
            <a:r>
              <a:rPr lang="en-US" dirty="0"/>
              <a:t>Work backwards to present, see where hand is: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Work out how arm muscles have to move to reduce mismatch, so hand can grasp cup.</a:t>
            </a:r>
          </a:p>
          <a:p>
            <a:pPr marL="0" indent="0">
              <a:buNone/>
            </a:pPr>
            <a:r>
              <a:rPr lang="en-US" dirty="0"/>
              <a:t>These are the same steps (a-f).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lphaLcParenR"/>
            </a:pPr>
            <a:endParaRPr lang="en-US" dirty="0"/>
          </a:p>
          <a:p>
            <a:pPr marL="514350" indent="-514350">
              <a:buFont typeface="+mj-lt"/>
              <a:buAutoNum type="alphaLcParenR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89985-E489-124A-9941-087AA9545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25BE7-8863-5E42-BFD4-AB2AB5AE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0C25E-5AA8-8F41-B41F-1B4DD08E0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413" y="136524"/>
            <a:ext cx="2758937" cy="232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22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892B3-D755-4348-AFA9-B6847280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EDABF-97C6-AE41-8356-AD89ED9B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9B090-B019-9F47-A151-01F69AA5FFF6}"/>
              </a:ext>
            </a:extLst>
          </p:cNvPr>
          <p:cNvSpPr txBox="1"/>
          <p:nvPr/>
        </p:nvSpPr>
        <p:spPr>
          <a:xfrm>
            <a:off x="1500809" y="3167390"/>
            <a:ext cx="5073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2. WHAT influx changes in physics</a:t>
            </a:r>
          </a:p>
        </p:txBody>
      </p:sp>
    </p:spTree>
    <p:extLst>
      <p:ext uri="{BB962C8B-B14F-4D97-AF65-F5344CB8AC3E}">
        <p14:creationId xmlns:p14="http://schemas.microsoft.com/office/powerpoint/2010/main" val="1497761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F330-E4F6-F341-83E1-0C283C03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Influx into the 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7A31-3A1E-7A4C-8735-0E1C4E1AA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Our idea: </a:t>
            </a:r>
          </a:p>
          <a:p>
            <a:r>
              <a:rPr lang="en-US" u="sng" dirty="0"/>
              <a:t>Masses and charges </a:t>
            </a:r>
            <a:r>
              <a:rPr lang="en-US" dirty="0"/>
              <a:t>can be varied </a:t>
            </a:r>
            <a:r>
              <a:rPr lang="en-US" u="sng" dirty="0"/>
              <a:t>locally</a:t>
            </a:r>
            <a:r>
              <a:rPr lang="en-US" dirty="0"/>
              <a:t> in order to achieve ends in nature.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We will focus on charge </a:t>
            </a:r>
            <a:r>
              <a:rPr lang="en-US" i="1" dirty="0">
                <a:solidFill>
                  <a:srgbClr val="7030A0"/>
                </a:solidFill>
              </a:rPr>
              <a:t>e</a:t>
            </a:r>
            <a:r>
              <a:rPr lang="en-US" dirty="0">
                <a:solidFill>
                  <a:srgbClr val="7030A0"/>
                </a:solidFill>
              </a:rPr>
              <a:t>. </a:t>
            </a:r>
          </a:p>
          <a:p>
            <a:r>
              <a:rPr lang="en-US" dirty="0"/>
              <a:t>This is in ‘fine structure constant’ α = </a:t>
            </a:r>
            <a:r>
              <a:rPr lang="en-US" i="1" dirty="0"/>
              <a:t>e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ℏ</a:t>
            </a:r>
            <a:r>
              <a:rPr lang="en-US" i="1" dirty="0" err="1"/>
              <a:t>c</a:t>
            </a:r>
            <a:r>
              <a:rPr lang="en-US" dirty="0"/>
              <a:t> = 1/137</a:t>
            </a:r>
          </a:p>
          <a:p>
            <a:r>
              <a:rPr lang="en-US" dirty="0"/>
              <a:t>Many physicists have proposed varying α over the age of the universe. So variations are conceivable.</a:t>
            </a:r>
          </a:p>
          <a:p>
            <a:r>
              <a:rPr lang="en-US" dirty="0"/>
              <a:t>Now we propose to vary it over micro-seconds, </a:t>
            </a:r>
            <a:br>
              <a:rPr lang="en-US" dirty="0"/>
            </a:br>
            <a:r>
              <a:rPr lang="en-US" dirty="0"/>
              <a:t>and within living organisms, for uses.   A new idea.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1CD21-7CD8-5142-92F2-EBA63BBA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ADBE4-0CEE-854C-B178-FB4247AD3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C7CC4-EE3E-AD41-A6AF-6D2C1FF2C959}"/>
              </a:ext>
            </a:extLst>
          </p:cNvPr>
          <p:cNvSpPr txBox="1"/>
          <p:nvPr/>
        </p:nvSpPr>
        <p:spPr>
          <a:xfrm>
            <a:off x="1321904" y="258417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Remember:</a:t>
            </a:r>
          </a:p>
        </p:txBody>
      </p:sp>
    </p:spTree>
    <p:extLst>
      <p:ext uri="{BB962C8B-B14F-4D97-AF65-F5344CB8AC3E}">
        <p14:creationId xmlns:p14="http://schemas.microsoft.com/office/powerpoint/2010/main" val="554991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54A1-157D-DA44-9A65-BA91FEA3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Forces  </a:t>
            </a:r>
            <a:r>
              <a:rPr lang="en-US" sz="2800" dirty="0"/>
              <a:t>(inverse square law)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17512"/>
                <a:ext cx="8197298" cy="5203964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The electric force on charge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 at position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 and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/>
                  <a:t>at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400" dirty="0"/>
                  <a:t> is:</a:t>
                </a:r>
              </a:p>
              <a:p>
                <a:pPr marL="0" indent="0">
                  <a:buNone/>
                </a:pPr>
                <a:endParaRPr lang="en-US" sz="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So </a:t>
                </a:r>
                <a:r>
                  <a:rPr lang="en-US" sz="2400" u="sng" dirty="0"/>
                  <a:t>varying</a:t>
                </a:r>
                <a:r>
                  <a:rPr lang="en-US" sz="2400" dirty="0"/>
                  <a:t>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 will vary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buNone/>
                </a:pPr>
                <a:r>
                  <a:rPr lang="en-US" sz="2400" dirty="0"/>
                  <a:t>Very similar effect by varying </a:t>
                </a:r>
                <a:r>
                  <a:rPr lang="en-US" sz="2400" i="1" dirty="0">
                    <a:latin typeface="Symbol" pitchFamily="2" charset="2"/>
                  </a:rPr>
                  <a:t>e</a:t>
                </a:r>
                <a:r>
                  <a:rPr lang="en-US" sz="2400" baseline="-25000" dirty="0">
                    <a:latin typeface="Symbol" pitchFamily="2" charset="2"/>
                  </a:rPr>
                  <a:t>1</a:t>
                </a:r>
                <a:r>
                  <a:rPr lang="en-US" sz="2400" dirty="0"/>
                  <a:t> or </a:t>
                </a:r>
                <a:r>
                  <a:rPr lang="en-US" sz="2400" i="1" dirty="0">
                    <a:latin typeface="Symbol" pitchFamily="2" charset="2"/>
                  </a:rPr>
                  <a:t>e</a:t>
                </a:r>
                <a:r>
                  <a:rPr lang="en-US" sz="2400" baseline="-25000" dirty="0">
                    <a:latin typeface="Symbol" pitchFamily="2" charset="2"/>
                  </a:rPr>
                  <a:t>2</a:t>
                </a:r>
                <a:r>
                  <a:rPr lang="en-US" sz="2400" dirty="0"/>
                  <a:t> : ‘permittivity’, </a:t>
                </a:r>
                <a:br>
                  <a:rPr lang="en-US" sz="2400" dirty="0"/>
                </a:br>
                <a:r>
                  <a:rPr lang="en-US" sz="2400" dirty="0"/>
                  <a:t>while keeping charges constant. So: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i="1" dirty="0">
                                  <a:latin typeface="Symbol" pitchFamily="2" charset="2"/>
                                </a:rPr>
                                <m:t>e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>
                                  <a:latin typeface="Symbol" pitchFamily="2" charset="2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i="1" dirty="0">
                                  <a:latin typeface="Symbol" pitchFamily="2" charset="2"/>
                                </a:rPr>
                                <m:t>e</m:t>
                              </m:r>
                              <m:r>
                                <a:rPr lang="en-US" sz="2400" b="0" i="1" baseline="-2500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Helpful to </a:t>
                </a:r>
                <a:r>
                  <a:rPr lang="en-US" sz="2400" u="sng" dirty="0"/>
                  <a:t>vary</a:t>
                </a:r>
                <a:r>
                  <a:rPr lang="en-US" sz="2400" dirty="0"/>
                  <a:t> just </a:t>
                </a:r>
                <a:r>
                  <a:rPr lang="en-US" sz="2400" dirty="0">
                    <a:latin typeface="Symbol" pitchFamily="2" charset="2"/>
                  </a:rPr>
                  <a:t>e</a:t>
                </a:r>
                <a:r>
                  <a:rPr lang="en-US" sz="2400" dirty="0"/>
                  <a:t>, as charge conservation built into the Maxwell equations.  </a:t>
                </a:r>
              </a:p>
              <a:p>
                <a:pPr marL="0" indent="0">
                  <a:buNone/>
                </a:pPr>
                <a:r>
                  <a:rPr lang="en-US" sz="2400" dirty="0"/>
                  <a:t>But they do allow </a:t>
                </a:r>
                <a:r>
                  <a:rPr lang="en-US" sz="2400" dirty="0">
                    <a:latin typeface="Symbol" pitchFamily="2" charset="2"/>
                  </a:rPr>
                  <a:t>e</a:t>
                </a:r>
                <a:r>
                  <a:rPr lang="en-US" sz="2400" dirty="0"/>
                  <a:t> to to vary, as in dielectrics (capacitors).</a:t>
                </a:r>
              </a:p>
              <a:p>
                <a:pPr marL="0" indent="0">
                  <a:buNone/>
                </a:pPr>
                <a:r>
                  <a:rPr lang="en-US" sz="2400" dirty="0"/>
                  <a:t>But here, not just in dielectrics, but </a:t>
                </a:r>
                <a:r>
                  <a:rPr lang="en-US" sz="2400" u="sng" dirty="0"/>
                  <a:t>variations even in vacuum</a:t>
                </a:r>
                <a:r>
                  <a:rPr lang="en-US" sz="2400" dirty="0"/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17512"/>
                <a:ext cx="8197298" cy="5203964"/>
              </a:xfrm>
              <a:blipFill>
                <a:blip r:embed="rId2"/>
                <a:stretch>
                  <a:fillRect l="-1238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101C4-1844-9947-B987-2C03FBFA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7D8A5-B9B5-6F4A-8A93-99EA4059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D430D-8951-3048-968E-D9053D397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448" y="0"/>
            <a:ext cx="1816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3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28D72-7F41-7C41-B319-EB48CB20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5063"/>
            <a:ext cx="8187359" cy="1325563"/>
          </a:xfrm>
        </p:spPr>
        <p:txBody>
          <a:bodyPr/>
          <a:lstStyle/>
          <a:p>
            <a:r>
              <a:rPr lang="en-US" dirty="0"/>
              <a:t>The four Maxwell Equations </a:t>
            </a:r>
            <a:br>
              <a:rPr lang="en-US" dirty="0"/>
            </a:br>
            <a:r>
              <a:rPr lang="en-US" dirty="0"/>
              <a:t>in a dielectric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E5344C-DEB4-914F-8C62-FDB21C3D45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30626"/>
                <a:ext cx="7779854" cy="482572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  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electric field 	</a:t>
                </a:r>
                <a:r>
                  <a:rPr lang="en-US" sz="2000" dirty="0">
                    <a:latin typeface="Symbol" pitchFamily="2" charset="2"/>
                    <a:ea typeface="Cambria Math" panose="02040503050406030204" pitchFamily="18" charset="0"/>
                  </a:rPr>
                  <a:t>e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electric permittivity</a:t>
                </a:r>
              </a:p>
              <a:p>
                <a:pPr marL="0" indent="0">
                  <a:buNone/>
                </a:pP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  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magnetic field	</a:t>
                </a:r>
                <a:r>
                  <a:rPr lang="en-US" sz="2000" dirty="0">
                    <a:latin typeface="Symbol" pitchFamily="2" charset="2"/>
                    <a:ea typeface="Cambria Math" panose="02040503050406030204" pitchFamily="18" charset="0"/>
                  </a:rPr>
                  <a:t>m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magnetic permeability</a:t>
                </a:r>
              </a:p>
              <a:p>
                <a:pPr>
                  <a:buFont typeface="Symbol" pitchFamily="2" charset="2"/>
                  <a:buChar char="r"/>
                </a:pP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charge density	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J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charge current.</a:t>
                </a:r>
              </a:p>
              <a:p>
                <a:pPr marL="0" indent="0" algn="just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Speed of light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𝜀𝜇</m:t>
                        </m:r>
                      </m:e>
                    </m:rad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buNone/>
                </a:pPr>
                <a:r>
                  <a:rPr lang="en-US" sz="2400" dirty="0"/>
                  <a:t>Keep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</a:t>
                </a:r>
                <a:r>
                  <a:rPr lang="en-US" sz="2400" dirty="0"/>
                  <a:t> constant by </a:t>
                </a:r>
                <a:r>
                  <a:rPr lang="en-US" sz="2400" i="1" dirty="0" err="1">
                    <a:latin typeface="Symbol" pitchFamily="2" charset="2"/>
                  </a:rPr>
                  <a:t>em</a:t>
                </a:r>
                <a:r>
                  <a:rPr lang="en-US" sz="2400" dirty="0"/>
                  <a:t>=constant no matter how </a:t>
                </a:r>
                <a:r>
                  <a:rPr lang="en-US" sz="2400" i="1" dirty="0">
                    <a:latin typeface="Symbol" pitchFamily="2" charset="2"/>
                  </a:rPr>
                  <a:t>e</a:t>
                </a:r>
                <a:r>
                  <a:rPr lang="en-US" sz="2400" dirty="0"/>
                  <a:t>  varies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E5344C-DEB4-914F-8C62-FDB21C3D45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30626"/>
                <a:ext cx="7779854" cy="4825725"/>
              </a:xfrm>
              <a:blipFill>
                <a:blip r:embed="rId2"/>
                <a:stretch>
                  <a:fillRect l="-1305" t="-2362"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62EB9E-2151-214A-93BD-9294FD1BB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A12426-4E8B-A949-996A-A91E8320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9B9C58D-6BD5-4746-973F-256FF33EA2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800393"/>
                  </p:ext>
                </p:extLst>
              </p:nvPr>
            </p:nvGraphicFramePr>
            <p:xfrm>
              <a:off x="1135544" y="2736920"/>
              <a:ext cx="7476712" cy="2830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31553">
                      <a:extLst>
                        <a:ext uri="{9D8B030D-6E8A-4147-A177-3AD203B41FA5}">
                          <a16:colId xmlns:a16="http://schemas.microsoft.com/office/drawing/2014/main" val="4190231758"/>
                        </a:ext>
                      </a:extLst>
                    </a:gridCol>
                    <a:gridCol w="4545159">
                      <a:extLst>
                        <a:ext uri="{9D8B030D-6E8A-4147-A177-3AD203B41FA5}">
                          <a16:colId xmlns:a16="http://schemas.microsoft.com/office/drawing/2014/main" val="3196306933"/>
                        </a:ext>
                      </a:extLst>
                    </a:gridCol>
                  </a:tblGrid>
                  <a:tr h="352005">
                    <a:tc>
                      <a:txBody>
                        <a:bodyPr/>
                        <a:lstStyle/>
                        <a:p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1:  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d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tx1"/>
                              </a:solidFill>
                            </a:rPr>
                            <a:t>electric field sourced by static charge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8607272"/>
                      </a:ext>
                    </a:extLst>
                  </a:tr>
                  <a:tr h="352005">
                    <a:tc>
                      <a:txBody>
                        <a:bodyPr/>
                        <a:lstStyle/>
                        <a:p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2:  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0 </m:t>
                              </m:r>
                            </m:oMath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no static sources for magnetic field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6354106"/>
                      </a:ext>
                    </a:extLst>
                  </a:tr>
                  <a:tr h="61600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3:  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𝐽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f>
                                <m:fPr>
                                  <m:ctrlP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magnetic field produced by varying charges</a:t>
                          </a:r>
                        </a:p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(e.g. radio antenna)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99821787"/>
                      </a:ext>
                    </a:extLst>
                  </a:tr>
                  <a:tr h="7296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a typeface="Cambria Math" panose="02040503050406030204" pitchFamily="18" charset="0"/>
                            </a:rPr>
                            <a:t>4:  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× 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en-US" sz="1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oMath>
                          </a14:m>
                          <a:endParaRPr lang="en-US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electric field produced by varying magnetism</a:t>
                          </a:r>
                        </a:p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(e.g. electric generator)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6506300"/>
                      </a:ext>
                    </a:extLst>
                  </a:tr>
                  <a:tr h="7296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</a:rPr>
                            <a:t>     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× </m:t>
                              </m:r>
                              <m:d>
                                <m:dPr>
                                  <m:ctrlPr>
                                    <a:rPr lang="en-US" sz="18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sz="1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 )</a:t>
                          </a:r>
                        </a:p>
                      </a:txBody>
                      <a:tcPr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Force on charge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at velocity</a:t>
                          </a:r>
                          <a:r>
                            <a:rPr lang="en-US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a14:m>
                          <a:r>
                            <a:rPr lang="en-US" baseline="0" dirty="0">
                              <a:solidFill>
                                <a:schemeClr val="tx1"/>
                              </a:solidFill>
                            </a:rPr>
                            <a:t>, 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oMath>
                          </a14:m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</a:p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(e.g. in electric motor)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907117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99B9C58D-6BD5-4746-973F-256FF33EA2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5800393"/>
                  </p:ext>
                </p:extLst>
              </p:nvPr>
            </p:nvGraphicFramePr>
            <p:xfrm>
              <a:off x="1135544" y="2736920"/>
              <a:ext cx="7476712" cy="28308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31553">
                      <a:extLst>
                        <a:ext uri="{9D8B030D-6E8A-4147-A177-3AD203B41FA5}">
                          <a16:colId xmlns:a16="http://schemas.microsoft.com/office/drawing/2014/main" val="4190231758"/>
                        </a:ext>
                      </a:extLst>
                    </a:gridCol>
                    <a:gridCol w="4545159">
                      <a:extLst>
                        <a:ext uri="{9D8B030D-6E8A-4147-A177-3AD203B41FA5}">
                          <a16:colId xmlns:a16="http://schemas.microsoft.com/office/drawing/2014/main" val="319630693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3" t="-6897" r="-155844" b="-6827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 dirty="0">
                              <a:solidFill>
                                <a:schemeClr val="tx1"/>
                              </a:solidFill>
                            </a:rPr>
                            <a:t>electric field sourced by static charge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6860727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3" t="-106897" r="-155844" b="-5827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no static sources for magnetic field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635410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3" t="-117647" r="-155844" b="-2313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magnetic field produced by varying charges</a:t>
                          </a:r>
                        </a:p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 (e.g. radio antenna)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99821787"/>
                      </a:ext>
                    </a:extLst>
                  </a:tr>
                  <a:tr h="729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3" t="-194737" r="-155844" b="-1070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electric field produced by varying magnetism</a:t>
                          </a:r>
                        </a:p>
                        <a:p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(e.g. electric generator)</a:t>
                          </a:r>
                        </a:p>
                      </a:txBody>
                      <a:tcPr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56506300"/>
                      </a:ext>
                    </a:extLst>
                  </a:tr>
                  <a:tr h="729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3" t="-289655" r="-155844" b="-5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4624" t="-289655" r="-279" b="-51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07117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B9F76A-1AF8-774A-9A6D-EFD60FCBA34C}"/>
              </a:ext>
            </a:extLst>
          </p:cNvPr>
          <p:cNvSpPr txBox="1"/>
          <p:nvPr/>
        </p:nvSpPr>
        <p:spPr>
          <a:xfrm>
            <a:off x="7327161" y="992329"/>
            <a:ext cx="1009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standard</a:t>
            </a:r>
            <a:br>
              <a:rPr lang="en-US" dirty="0">
                <a:highlight>
                  <a:srgbClr val="FFFF00"/>
                </a:highlight>
              </a:rPr>
            </a:br>
            <a:r>
              <a:rPr lang="en-US" dirty="0">
                <a:highlight>
                  <a:srgbClr val="FFFF00"/>
                </a:highlight>
              </a:rPr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4232959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01CBA-5424-BE43-8A93-83D1220D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of Energy?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0B3DA-C8DB-844B-B645-71454656D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068089" cy="46672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 minds to have effects, physics must be extended . . . </a:t>
            </a:r>
          </a:p>
          <a:p>
            <a:r>
              <a:rPr lang="en-US" dirty="0"/>
              <a:t>Many physics extensions have been proposed which keep </a:t>
            </a:r>
          </a:p>
          <a:p>
            <a:pPr lvl="1"/>
            <a:r>
              <a:rPr lang="en-US" dirty="0"/>
              <a:t>Energy conservation, and </a:t>
            </a:r>
          </a:p>
          <a:p>
            <a:pPr lvl="1"/>
            <a:r>
              <a:rPr lang="en-US" dirty="0"/>
              <a:t>Causal closure of the physical.</a:t>
            </a:r>
          </a:p>
          <a:p>
            <a:r>
              <a:rPr lang="en-US" dirty="0"/>
              <a:t>For example:</a:t>
            </a:r>
          </a:p>
          <a:p>
            <a:pPr lvl="1"/>
            <a:r>
              <a:rPr lang="en-US" dirty="0"/>
              <a:t>Biased probabilities in quantum mechanics </a:t>
            </a:r>
          </a:p>
          <a:p>
            <a:pPr lvl="1"/>
            <a:r>
              <a:rPr lang="en-US" dirty="0"/>
              <a:t>Varying time of probabilistic events  (Stapp)</a:t>
            </a:r>
          </a:p>
          <a:p>
            <a:pPr lvl="1"/>
            <a:r>
              <a:rPr lang="en-US" dirty="0"/>
              <a:t>Moving energy from one location to a nearby place (does not conserve energy locally)</a:t>
            </a:r>
          </a:p>
          <a:p>
            <a:pPr lvl="1"/>
            <a:r>
              <a:rPr lang="en-US" dirty="0"/>
              <a:t>Non-local entanglement (but cannot be used for signals)</a:t>
            </a:r>
          </a:p>
          <a:p>
            <a:r>
              <a:rPr lang="en-US" dirty="0"/>
              <a:t>Remember: changes in quantum chances are very small!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CD91E-A6B2-7D40-A1F7-BAA22C32D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5CC19-2CA5-4D42-8C0E-D7A97178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35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0FE-BBB2-5C48-A199-E314AE4F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of Energy?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1FCBEB-695B-E34F-B400-FF232C743B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Permittivity is now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: </m:t>
                    </m:r>
                  </m:oMath>
                </a14:m>
                <a:r>
                  <a:rPr lang="en-US" dirty="0"/>
                  <a:t>varies in time &amp; space</a:t>
                </a:r>
              </a:p>
              <a:p>
                <a:r>
                  <a:rPr lang="en-US" dirty="0"/>
                  <a:t>That fact (alone) means total energy and momentum are </a:t>
                </a:r>
                <a:r>
                  <a:rPr lang="en-US" u="sng" dirty="0"/>
                  <a:t>not</a:t>
                </a:r>
                <a:r>
                  <a:rPr lang="en-US" dirty="0"/>
                  <a:t> conserved!!    </a:t>
                </a:r>
                <a:r>
                  <a:rPr lang="en-US" sz="2000" dirty="0"/>
                  <a:t>(</a:t>
                </a:r>
                <a:r>
                  <a:rPr lang="en-US" sz="2000" dirty="0" err="1"/>
                  <a:t>Noether’s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thoerem</a:t>
                </a:r>
                <a:r>
                  <a:rPr lang="en-US" sz="2000" dirty="0"/>
                  <a:t>)</a:t>
                </a:r>
              </a:p>
              <a:p>
                <a:r>
                  <a:rPr lang="en-US" dirty="0"/>
                  <a:t>Is that the end of the world? No</a:t>
                </a:r>
              </a:p>
              <a:p>
                <a:r>
                  <a:rPr lang="en-US" dirty="0"/>
                  <a:t>Is that the end of physics?      No</a:t>
                </a:r>
              </a:p>
              <a:p>
                <a:r>
                  <a:rPr lang="en-US" dirty="0"/>
                  <a:t>Can still do physics calculations using</a:t>
                </a:r>
                <a:br>
                  <a:rPr lang="en-US" dirty="0"/>
                </a:br>
                <a:r>
                  <a:rPr lang="en-US" sz="800" dirty="0"/>
                  <a:t>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Symbol" pitchFamily="2" charset="2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i="1" dirty="0">
                                  <a:latin typeface="Symbol" pitchFamily="2" charset="2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Next I will discuss </a:t>
                </a:r>
                <a:r>
                  <a:rPr lang="en-US" u="sng" dirty="0"/>
                  <a:t>how</a:t>
                </a:r>
                <a:r>
                  <a:rPr lang="en-US" dirty="0"/>
                  <a:t>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might be varied.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1FCBEB-695B-E34F-B400-FF232C743B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08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C3B11-F2AE-5047-833D-C3B6FF6B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6781D-A4A7-E644-BAB5-0FDE03B7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35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892B3-D755-4348-AFA9-B6847280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EDABF-97C6-AE41-8356-AD89ED9B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9B090-B019-9F47-A151-01F69AA5FFF6}"/>
              </a:ext>
            </a:extLst>
          </p:cNvPr>
          <p:cNvSpPr txBox="1"/>
          <p:nvPr/>
        </p:nvSpPr>
        <p:spPr>
          <a:xfrm>
            <a:off x="1202635" y="3167390"/>
            <a:ext cx="7075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3. HOW influx changes could be used in biology</a:t>
            </a:r>
          </a:p>
        </p:txBody>
      </p:sp>
    </p:spTree>
    <p:extLst>
      <p:ext uri="{BB962C8B-B14F-4D97-AF65-F5344CB8AC3E}">
        <p14:creationId xmlns:p14="http://schemas.microsoft.com/office/powerpoint/2010/main" val="379764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5790-E17E-4F44-B911-0D4E5060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Want </a:t>
            </a:r>
            <a:r>
              <a:rPr lang="en-US" sz="3600" u="sng" dirty="0"/>
              <a:t>correspondences in physics </a:t>
            </a:r>
            <a:r>
              <a:rPr lang="en-US" sz="3600" dirty="0"/>
              <a:t>for: </a:t>
            </a:r>
            <a:br>
              <a:rPr lang="en-US" sz="3600" dirty="0"/>
            </a:br>
            <a:r>
              <a:rPr lang="en-US" sz="3600" dirty="0"/>
              <a:t>H</a:t>
            </a:r>
            <a:r>
              <a:rPr lang="en-US" dirty="0"/>
              <a:t>ow love operates with wisdom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1D20F-140D-F845-B381-E31BEAE26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2600" dirty="0"/>
              <a:t>Input of Ends from above that defines a goal.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2600" dirty="0"/>
              <a:t>Foresight of the present up to that time 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2600" dirty="0"/>
              <a:t>A measure of goal mismatch (discrimination)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2600" dirty="0"/>
              <a:t>A way to work on mismatch, thinking back to present</a:t>
            </a:r>
          </a:p>
          <a:p>
            <a:pPr marL="514350" indent="-514350">
              <a:lnSpc>
                <a:spcPct val="120000"/>
              </a:lnSpc>
              <a:buFont typeface="+mj-lt"/>
              <a:buAutoNum type="alphaLcParenR"/>
            </a:pPr>
            <a:r>
              <a:rPr lang="en-US" sz="2600" dirty="0"/>
              <a:t>A way to find causes (now &amp; soon) to reduce the mismatch (making a plan).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I will show a way how to do steps (b, c, d, e) in physics. With just dumb particles and fields: no consciousness involved in physics itself (the natural).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00" dirty="0"/>
              <a:t>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Do this with physics degrees 3.3, 3.2 known, and 3.1 proposed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1600C-F65B-8A4B-A83E-CD2E24B8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22ABD-1358-B744-A7BF-5DA7F0325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69A76-6382-874D-84DD-D4E11D075F28}"/>
              </a:ext>
            </a:extLst>
          </p:cNvPr>
          <p:cNvSpPr txBox="1"/>
          <p:nvPr/>
        </p:nvSpPr>
        <p:spPr>
          <a:xfrm>
            <a:off x="7655581" y="1662457"/>
            <a:ext cx="991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Remember</a:t>
            </a:r>
            <a:br>
              <a:rPr lang="en-US" sz="1400" dirty="0"/>
            </a:br>
            <a:r>
              <a:rPr lang="en-US" sz="1400" dirty="0"/>
              <a:t>the cup?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192C4-0F3B-4345-B7A1-EC2303183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581" y="2185677"/>
            <a:ext cx="1339298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67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AA3A-ACF8-394C-9DB8-3366FEB1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(a) Input of Ends from above </a:t>
            </a:r>
            <a:br>
              <a:rPr lang="en-US" dirty="0"/>
            </a:br>
            <a:r>
              <a:rPr lang="en-US" dirty="0"/>
              <a:t>      (by influx) to define a goal.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75D1D-D472-D740-9F98-4DC774A3D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what comes from the 1.x spiritual degree and the 2.x external mental degree, into 3.1 degree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CAB53-F4DC-594B-B0B1-E800E99E5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9C3FF-6617-3449-9A19-F8D76748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5A1B91C-08A6-674E-A744-286DA63CE6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333565"/>
              </p:ext>
            </p:extLst>
          </p:nvPr>
        </p:nvGraphicFramePr>
        <p:xfrm>
          <a:off x="807554" y="2821748"/>
          <a:ext cx="78867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2269708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07467927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65440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1.1 Love for love itself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2.1 Wisdom about love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 Use from love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632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1.2 Love for wisdom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2.2 Wisdom about wisdom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 Use from wisdom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457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1.3 Love for use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 Wisdom about use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3.3 Use as use itself.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90550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1606D1-4F80-5F4F-9042-8A947B00F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240771"/>
              </p:ext>
            </p:extLst>
          </p:nvPr>
        </p:nvGraphicFramePr>
        <p:xfrm>
          <a:off x="728041" y="4348383"/>
          <a:ext cx="78867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412691356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91819195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581335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Internal mind (spirit)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70C0"/>
                          </a:solidFill>
                        </a:rPr>
                        <a:t>External mind (every day)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Natural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047047"/>
                  </a:ext>
                </a:extLst>
              </a:tr>
            </a:tbl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418EC44-925F-D847-A392-5E90CB48AD9A}"/>
              </a:ext>
            </a:extLst>
          </p:cNvPr>
          <p:cNvCxnSpPr/>
          <p:nvPr/>
        </p:nvCxnSpPr>
        <p:spPr>
          <a:xfrm flipV="1">
            <a:off x="1997765" y="3945090"/>
            <a:ext cx="0" cy="403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5D2323-FFF9-C040-89F7-84C8CAD96A6C}"/>
              </a:ext>
            </a:extLst>
          </p:cNvPr>
          <p:cNvCxnSpPr/>
          <p:nvPr/>
        </p:nvCxnSpPr>
        <p:spPr>
          <a:xfrm flipV="1">
            <a:off x="4674704" y="3945090"/>
            <a:ext cx="0" cy="403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D862CD-8D32-3944-9239-875BB733BC82}"/>
              </a:ext>
            </a:extLst>
          </p:cNvPr>
          <p:cNvCxnSpPr/>
          <p:nvPr/>
        </p:nvCxnSpPr>
        <p:spPr>
          <a:xfrm flipV="1">
            <a:off x="7321826" y="3945090"/>
            <a:ext cx="0" cy="403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2DFE5B-5291-3F43-BBA6-515CD1078976}"/>
              </a:ext>
            </a:extLst>
          </p:cNvPr>
          <p:cNvCxnSpPr/>
          <p:nvPr/>
        </p:nvCxnSpPr>
        <p:spPr>
          <a:xfrm>
            <a:off x="5774635" y="2961861"/>
            <a:ext cx="34041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D0A209-8A38-8244-80C0-02C2426DB3AF}"/>
              </a:ext>
            </a:extLst>
          </p:cNvPr>
          <p:cNvCxnSpPr>
            <a:cxnSpLocks/>
          </p:cNvCxnSpPr>
          <p:nvPr/>
        </p:nvCxnSpPr>
        <p:spPr>
          <a:xfrm flipV="1">
            <a:off x="5604427" y="3071191"/>
            <a:ext cx="510623" cy="4903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3E044B-3B78-6742-A892-EF4E7C1B0E75}"/>
              </a:ext>
            </a:extLst>
          </p:cNvPr>
          <p:cNvCxnSpPr>
            <a:cxnSpLocks/>
          </p:cNvCxnSpPr>
          <p:nvPr/>
        </p:nvCxnSpPr>
        <p:spPr>
          <a:xfrm flipV="1">
            <a:off x="5604427" y="3071191"/>
            <a:ext cx="597590" cy="8871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B023CD-1650-FF4A-96C4-6C9914D80325}"/>
              </a:ext>
            </a:extLst>
          </p:cNvPr>
          <p:cNvSpPr txBox="1"/>
          <p:nvPr/>
        </p:nvSpPr>
        <p:spPr>
          <a:xfrm>
            <a:off x="692316" y="4943086"/>
            <a:ext cx="775936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a ‘goal’ or ‘target’ or ‘end’ in the natural, I mean for example:</a:t>
            </a:r>
          </a:p>
          <a:p>
            <a:r>
              <a:rPr lang="en-US" dirty="0"/>
              <a:t>“How the molecules in the cell should be rearranged to achieve a use as an end.”</a:t>
            </a:r>
          </a:p>
          <a:p>
            <a:endParaRPr lang="en-US" dirty="0"/>
          </a:p>
          <a:p>
            <a:r>
              <a:rPr lang="en-US" dirty="0"/>
              <a:t>The target could be a specific arrangements of molecules at some time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br>
              <a:rPr lang="en-US" dirty="0"/>
            </a:br>
            <a:r>
              <a:rPr lang="en-US" dirty="0"/>
              <a:t>e.g. a folded protein to be catalyst or enzyme.        Part (a) of the plan.</a:t>
            </a:r>
          </a:p>
        </p:txBody>
      </p:sp>
    </p:spTree>
    <p:extLst>
      <p:ext uri="{BB962C8B-B14F-4D97-AF65-F5344CB8AC3E}">
        <p14:creationId xmlns:p14="http://schemas.microsoft.com/office/powerpoint/2010/main" val="198863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877F2-818B-2847-8345-67F6694C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3150B-7575-DE43-8155-7D4BAC6D1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Overview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influx changes in physics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influx changes could be used in physics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Numerical Demonstrations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B8996-7D96-0546-A961-73D1D8BB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B0D3B-2C7D-614A-ADEC-CEA641A1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96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AA3A-ACF8-394C-9DB8-3366FEB1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(b) Foresight from the present </a:t>
            </a:r>
            <a:r>
              <a:rPr lang="en-US" dirty="0" err="1"/>
              <a:t>T</a:t>
            </a:r>
            <a:r>
              <a:rPr lang="en-US" baseline="-25000" dirty="0" err="1"/>
              <a:t>p</a:t>
            </a:r>
            <a:r>
              <a:rPr lang="en-US" dirty="0"/>
              <a:t> up to target time </a:t>
            </a: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baseline="-25000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75D1D-D472-D740-9F98-4DC774A3D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68089" cy="4351338"/>
          </a:xfrm>
        </p:spPr>
        <p:txBody>
          <a:bodyPr/>
          <a:lstStyle/>
          <a:p>
            <a:r>
              <a:rPr lang="en-US" dirty="0"/>
              <a:t>We are talking of the ‘near future’ in metric time,</a:t>
            </a:r>
            <a:br>
              <a:rPr lang="en-US" dirty="0"/>
            </a:br>
            <a:r>
              <a:rPr lang="en-US" dirty="0"/>
              <a:t>where ‘process-time’ changes not yet occurred.</a:t>
            </a:r>
          </a:p>
          <a:p>
            <a:r>
              <a:rPr lang="en-US" dirty="0"/>
              <a:t>In order to work towards a target, a cell must ’know’ whether it is ‘on track’, or not:</a:t>
            </a:r>
          </a:p>
          <a:p>
            <a:pPr lvl="1"/>
            <a:r>
              <a:rPr lang="en-US" dirty="0"/>
              <a:t>Must be able to extrapolate from present to target time.</a:t>
            </a:r>
          </a:p>
          <a:p>
            <a:pPr lvl="1"/>
            <a:r>
              <a:rPr lang="en-US" dirty="0"/>
              <a:t>But do so without any consciousness. This in the natural.</a:t>
            </a:r>
          </a:p>
          <a:p>
            <a:r>
              <a:rPr lang="en-US" dirty="0"/>
              <a:t>Propose: we use the 3.2 electromagnetic fields extrapolated to the needed future time.</a:t>
            </a:r>
          </a:p>
          <a:p>
            <a:pPr lvl="1"/>
            <a:r>
              <a:rPr lang="en-US" dirty="0"/>
              <a:t>These fields are deterministic, with little quantum chance.</a:t>
            </a:r>
          </a:p>
          <a:p>
            <a:r>
              <a:rPr lang="en-US" dirty="0"/>
              <a:t>So the </a:t>
            </a:r>
            <a:r>
              <a:rPr lang="en-US" u="sng" dirty="0"/>
              <a:t>3.2 degree </a:t>
            </a:r>
            <a:r>
              <a:rPr lang="en-US" dirty="0"/>
              <a:t>contributes to part (b) of plan.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CAB53-F4DC-594B-B0B1-E800E99E5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9C3FF-6617-3449-9A19-F8D767488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2677566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A9D3F-21A0-6B4E-B9C9-2EDA88FEE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fields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98215B-2C1F-D14F-AD47-4AF3E4EAEC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05747"/>
                <a:ext cx="8227115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lvl="0"/>
                <a:r>
                  <a:rPr lang="en-US" dirty="0"/>
                  <a:t>These fields follow a strict wave equation </a:t>
                </a:r>
                <a:br>
                  <a:rPr lang="en-US" dirty="0"/>
                </a:br>
                <a:r>
                  <a:rPr lang="en-US" dirty="0"/>
                  <a:t>(e.g. Maxwell’s equation for electromagnetic waves).   </a:t>
                </a:r>
              </a:p>
              <a:p>
                <a:pPr lvl="0"/>
                <a:r>
                  <a:rPr lang="en-US" dirty="0"/>
                  <a:t>The input to Maxwell’s equation is:</a:t>
                </a:r>
              </a:p>
              <a:p>
                <a:pPr lvl="1"/>
                <a:r>
                  <a:rPr lang="en-US" dirty="0"/>
                  <a:t>Initial conditions, Charge </a:t>
                </a:r>
                <a:r>
                  <a:rPr lang="en-US" i="1" dirty="0"/>
                  <a:t>q</a:t>
                </a:r>
                <a:r>
                  <a:rPr lang="en-US" dirty="0"/>
                  <a:t> and locations of objects.</a:t>
                </a:r>
              </a:p>
              <a:p>
                <a:pPr lvl="1"/>
                <a:r>
                  <a:rPr lang="en-US" dirty="0"/>
                  <a:t>Any rescaling of vacuum permittivity </a:t>
                </a:r>
                <a:r>
                  <a:rPr lang="en-US" dirty="0">
                    <a:solidFill>
                      <a:srgbClr val="C00000"/>
                    </a:solidFill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Permeability </a:t>
                </a:r>
                <a:r>
                  <a:rPr lang="en-US" dirty="0">
                    <a:latin typeface="Symbol" pitchFamily="2" charset="2"/>
                  </a:rPr>
                  <a:t>m</a:t>
                </a:r>
                <a:r>
                  <a:rPr lang="en-US" dirty="0"/>
                  <a:t> = 1/c</a:t>
                </a:r>
                <a:r>
                  <a:rPr lang="en-US" baseline="30000" dirty="0"/>
                  <a:t>2</a:t>
                </a:r>
                <a:r>
                  <a:rPr lang="en-US" dirty="0">
                    <a:latin typeface="Symbol" pitchFamily="2" charset="2"/>
                    <a:cs typeface="Sylfaen" panose="020F0502020204030204" pitchFamily="34" charset="0"/>
                  </a:rPr>
                  <a:t>e.</a:t>
                </a:r>
                <a:endParaRPr lang="en-US" dirty="0"/>
              </a:p>
              <a:p>
                <a:pPr lvl="1"/>
                <a:r>
                  <a:rPr lang="en-US" dirty="0"/>
                  <a:t>Then solve:</a:t>
                </a:r>
              </a:p>
              <a:p>
                <a:pPr marL="0" indent="0">
                  <a:buNone/>
                </a:pPr>
                <a:r>
                  <a:rPr lang="en-US" sz="24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/>
                  <a:t>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/>
                  <a:t> 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We can calculate e.g. how protein molecules move.</a:t>
                </a:r>
              </a:p>
              <a:p>
                <a:r>
                  <a:rPr lang="en-US" u="sng" dirty="0"/>
                  <a:t>Electrostatics</a:t>
                </a:r>
                <a:r>
                  <a:rPr lang="en-US" dirty="0"/>
                  <a:t> is simpler: just first equation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98215B-2C1F-D14F-AD47-4AF3E4EAEC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05747"/>
                <a:ext cx="8227115" cy="4351338"/>
              </a:xfrm>
              <a:blipFill>
                <a:blip r:embed="rId3"/>
                <a:stretch>
                  <a:fillRect l="-1079" t="-2616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A201B-B7E0-2546-90ED-9A8E3BCA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2C329-9389-0947-A418-537500C2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9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DFEC1-DE5C-324B-B782-F01015080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(c) A measure of goal mismatch (discrimination)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854E96-D027-1B44-B0E4-B62AD2D6A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5CB37-7630-6740-99DE-40949637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6DD0809-BA18-564B-A4CC-CF889DB415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4204251"/>
                <a:ext cx="7886700" cy="2235207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dirty="0"/>
                  <a:t>This is the task of 3.1.3.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Having arranged a target, it provides feedback to how close the present future is to achieving the target.</a:t>
                </a:r>
              </a:p>
              <a:p>
                <a:pPr>
                  <a:lnSpc>
                    <a:spcPct val="110000"/>
                  </a:lnSpc>
                </a:pPr>
                <a:r>
                  <a:rPr lang="en-US" dirty="0"/>
                  <a:t>For example: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 which gives difference to target.</a:t>
                </a:r>
                <a:br>
                  <a:rPr lang="en-US" dirty="0"/>
                </a:br>
                <a:br>
                  <a:rPr lang="en-US" sz="1600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=  (extrapolation(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g</a:t>
                </a:r>
                <a:r>
                  <a:rPr lang="en-US" dirty="0"/>
                  <a:t>) — target)</a:t>
                </a:r>
                <a:r>
                  <a:rPr lang="en-US" baseline="30000" dirty="0"/>
                  <a:t>2</a:t>
                </a:r>
                <a:r>
                  <a:rPr lang="en-US" dirty="0"/>
                  <a:t>.     So goal is ‘minimize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’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F6DD0809-BA18-564B-A4CC-CF889DB415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4204251"/>
                <a:ext cx="7886700" cy="2235207"/>
              </a:xfrm>
              <a:blipFill>
                <a:blip r:embed="rId2"/>
                <a:stretch>
                  <a:fillRect l="-965" t="-3390" b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14EB211-5C5D-5543-BE97-8BEDF4C55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142423"/>
              </p:ext>
            </p:extLst>
          </p:nvPr>
        </p:nvGraphicFramePr>
        <p:xfrm>
          <a:off x="819977" y="1766087"/>
          <a:ext cx="7504045" cy="2235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1568">
                  <a:extLst>
                    <a:ext uri="{9D8B030D-6E8A-4147-A177-3AD203B41FA5}">
                      <a16:colId xmlns:a16="http://schemas.microsoft.com/office/drawing/2014/main" val="597900686"/>
                    </a:ext>
                  </a:extLst>
                </a:gridCol>
                <a:gridCol w="167668">
                  <a:extLst>
                    <a:ext uri="{9D8B030D-6E8A-4147-A177-3AD203B41FA5}">
                      <a16:colId xmlns:a16="http://schemas.microsoft.com/office/drawing/2014/main" val="540950517"/>
                    </a:ext>
                  </a:extLst>
                </a:gridCol>
                <a:gridCol w="2554411">
                  <a:extLst>
                    <a:ext uri="{9D8B030D-6E8A-4147-A177-3AD203B41FA5}">
                      <a16:colId xmlns:a16="http://schemas.microsoft.com/office/drawing/2014/main" val="167605977"/>
                    </a:ext>
                  </a:extLst>
                </a:gridCol>
                <a:gridCol w="2190493">
                  <a:extLst>
                    <a:ext uri="{9D8B030D-6E8A-4147-A177-3AD203B41FA5}">
                      <a16:colId xmlns:a16="http://schemas.microsoft.com/office/drawing/2014/main" val="427234347"/>
                    </a:ext>
                  </a:extLst>
                </a:gridCol>
                <a:gridCol w="1949905">
                  <a:extLst>
                    <a:ext uri="{9D8B030D-6E8A-4147-A177-3AD203B41FA5}">
                      <a16:colId xmlns:a16="http://schemas.microsoft.com/office/drawing/2014/main" val="657997599"/>
                    </a:ext>
                  </a:extLst>
                </a:gridCol>
              </a:tblGrid>
              <a:tr h="4159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Principles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Propagating causes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Effects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81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337018"/>
                  </a:ext>
                </a:extLst>
              </a:tr>
              <a:tr h="415983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3.1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3.1.1 Reception of targets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3.1.2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Causes to arrange targets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3.1.3 Arranged specific targets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029649"/>
                  </a:ext>
                </a:extLst>
              </a:tr>
              <a:tr h="53577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3.2.1 </a:t>
                      </a:r>
                      <a:r>
                        <a:rPr lang="en-US" sz="1400" b="1" dirty="0" err="1">
                          <a:effectLst/>
                        </a:rPr>
                        <a:t>Lagrangian</a:t>
                      </a:r>
                      <a:r>
                        <a:rPr lang="en-US" sz="1400" b="1" dirty="0">
                          <a:effectLst/>
                        </a:rPr>
                        <a:t>: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Principles for quantum fields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3.2.2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Propagation of quantum fields for all future options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3.2.3 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Results of quantum fields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288564"/>
                  </a:ext>
                </a:extLst>
              </a:tr>
              <a:tr h="574047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3.3.1 </a:t>
                      </a:r>
                      <a:r>
                        <a:rPr lang="en-US" sz="1400" b="1" dirty="0">
                          <a:effectLst/>
                        </a:rPr>
                        <a:t>Hamiltonian: </a:t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en-US" sz="1400" dirty="0">
                          <a:effectLst/>
                        </a:rPr>
                        <a:t>kinetic + potential energies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3.3.2</a:t>
                      </a:r>
                      <a:r>
                        <a:rPr lang="en-US" sz="1600" dirty="0">
                          <a:effectLst/>
                        </a:rPr>
                        <a:t>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Quantum wave function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3.3.3 Actual selections</a:t>
                      </a:r>
                      <a:endParaRPr lang="en-US" sz="16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e.g. Measurements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502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855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E1B0-5E36-D142-94F6-242FD90C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(d) A way to work on mismatch, thinking back to present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4868EA-A4F4-124B-8A1B-C044FECB0E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8058150" cy="4396271"/>
              </a:xfrm>
            </p:spPr>
            <p:txBody>
              <a:bodyPr>
                <a:normAutofit fontScale="70000" lnSpcReduction="20000"/>
              </a:bodyPr>
              <a:lstStyle/>
              <a:p>
                <a:pPr>
                  <a:lnSpc>
                    <a:spcPct val="105000"/>
                  </a:lnSpc>
                </a:pPr>
                <a:r>
                  <a:rPr lang="en-US" dirty="0"/>
                  <a:t>Use </a:t>
                </a:r>
                <a:r>
                  <a:rPr lang="en-US" u="sng" dirty="0"/>
                  <a:t>Adjoint Solutions</a:t>
                </a:r>
                <a:r>
                  <a:rPr lang="en-US" dirty="0"/>
                  <a:t>:</a:t>
                </a:r>
                <a:br>
                  <a:rPr lang="en-US" dirty="0"/>
                </a:br>
                <a:r>
                  <a:rPr lang="en-US" dirty="0"/>
                  <a:t>Time-reversed solution of Maxwell equations (for e/m  waves) and of Newton equations (for particles) from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g</a:t>
                </a:r>
                <a:r>
                  <a:rPr lang="en-US" dirty="0"/>
                  <a:t> back to present T</a:t>
                </a:r>
                <a:r>
                  <a:rPr lang="en-US" baseline="-25000" dirty="0"/>
                  <a:t>p</a:t>
                </a:r>
                <a:r>
                  <a:rPr lang="en-US" dirty="0"/>
                  <a:t>.</a:t>
                </a:r>
              </a:p>
              <a:p>
                <a:pPr>
                  <a:lnSpc>
                    <a:spcPct val="105000"/>
                  </a:lnSpc>
                </a:pPr>
                <a:r>
                  <a:rPr lang="en-US" dirty="0"/>
                  <a:t>Start with current target measure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</a:p>
              <a:p>
                <a:pPr>
                  <a:lnSpc>
                    <a:spcPct val="105000"/>
                  </a:lnSpc>
                </a:pPr>
                <a:r>
                  <a:rPr lang="en-US" dirty="0"/>
                  <a:t>The overlap of the forward &amp; adjoint solutions gives derivatives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𝜕𝜓</m:t>
                    </m:r>
                  </m:oMath>
                </a14:m>
                <a:r>
                  <a:rPr lang="en-US" dirty="0"/>
                  <a:t>  </a:t>
                </a:r>
                <a:br>
                  <a:rPr lang="en-US" dirty="0"/>
                </a:br>
                <a:r>
                  <a:rPr lang="en-US" dirty="0"/>
                  <a:t> - how the goal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varies with permittivity rescaling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.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lnSpc>
                    <a:spcPct val="105000"/>
                  </a:lnSpc>
                  <a:buNone/>
                </a:pPr>
                <a:r>
                  <a:rPr lang="en-US" dirty="0">
                    <a:ea typeface="Cambria Math" panose="02040503050406030204" pitchFamily="18" charset="0"/>
                  </a:rPr>
                  <a:t>This is a ‘backpropagation method’ common in computer modeling </a:t>
                </a:r>
                <a:r>
                  <a:rPr lang="en-US" sz="1900" dirty="0">
                    <a:ea typeface="Cambria Math" panose="02040503050406030204" pitchFamily="18" charset="0"/>
                    <a:hlinkClick r:id="rId2"/>
                  </a:rPr>
                  <a:t>https://en.wikipedia.org/wiki/Backpropagation</a:t>
                </a:r>
                <a:r>
                  <a:rPr lang="en-US" sz="1900" dirty="0">
                    <a:ea typeface="Cambria Math" panose="02040503050406030204" pitchFamily="18" charset="0"/>
                  </a:rPr>
                  <a:t> .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:br>
                  <a:rPr lang="en-US" dirty="0"/>
                </a:br>
                <a:r>
                  <a:rPr lang="en-US" dirty="0"/>
                  <a:t>Adjoint solutions are often used in design problems in engineering, to find the sensitivities to all input parameters of an overall performance measure.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:r>
                  <a:rPr lang="en-US" sz="1900" dirty="0"/>
                  <a:t>See e.g. </a:t>
                </a:r>
                <a:r>
                  <a:rPr lang="en-US" sz="1900" dirty="0">
                    <a:hlinkClick r:id="rId3"/>
                  </a:rPr>
                  <a:t>https://en.wikipedia.org/wiki/Adjoint_state_method</a:t>
                </a:r>
                <a:r>
                  <a:rPr lang="en-US" sz="1900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04868EA-A4F4-124B-8A1B-C044FECB0E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8058150" cy="4396271"/>
              </a:xfrm>
              <a:blipFill>
                <a:blip r:embed="rId4"/>
                <a:stretch>
                  <a:fillRect l="-787" t="-2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1EE644-3AEA-094A-B37F-4D8C87A6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A96A5-B78F-6845-B6E7-48569CD6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4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67EC7-EF46-724F-9FD5-7F93EF5D1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(e) A way to find changes to causes </a:t>
            </a:r>
            <a:br>
              <a:rPr lang="en-US" dirty="0"/>
            </a:br>
            <a:r>
              <a:rPr lang="en-US" dirty="0"/>
              <a:t>to reduce the mismatch 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46AF99-E0ED-3F4C-AC57-88C05F1CC9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task is to minimize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measure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by varying permittivity scaling functions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dirty="0"/>
                  <a:t> </a:t>
                </a:r>
                <a:br>
                  <a:rPr lang="en-US" dirty="0"/>
                </a:br>
                <a:r>
                  <a:rPr lang="en-US" dirty="0"/>
                  <a:t>All the partial derivatives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are known.</a:t>
                </a:r>
              </a:p>
              <a:p>
                <a:r>
                  <a:rPr lang="en-US" dirty="0"/>
                  <a:t>Simplest method is the Gradient Descent method:</a:t>
                </a:r>
              </a:p>
              <a:p>
                <a:pPr marL="971550" lvl="1" indent="-514350">
                  <a:buFont typeface="+mj-lt"/>
                  <a:buAutoNum type="alphaUcPeriod"/>
                </a:pPr>
                <a:r>
                  <a:rPr lang="en-US" dirty="0"/>
                  <a:t>For some speed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 change all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by a step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.</a:t>
                </a:r>
              </a:p>
              <a:p>
                <a:pPr marL="971550" lvl="1" indent="-514350">
                  <a:buFont typeface="+mj-lt"/>
                  <a:buAutoNum type="alphaUcPeriod"/>
                </a:pPr>
                <a:r>
                  <a:rPr lang="en-US" dirty="0"/>
                  <a:t>After each change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, have to recalculate forward and adjoint solutions.</a:t>
                </a:r>
              </a:p>
              <a:p>
                <a:r>
                  <a:rPr lang="en-US" dirty="0"/>
                  <a:t>Repeat above steps (A,B) until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is small enough.</a:t>
                </a:r>
                <a:br>
                  <a:rPr lang="en-US" dirty="0"/>
                </a:br>
                <a:r>
                  <a:rPr lang="en-US" dirty="0"/>
                  <a:t>That is attaining to the target!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46AF99-E0ED-3F4C-AC57-88C05F1CC9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82F830-8700-364D-B018-AE6EB21F4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26197-7046-EC4E-A9BE-68C62CDBC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13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892B3-D755-4348-AFA9-B6847280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EDABF-97C6-AE41-8356-AD89ED9B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9B090-B019-9F47-A151-01F69AA5FFF6}"/>
              </a:ext>
            </a:extLst>
          </p:cNvPr>
          <p:cNvSpPr txBox="1"/>
          <p:nvPr/>
        </p:nvSpPr>
        <p:spPr>
          <a:xfrm>
            <a:off x="1421296" y="2905780"/>
            <a:ext cx="452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4.  Numerical Demonstrations</a:t>
            </a:r>
          </a:p>
        </p:txBody>
      </p:sp>
    </p:spTree>
    <p:extLst>
      <p:ext uri="{BB962C8B-B14F-4D97-AF65-F5344CB8AC3E}">
        <p14:creationId xmlns:p14="http://schemas.microsoft.com/office/powerpoint/2010/main" val="2341675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38A6-D7C1-0B43-83FA-D3485800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22722"/>
            <a:ext cx="7886700" cy="2852737"/>
          </a:xfrm>
        </p:spPr>
        <p:txBody>
          <a:bodyPr>
            <a:normAutofit fontScale="90000"/>
          </a:bodyPr>
          <a:lstStyle/>
          <a:p>
            <a:r>
              <a:rPr lang="en-US" sz="5300" dirty="0"/>
              <a:t>Calculating Effects </a:t>
            </a:r>
            <a:br>
              <a:rPr lang="en-US" sz="5300" dirty="0"/>
            </a:br>
            <a:r>
              <a:rPr lang="en-US" sz="5300" dirty="0"/>
              <a:t>of Formal Causes</a:t>
            </a:r>
            <a:br>
              <a:rPr lang="en-US" sz="5300" dirty="0"/>
            </a:br>
            <a:r>
              <a:rPr lang="en-US" sz="4000" dirty="0"/>
              <a:t>(Influx from 3.1 degree into 3.2 degree)</a:t>
            </a:r>
            <a:br>
              <a:rPr lang="en-US" sz="4000" dirty="0"/>
            </a:br>
            <a:br>
              <a:rPr lang="en-US" dirty="0"/>
            </a:br>
            <a:r>
              <a:rPr lang="en-US" sz="900" dirty="0"/>
              <a:t> </a:t>
            </a:r>
            <a:br>
              <a:rPr lang="en-US" sz="3600" dirty="0"/>
            </a:br>
            <a:r>
              <a:rPr lang="en-US" sz="3600" dirty="0"/>
              <a:t>Backpropagation </a:t>
            </a:r>
            <a:br>
              <a:rPr lang="en-US" sz="3600" dirty="0"/>
            </a:br>
            <a:r>
              <a:rPr lang="en-US" sz="3600" dirty="0"/>
              <a:t>to reach Targets by Varying Charges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05640-C236-5346-822C-C8C1E7254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Numerical Examples of schematic Protein Folding</a:t>
            </a:r>
          </a:p>
          <a:p>
            <a:r>
              <a:rPr lang="en-US" dirty="0"/>
              <a:t>using Molecular Dynamics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93DD2-B091-BB48-B4AA-6C04E49F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16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nline Media 15" descr="mdh-3e2-m100-t-C0.1-t-c88-20psf_15psXrepZfp-t050.0-traj-crop">
            <a:hlinkClick r:id="" action="ppaction://media"/>
            <a:extLst>
              <a:ext uri="{FF2B5EF4-FFF2-40B4-BE49-F238E27FC236}">
                <a16:creationId xmlns:a16="http://schemas.microsoft.com/office/drawing/2014/main" id="{6AE411DB-2B9F-9B4C-94AE-E6D12B38A6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8629" y="1401645"/>
            <a:ext cx="5880143" cy="405471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F5E500-55A3-A543-964F-9B75AE8DBEEA}"/>
              </a:ext>
            </a:extLst>
          </p:cNvPr>
          <p:cNvSpPr txBox="1"/>
          <p:nvPr/>
        </p:nvSpPr>
        <p:spPr>
          <a:xfrm>
            <a:off x="305059" y="1896431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molecule</a:t>
            </a:r>
            <a:br>
              <a:rPr lang="en-US" dirty="0"/>
            </a:br>
            <a:r>
              <a:rPr lang="en-US" dirty="0"/>
              <a:t>put in a </a:t>
            </a:r>
          </a:p>
          <a:p>
            <a:r>
              <a:rPr lang="en-US" dirty="0"/>
              <a:t>smaller</a:t>
            </a:r>
          </a:p>
          <a:p>
            <a:r>
              <a:rPr lang="en-US" dirty="0"/>
              <a:t>cage.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EA843-8878-A742-88D5-2046ED03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73916" cy="1325563"/>
          </a:xfrm>
        </p:spPr>
        <p:txBody>
          <a:bodyPr/>
          <a:lstStyle/>
          <a:p>
            <a:r>
              <a:rPr lang="en-US" dirty="0"/>
              <a:t>Demonstration using 100 particles</a:t>
            </a:r>
            <a:br>
              <a:rPr lang="en-US" dirty="0"/>
            </a:br>
            <a:r>
              <a:rPr lang="en-US" dirty="0"/>
              <a:t>inside a cage of 2 rings, 16 charges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4C76A-7309-3A4C-B82D-F5B61F3FB92A}"/>
              </a:ext>
            </a:extLst>
          </p:cNvPr>
          <p:cNvSpPr txBox="1"/>
          <p:nvPr/>
        </p:nvSpPr>
        <p:spPr>
          <a:xfrm>
            <a:off x="126124" y="6064469"/>
            <a:ext cx="530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Blue: +0.2</a:t>
            </a:r>
            <a:r>
              <a:rPr lang="en-US" i="1" dirty="0"/>
              <a:t>e</a:t>
            </a:r>
            <a:r>
              <a:rPr lang="en-US" dirty="0"/>
              <a:t> charge.   Red: -0.2</a:t>
            </a:r>
            <a:r>
              <a:rPr lang="en-US" i="1" dirty="0"/>
              <a:t>e</a:t>
            </a:r>
            <a:r>
              <a:rPr lang="en-US" dirty="0"/>
              <a:t> charge (</a:t>
            </a:r>
            <a:r>
              <a:rPr lang="en-US" i="1" dirty="0"/>
              <a:t>e</a:t>
            </a:r>
            <a:r>
              <a:rPr lang="en-US" dirty="0"/>
              <a:t>=unit charge).</a:t>
            </a:r>
            <a:br>
              <a:rPr lang="en-US" dirty="0"/>
            </a:br>
            <a:r>
              <a:rPr lang="en-US" dirty="0"/>
              <a:t>Cage charges are -3</a:t>
            </a:r>
            <a:r>
              <a:rPr lang="en-US" i="1" dirty="0"/>
              <a:t>e</a:t>
            </a:r>
            <a:r>
              <a:rPr lang="en-US" dirty="0"/>
              <a:t>, like </a:t>
            </a:r>
            <a:r>
              <a:rPr lang="en-US" dirty="0" err="1"/>
              <a:t>GroEL</a:t>
            </a:r>
            <a:r>
              <a:rPr lang="en-US" dirty="0"/>
              <a:t> chaperone molecule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8BA0E-A15D-4246-A5E1-9A66450FF1D8}"/>
              </a:ext>
            </a:extLst>
          </p:cNvPr>
          <p:cNvSpPr txBox="1"/>
          <p:nvPr/>
        </p:nvSpPr>
        <p:spPr>
          <a:xfrm>
            <a:off x="5727937" y="6064469"/>
            <a:ext cx="3473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Bond lengths and angles specified. </a:t>
            </a:r>
            <a:br>
              <a:rPr lang="en-US" dirty="0"/>
            </a:br>
            <a:r>
              <a:rPr lang="en-US" dirty="0"/>
              <a:t>Repulsive cage wall.  No water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50C57-F966-0848-99B8-9092FACA97EF}"/>
                  </a:ext>
                </a:extLst>
              </p:cNvPr>
              <p:cNvSpPr txBox="1"/>
              <p:nvPr/>
            </p:nvSpPr>
            <p:spPr>
              <a:xfrm>
                <a:off x="7668772" y="2798802"/>
                <a:ext cx="131779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Calculate</a:t>
                </a:r>
                <a:br>
                  <a:rPr lang="en-US" dirty="0"/>
                </a:br>
                <a:r>
                  <a:rPr lang="en-US" dirty="0"/>
                  <a:t>trajectory</a:t>
                </a:r>
                <a:br>
                  <a:rPr lang="en-US" dirty="0"/>
                </a:br>
                <a:r>
                  <a:rPr lang="en-US" dirty="0"/>
                  <a:t>vectors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for each </a:t>
                </a:r>
                <a:br>
                  <a:rPr lang="en-US" dirty="0"/>
                </a:br>
                <a:r>
                  <a:rPr lang="en-US" dirty="0"/>
                  <a:t>particle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50C57-F966-0848-99B8-9092FACA9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772" y="2798802"/>
                <a:ext cx="1317797" cy="1754326"/>
              </a:xfrm>
              <a:prstGeom prst="rect">
                <a:avLst/>
              </a:prstGeom>
              <a:blipFill>
                <a:blip r:embed="rId5"/>
                <a:stretch>
                  <a:fillRect l="-2857" t="-714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997E5E-BEA6-AE4C-A3FD-5E2078F0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B2BA7-C55E-FD4D-9B99-B57B91AB08A5}"/>
              </a:ext>
            </a:extLst>
          </p:cNvPr>
          <p:cNvSpPr txBox="1"/>
          <p:nvPr/>
        </p:nvSpPr>
        <p:spPr>
          <a:xfrm>
            <a:off x="346841" y="3352800"/>
            <a:ext cx="13083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Units</a:t>
            </a:r>
          </a:p>
          <a:p>
            <a:r>
              <a:rPr lang="en-US" dirty="0"/>
              <a:t>Time: </a:t>
            </a:r>
          </a:p>
          <a:p>
            <a:r>
              <a:rPr lang="en-US" dirty="0" err="1"/>
              <a:t>ps</a:t>
            </a:r>
            <a:r>
              <a:rPr lang="en-US" dirty="0"/>
              <a:t> = 10</a:t>
            </a:r>
            <a:r>
              <a:rPr lang="en-US" baseline="30000" dirty="0"/>
              <a:t>-12</a:t>
            </a:r>
            <a:r>
              <a:rPr lang="en-US" dirty="0"/>
              <a:t> s</a:t>
            </a:r>
          </a:p>
          <a:p>
            <a:r>
              <a:rPr lang="en-US" dirty="0"/>
              <a:t>Space:</a:t>
            </a:r>
          </a:p>
          <a:p>
            <a:r>
              <a:rPr lang="en-US" dirty="0"/>
              <a:t>nm = 10</a:t>
            </a:r>
            <a:r>
              <a:rPr lang="en-US" baseline="30000" dirty="0"/>
              <a:t>-9</a:t>
            </a:r>
            <a:r>
              <a:rPr lang="en-US" dirty="0"/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25855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25D0-8419-CC4F-A906-A68098421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 and Adjustments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C2CBB-0C72-D44E-9967-40EA597890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b="1" dirty="0"/>
                  <a:t>Target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the desired position for each particle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at some later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b="1" dirty="0"/>
                  <a:t>Goal</a:t>
                </a:r>
                <a:r>
                  <a:rPr lang="en-US" dirty="0"/>
                  <a:t> function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which gives difference to target.</a:t>
                </a:r>
                <a:br>
                  <a:rPr lang="en-US" dirty="0"/>
                </a:br>
                <a:br>
                  <a:rPr lang="en-US" sz="1600" dirty="0"/>
                </a:br>
                <a:r>
                  <a:rPr lang="en-US" sz="1600" dirty="0"/>
                  <a:t>          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 —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  <m:r>
                          <m:rPr>
                            <m:nor/>
                          </m:rPr>
                          <a:rPr lang="en-US" baseline="30000" dirty="0"/>
                          <m:t>2</m:t>
                        </m:r>
                      </m:e>
                    </m:nary>
                  </m:oMath>
                </a14:m>
                <a:r>
                  <a:rPr lang="en-US" dirty="0"/>
                  <a:t>.     </a:t>
                </a:r>
                <a:br>
                  <a:rPr lang="en-US" dirty="0"/>
                </a:br>
                <a:r>
                  <a:rPr lang="en-US" dirty="0"/>
                  <a:t>So goal is minimize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           </a:t>
                </a:r>
                <a:r>
                  <a:rPr lang="en-US" dirty="0"/>
                  <a:t>Preferably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=0.</a:t>
                </a:r>
                <a:b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b="1" dirty="0"/>
                  <a:t>Adjust</a:t>
                </a:r>
                <a:r>
                  <a:rPr lang="en-US" dirty="0"/>
                  <a:t> </a:t>
                </a:r>
                <a:r>
                  <a:rPr lang="en-US" dirty="0" err="1"/>
                  <a:t>permittivities</a:t>
                </a:r>
                <a:r>
                  <a:rPr lang="en-US" dirty="0"/>
                  <a:t> = ‘dielectric constants’ (effectiveness of charges) by functions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,   </a:t>
                </a:r>
                <a:br>
                  <a:rPr lang="en-US" dirty="0"/>
                </a:br>
                <a:r>
                  <a:rPr lang="en-US" dirty="0"/>
                  <a:t>        so  </a:t>
                </a:r>
                <a:r>
                  <a:rPr lang="en-US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         (for each particle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So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= 0 is no change: </a:t>
                </a:r>
                <a:r>
                  <a:rPr lang="en-US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C2CBB-0C72-D44E-9967-40EA597890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65E3-FE9D-B040-B512-FF1964FC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A3014-B47B-804E-A83C-A230D4B82D55}"/>
              </a:ext>
            </a:extLst>
          </p:cNvPr>
          <p:cNvSpPr txBox="1"/>
          <p:nvPr/>
        </p:nvSpPr>
        <p:spPr>
          <a:xfrm>
            <a:off x="1053414" y="6351421"/>
            <a:ext cx="638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 with 3700 lines of Python, with </a:t>
            </a:r>
            <a:r>
              <a:rPr lang="en-US" dirty="0" err="1"/>
              <a:t>Cython</a:t>
            </a:r>
            <a:r>
              <a:rPr lang="en-US" dirty="0"/>
              <a:t> to compile C kernels.</a:t>
            </a:r>
          </a:p>
        </p:txBody>
      </p:sp>
    </p:spTree>
    <p:extLst>
      <p:ext uri="{BB962C8B-B14F-4D97-AF65-F5344CB8AC3E}">
        <p14:creationId xmlns:p14="http://schemas.microsoft.com/office/powerpoint/2010/main" val="3158266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8745-4964-334A-BE6C-BF1A2D8F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1" y="365126"/>
            <a:ext cx="8208579" cy="1325563"/>
          </a:xfrm>
        </p:spPr>
        <p:txBody>
          <a:bodyPr>
            <a:normAutofit/>
          </a:bodyPr>
          <a:lstStyle/>
          <a:p>
            <a:r>
              <a:rPr lang="en-US" dirty="0"/>
              <a:t>Demonstration 1:</a:t>
            </a:r>
            <a:br>
              <a:rPr lang="en-US" dirty="0"/>
            </a:br>
            <a:r>
              <a:rPr lang="en-US" b="1" dirty="0"/>
              <a:t>Shifting centroid to the left by 1 nm</a:t>
            </a:r>
          </a:p>
        </p:txBody>
      </p:sp>
      <p:pic>
        <p:nvPicPr>
          <p:cNvPr id="7" name="Online Media 6" descr="mdh-3c8-m100-r4-c88-Scp5-426201g4-Q1.0-t020.0+BP0.001_GD-traj-crop">
            <a:hlinkClick r:id="" action="ppaction://media"/>
            <a:extLst>
              <a:ext uri="{FF2B5EF4-FFF2-40B4-BE49-F238E27FC236}">
                <a16:creationId xmlns:a16="http://schemas.microsoft.com/office/drawing/2014/main" id="{E5B3A7DB-3C6E-5442-BF48-3254012C5FD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207" y="2054660"/>
            <a:ext cx="4304643" cy="2641166"/>
          </a:xfrm>
        </p:spPr>
      </p:pic>
      <p:pic>
        <p:nvPicPr>
          <p:cNvPr id="8" name="Online Media 7" descr="mdh-3c8-m100-r4-c88-Scp5-426201g4-Q1.0-t020.0+BP0.001_GD-bp-traj-crop">
            <a:hlinkClick r:id="" action="ppaction://media"/>
            <a:extLst>
              <a:ext uri="{FF2B5EF4-FFF2-40B4-BE49-F238E27FC236}">
                <a16:creationId xmlns:a16="http://schemas.microsoft.com/office/drawing/2014/main" id="{FC592648-CABC-0149-8DFD-FB850F5A412E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9149" y="2054660"/>
            <a:ext cx="4182391" cy="270625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29EAC-3864-C445-B757-4E0B43983432}"/>
              </a:ext>
            </a:extLst>
          </p:cNvPr>
          <p:cNvSpPr txBox="1"/>
          <p:nvPr/>
        </p:nvSpPr>
        <p:spPr>
          <a:xfrm>
            <a:off x="809297" y="5345001"/>
            <a:ext cx="284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Normal</a:t>
            </a:r>
            <a:r>
              <a:rPr lang="en-US" sz="2400" dirty="0"/>
              <a:t> time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9D3D23-6683-7146-8F3F-18E5BE645D30}"/>
                  </a:ext>
                </a:extLst>
              </p:cNvPr>
              <p:cNvSpPr txBox="1"/>
              <p:nvPr/>
            </p:nvSpPr>
            <p:spPr>
              <a:xfrm>
                <a:off x="5301750" y="5124884"/>
                <a:ext cx="3579490" cy="85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Time changes with </a:t>
                </a:r>
                <a:r>
                  <a:rPr lang="en-US" sz="2400" u="sng" dirty="0"/>
                  <a:t>varied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dirty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9D3D23-6683-7146-8F3F-18E5BE64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750" y="5124884"/>
                <a:ext cx="3579490" cy="856004"/>
              </a:xfrm>
              <a:prstGeom prst="rect">
                <a:avLst/>
              </a:prstGeom>
              <a:blipFill>
                <a:blip r:embed="rId8"/>
                <a:stretch>
                  <a:fillRect l="-2473" t="-5882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091136-1F65-D24A-AA75-17132D9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A892B3-D755-4348-AFA9-B68472803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EDABF-97C6-AE41-8356-AD89ED9B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29B090-B019-9F47-A151-01F69AA5FFF6}"/>
              </a:ext>
            </a:extLst>
          </p:cNvPr>
          <p:cNvSpPr txBox="1"/>
          <p:nvPr/>
        </p:nvSpPr>
        <p:spPr>
          <a:xfrm>
            <a:off x="1421296" y="2905780"/>
            <a:ext cx="2000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1.  Overview</a:t>
            </a:r>
          </a:p>
        </p:txBody>
      </p:sp>
    </p:spTree>
    <p:extLst>
      <p:ext uri="{BB962C8B-B14F-4D97-AF65-F5344CB8AC3E}">
        <p14:creationId xmlns:p14="http://schemas.microsoft.com/office/powerpoint/2010/main" val="879000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5D4C-AC10-3E4E-8E20-2E77D0EA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Demonstration 1: Shifting left.</a:t>
            </a:r>
            <a:br>
              <a:rPr lang="en-US" dirty="0"/>
            </a:br>
            <a:r>
              <a:rPr lang="en-US" b="1" dirty="0"/>
              <a:t>How?</a:t>
            </a:r>
            <a:endParaRPr lang="en-US" dirty="0"/>
          </a:p>
        </p:txBody>
      </p:sp>
      <p:pic>
        <p:nvPicPr>
          <p:cNvPr id="5" name="Online Media 4" descr="mdh-3c8-m100-r4-c88-Scp5-426201g4-Q1.0-t020.0+BP0.001_GD-aiming-crop">
            <a:hlinkClick r:id="" action="ppaction://media"/>
            <a:extLst>
              <a:ext uri="{FF2B5EF4-FFF2-40B4-BE49-F238E27FC236}">
                <a16:creationId xmlns:a16="http://schemas.microsoft.com/office/drawing/2014/main" id="{BD844A24-F6EA-D14F-8FF9-CC60484E1F7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267" y="1732920"/>
            <a:ext cx="3886200" cy="258762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9A4CBA4-BB0C-384C-84A9-3787C17C79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88369" y="4132855"/>
            <a:ext cx="3137995" cy="264561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077978-D249-D04B-A116-7544DFE0109F}"/>
                  </a:ext>
                </a:extLst>
              </p:cNvPr>
              <p:cNvSpPr/>
              <p:nvPr/>
            </p:nvSpPr>
            <p:spPr>
              <a:xfrm>
                <a:off x="271535" y="1642879"/>
                <a:ext cx="4572000" cy="6689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/>
                  <a:t>Calculated target positions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during fine tuning.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E077978-D249-D04B-A116-7544DFE01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35" y="1642879"/>
                <a:ext cx="4572000" cy="668901"/>
              </a:xfrm>
              <a:prstGeom prst="rect">
                <a:avLst/>
              </a:prstGeom>
              <a:blipFill>
                <a:blip r:embed="rId7"/>
                <a:stretch>
                  <a:fillRect l="-831" t="-185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1B1408-DF9E-7B4F-AE0B-479EDE1B34CA}"/>
                  </a:ext>
                </a:extLst>
              </p:cNvPr>
              <p:cNvSpPr/>
              <p:nvPr/>
            </p:nvSpPr>
            <p:spPr>
              <a:xfrm>
                <a:off x="4843535" y="1690689"/>
                <a:ext cx="421638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Variations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when converged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1B1408-DF9E-7B4F-AE0B-479EDE1B3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535" y="1690689"/>
                <a:ext cx="4216382" cy="369332"/>
              </a:xfrm>
              <a:prstGeom prst="rect">
                <a:avLst/>
              </a:prstGeom>
              <a:blipFill>
                <a:blip r:embed="rId8"/>
                <a:stretch>
                  <a:fillRect l="-901" t="-3333" r="-601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C27A044-B20A-B040-9C00-7D44C35BE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4707" y="2327796"/>
            <a:ext cx="3335026" cy="43039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77F00A-2C19-8741-90AC-03C6B1BC3915}"/>
              </a:ext>
            </a:extLst>
          </p:cNvPr>
          <p:cNvSpPr txBox="1"/>
          <p:nvPr/>
        </p:nvSpPr>
        <p:spPr>
          <a:xfrm>
            <a:off x="5928197" y="2244686"/>
            <a:ext cx="294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Variation in molecule charges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7B29B0-5D8E-864F-BCBD-C1F4845FEADC}"/>
              </a:ext>
            </a:extLst>
          </p:cNvPr>
          <p:cNvSpPr txBox="1"/>
          <p:nvPr/>
        </p:nvSpPr>
        <p:spPr>
          <a:xfrm>
            <a:off x="6074979" y="4613314"/>
            <a:ext cx="280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Variation in cage charges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341B9-EEA2-AD48-A5C4-8ABBC35E728E}"/>
              </a:ext>
            </a:extLst>
          </p:cNvPr>
          <p:cNvSpPr txBox="1"/>
          <p:nvPr/>
        </p:nvSpPr>
        <p:spPr>
          <a:xfrm>
            <a:off x="6624990" y="5301773"/>
            <a:ext cx="2104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few have large increases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C99B65-AFD7-1245-96D6-C2C8C990FB2C}"/>
              </a:ext>
            </a:extLst>
          </p:cNvPr>
          <p:cNvCxnSpPr>
            <a:cxnSpLocks/>
          </p:cNvCxnSpPr>
          <p:nvPr/>
        </p:nvCxnSpPr>
        <p:spPr>
          <a:xfrm flipH="1">
            <a:off x="7062220" y="5609550"/>
            <a:ext cx="615141" cy="192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C6258EE-CC70-9F41-9951-9E5030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4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E8745-4964-334A-BE6C-BF1A2D8FD4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Demonstration 2:</a:t>
                </a:r>
                <a:br>
                  <a:rPr lang="en-US" dirty="0"/>
                </a:br>
                <a:r>
                  <a:rPr lang="en-US" b="1" dirty="0"/>
                  <a:t>Rotating whole structure by angle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dirty="0"/>
                  <a:t>.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E8745-4964-334A-BE6C-BF1A2D8FD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33" t="-666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8210F1B-7AE7-3C40-955B-03E6B00862D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50" y="1825624"/>
                <a:ext cx="2839764" cy="466724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Try angles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10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, 30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45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, 90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Method seems to fail for 90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Slow for 45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(Has to fail for 180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, as then stuck between left and right !!) 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18210F1B-7AE7-3C40-955B-03E6B00862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50" y="1825624"/>
                <a:ext cx="2839764" cy="4667249"/>
              </a:xfrm>
              <a:blipFill>
                <a:blip r:embed="rId3"/>
                <a:stretch>
                  <a:fillRect l="-4018" t="-2452" r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3A5463-E4B9-264B-B5AA-817C0645F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4234" y="1825625"/>
            <a:ext cx="4721116" cy="4351338"/>
          </a:xfrm>
        </p:spPr>
        <p:txBody>
          <a:bodyPr>
            <a:normAutofit/>
          </a:bodyPr>
          <a:lstStyle/>
          <a:p>
            <a:r>
              <a:rPr lang="en-US" dirty="0"/>
              <a:t>Convergence is slower for large angles: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EF373-CBE9-4842-A3E9-9262FE5C4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034" y="2682967"/>
            <a:ext cx="4899136" cy="40720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07BD51-28DC-3F43-B09F-FA225EB825EF}"/>
                  </a:ext>
                </a:extLst>
              </p:cNvPr>
              <p:cNvSpPr txBox="1"/>
              <p:nvPr/>
            </p:nvSpPr>
            <p:spPr>
              <a:xfrm>
                <a:off x="7168055" y="4063169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45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207BD51-28DC-3F43-B09F-FA225EB82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55" y="4063169"/>
                <a:ext cx="558166" cy="369332"/>
              </a:xfrm>
              <a:prstGeom prst="rect">
                <a:avLst/>
              </a:prstGeom>
              <a:blipFill>
                <a:blip r:embed="rId5"/>
                <a:stretch>
                  <a:fillRect l="-909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F9A8E2-4F9A-144C-AC5E-93F5CA5A0A98}"/>
                  </a:ext>
                </a:extLst>
              </p:cNvPr>
              <p:cNvSpPr txBox="1"/>
              <p:nvPr/>
            </p:nvSpPr>
            <p:spPr>
              <a:xfrm>
                <a:off x="6609889" y="4825848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30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F9A8E2-4F9A-144C-AC5E-93F5CA5A0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89" y="4825848"/>
                <a:ext cx="558166" cy="369332"/>
              </a:xfrm>
              <a:prstGeom prst="rect">
                <a:avLst/>
              </a:prstGeom>
              <a:blipFill>
                <a:blip r:embed="rId6"/>
                <a:stretch>
                  <a:fillRect l="-666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43C649-CAD7-C24B-905D-7AFB1873ACF5}"/>
                  </a:ext>
                </a:extLst>
              </p:cNvPr>
              <p:cNvSpPr txBox="1"/>
              <p:nvPr/>
            </p:nvSpPr>
            <p:spPr>
              <a:xfrm>
                <a:off x="5567363" y="5357340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43C649-CAD7-C24B-905D-7AFB1873A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363" y="5357340"/>
                <a:ext cx="558166" cy="369332"/>
              </a:xfrm>
              <a:prstGeom prst="rect">
                <a:avLst/>
              </a:prstGeom>
              <a:blipFill>
                <a:blip r:embed="rId7"/>
                <a:stretch>
                  <a:fillRect l="-6667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CCE83B-09D9-4A42-9B89-6B1AEA19A32C}"/>
                  </a:ext>
                </a:extLst>
              </p:cNvPr>
              <p:cNvSpPr txBox="1"/>
              <p:nvPr/>
            </p:nvSpPr>
            <p:spPr>
              <a:xfrm>
                <a:off x="4797414" y="3101929"/>
                <a:ext cx="558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90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9CCE83B-09D9-4A42-9B89-6B1AEA19A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414" y="3101929"/>
                <a:ext cx="558166" cy="369332"/>
              </a:xfrm>
              <a:prstGeom prst="rect">
                <a:avLst/>
              </a:prstGeom>
              <a:blipFill>
                <a:blip r:embed="rId8"/>
                <a:stretch>
                  <a:fillRect l="-888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14F117A-E312-B64F-9DC6-719363FE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758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E8745-4964-334A-BE6C-BF1A2D8FD4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Demonstration 2: Rotating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= 30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53E8745-4964-334A-BE6C-BF1A2D8FD4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3215" r="-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FAFD5E4-B361-E944-99B2-8A224B8BF9B1}"/>
              </a:ext>
            </a:extLst>
          </p:cNvPr>
          <p:cNvSpPr txBox="1"/>
          <p:nvPr/>
        </p:nvSpPr>
        <p:spPr>
          <a:xfrm>
            <a:off x="834896" y="4936478"/>
            <a:ext cx="284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Normal</a:t>
            </a:r>
            <a:r>
              <a:rPr lang="en-US" sz="2400" dirty="0"/>
              <a:t> time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9A5D98-E0A7-ED43-AA50-72DB602FA865}"/>
                  </a:ext>
                </a:extLst>
              </p:cNvPr>
              <p:cNvSpPr txBox="1"/>
              <p:nvPr/>
            </p:nvSpPr>
            <p:spPr>
              <a:xfrm>
                <a:off x="5301750" y="5124884"/>
                <a:ext cx="3579490" cy="85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Time changes with </a:t>
                </a:r>
                <a:r>
                  <a:rPr lang="en-US" sz="2400" u="sng" dirty="0"/>
                  <a:t>varied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dirty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69A5D98-E0A7-ED43-AA50-72DB602FA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750" y="5124884"/>
                <a:ext cx="3579490" cy="856004"/>
              </a:xfrm>
              <a:prstGeom prst="rect">
                <a:avLst/>
              </a:prstGeom>
              <a:blipFill>
                <a:blip r:embed="rId9"/>
                <a:stretch>
                  <a:fillRect l="-2473" t="-5882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5DAB7D1-23DD-7144-AF20-341B2751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32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3340D2-A4E5-384E-80DE-E2C702207BF0}"/>
              </a:ext>
            </a:extLst>
          </p:cNvPr>
          <p:cNvSpPr txBox="1"/>
          <p:nvPr/>
        </p:nvSpPr>
        <p:spPr>
          <a:xfrm>
            <a:off x="4325741" y="6123542"/>
            <a:ext cx="476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 some changes to internal structures at end.</a:t>
            </a:r>
          </a:p>
        </p:txBody>
      </p:sp>
      <p:pic>
        <p:nvPicPr>
          <p:cNvPr id="7" name="Online Media 6" descr="mdh-3e2-m100-s-c88-Scp5-426201-sR30z-c-Q1.0-t005.0+FT1000-traj-crop">
            <a:hlinkClick r:id="" action="ppaction://media"/>
            <a:extLst>
              <a:ext uri="{FF2B5EF4-FFF2-40B4-BE49-F238E27FC236}">
                <a16:creationId xmlns:a16="http://schemas.microsoft.com/office/drawing/2014/main" id="{0C8DBB34-9DB0-2A46-8043-426EFDC0C06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761" y="1768753"/>
            <a:ext cx="4368698" cy="2403854"/>
          </a:xfrm>
        </p:spPr>
      </p:pic>
      <p:pic>
        <p:nvPicPr>
          <p:cNvPr id="8" name="Online Media 7" descr="mdh-3e2-m100-s-c88-Scp5-426201-sR30z-c-Q1.0-t005.0+FT1000-bfgs-traj-crop">
            <a:hlinkClick r:id="" action="ppaction://media"/>
            <a:extLst>
              <a:ext uri="{FF2B5EF4-FFF2-40B4-BE49-F238E27FC236}">
                <a16:creationId xmlns:a16="http://schemas.microsoft.com/office/drawing/2014/main" id="{CD07D859-4CAE-9846-AE33-DA268ABF5A4C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0" y="1811827"/>
            <a:ext cx="4292220" cy="2403853"/>
          </a:xfrm>
        </p:spPr>
      </p:pic>
    </p:spTree>
    <p:extLst>
      <p:ext uri="{BB962C8B-B14F-4D97-AF65-F5344CB8AC3E}">
        <p14:creationId xmlns:p14="http://schemas.microsoft.com/office/powerpoint/2010/main" val="221649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8745-4964-334A-BE6C-BF1A2D8F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Demonstration 3</a:t>
            </a:r>
            <a:br>
              <a:rPr lang="en-US" dirty="0"/>
            </a:br>
            <a:r>
              <a:rPr lang="en-US" b="1" dirty="0"/>
              <a:t>Reshaping part of a molecule</a:t>
            </a:r>
          </a:p>
        </p:txBody>
      </p:sp>
      <p:pic>
        <p:nvPicPr>
          <p:cNvPr id="8" name="Online Media 7" descr="mdh-3d9-m100-t-T10-t-c1212-20psf_15psXrepZ-Q3.0-t015.0+FT10000-traj-crop">
            <a:hlinkClick r:id="" action="ppaction://media"/>
            <a:extLst>
              <a:ext uri="{FF2B5EF4-FFF2-40B4-BE49-F238E27FC236}">
                <a16:creationId xmlns:a16="http://schemas.microsoft.com/office/drawing/2014/main" id="{45E8487A-7D67-1A42-991C-7CAC4CBE05F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411" y="2825412"/>
            <a:ext cx="3886200" cy="2551112"/>
          </a:xfrm>
        </p:spPr>
      </p:pic>
      <p:pic>
        <p:nvPicPr>
          <p:cNvPr id="9" name="Online Media 8" descr="mdh-3d9-m100-t-T10-t-c1212-20psf_15psXrepZ-Q3.0-t015.0+FT10000-bfgs-traj-crop">
            <a:hlinkClick r:id="" action="ppaction://media"/>
            <a:extLst>
              <a:ext uri="{FF2B5EF4-FFF2-40B4-BE49-F238E27FC236}">
                <a16:creationId xmlns:a16="http://schemas.microsoft.com/office/drawing/2014/main" id="{7E106763-90C5-F44B-B49B-8F4C23F24969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9389" y="2592295"/>
            <a:ext cx="3886200" cy="2870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DFCFC-C5D5-2B4E-B216-27182C08BB2F}"/>
              </a:ext>
            </a:extLst>
          </p:cNvPr>
          <p:cNvSpPr txBox="1"/>
          <p:nvPr/>
        </p:nvSpPr>
        <p:spPr>
          <a:xfrm>
            <a:off x="824386" y="5750055"/>
            <a:ext cx="284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Normal</a:t>
            </a:r>
            <a:r>
              <a:rPr lang="en-US" sz="2400" dirty="0"/>
              <a:t> time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85236E-CFA4-7F4F-9D15-08564FC88DBB}"/>
                  </a:ext>
                </a:extLst>
              </p:cNvPr>
              <p:cNvSpPr txBox="1"/>
              <p:nvPr/>
            </p:nvSpPr>
            <p:spPr>
              <a:xfrm>
                <a:off x="5280729" y="5750055"/>
                <a:ext cx="3579490" cy="85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Time changes with </a:t>
                </a:r>
                <a:r>
                  <a:rPr lang="en-US" sz="2400" u="sng" dirty="0"/>
                  <a:t>varied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dirty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85236E-CFA4-7F4F-9D15-08564FC88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729" y="5750055"/>
                <a:ext cx="3579490" cy="856004"/>
              </a:xfrm>
              <a:prstGeom prst="rect">
                <a:avLst/>
              </a:prstGeom>
              <a:blipFill>
                <a:blip r:embed="rId8"/>
                <a:stretch>
                  <a:fillRect l="-2473" t="-588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C8918A-81DC-3C4D-AF3B-053D794F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BBC148-23C0-E446-A8A3-BE158BC3A764}"/>
              </a:ext>
            </a:extLst>
          </p:cNvPr>
          <p:cNvSpPr txBox="1"/>
          <p:nvPr/>
        </p:nvSpPr>
        <p:spPr>
          <a:xfrm>
            <a:off x="1156138" y="2154621"/>
            <a:ext cx="440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Target: shape with a dent in the upper loop</a:t>
            </a:r>
          </a:p>
        </p:txBody>
      </p:sp>
    </p:spTree>
    <p:extLst>
      <p:ext uri="{BB962C8B-B14F-4D97-AF65-F5344CB8AC3E}">
        <p14:creationId xmlns:p14="http://schemas.microsoft.com/office/powerpoint/2010/main" val="359617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8745-4964-334A-BE6C-BF1A2D8F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Demonstration 3: Reshaping.</a:t>
            </a:r>
            <a:br>
              <a:rPr lang="en-US" dirty="0"/>
            </a:br>
            <a:r>
              <a:rPr lang="en-US" dirty="0"/>
              <a:t>How?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1DFCFC-C5D5-2B4E-B216-27182C08BB2F}"/>
                  </a:ext>
                </a:extLst>
              </p:cNvPr>
              <p:cNvSpPr txBox="1"/>
              <p:nvPr/>
            </p:nvSpPr>
            <p:spPr>
              <a:xfrm>
                <a:off x="723868" y="5495281"/>
                <a:ext cx="3503651" cy="861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Calculated target positions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during fine tuning.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1DFCFC-C5D5-2B4E-B216-27182C08B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68" y="5495281"/>
                <a:ext cx="3503651" cy="861070"/>
              </a:xfrm>
              <a:prstGeom prst="rect">
                <a:avLst/>
              </a:prstGeom>
              <a:blipFill>
                <a:blip r:embed="rId5"/>
                <a:stretch>
                  <a:fillRect l="-2527" t="-5797" r="-1444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85236E-CFA4-7F4F-9D15-08564FC88DBB}"/>
                  </a:ext>
                </a:extLst>
              </p:cNvPr>
              <p:cNvSpPr txBox="1"/>
              <p:nvPr/>
            </p:nvSpPr>
            <p:spPr>
              <a:xfrm>
                <a:off x="4840642" y="5525354"/>
                <a:ext cx="35794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Variations </a:t>
                </a:r>
                <a14:m>
                  <m:oMath xmlns:m="http://schemas.openxmlformats.org/officeDocument/2006/math">
                    <m:r>
                      <a:rPr lang="el-GR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/>
                  <a:t> when converged to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85236E-CFA4-7F4F-9D15-08564FC88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642" y="5525354"/>
                <a:ext cx="3579490" cy="830997"/>
              </a:xfrm>
              <a:prstGeom prst="rect">
                <a:avLst/>
              </a:prstGeom>
              <a:blipFill>
                <a:blip r:embed="rId6"/>
                <a:stretch>
                  <a:fillRect l="-2473" t="-2985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C8918A-81DC-3C4D-AF3B-053D794F1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34</a:t>
            </a:fld>
            <a:endParaRPr lang="en-US"/>
          </a:p>
        </p:txBody>
      </p:sp>
      <p:pic>
        <p:nvPicPr>
          <p:cNvPr id="13" name="Online Media 12" descr="mdh-3d9-m100-t-T10-t-c1212-20psf_15psXrepZ-Q3.0-t015.0+FT10000-aiming-crop">
            <a:hlinkClick r:id="" action="ppaction://media"/>
            <a:extLst>
              <a:ext uri="{FF2B5EF4-FFF2-40B4-BE49-F238E27FC236}">
                <a16:creationId xmlns:a16="http://schemas.microsoft.com/office/drawing/2014/main" id="{57A4DB55-1682-C242-BC0E-1B95F4AC9CC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04" y="1690689"/>
            <a:ext cx="4402189" cy="3078655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CD70C63-2A0C-E34C-AE3E-CCC5B40856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596435" y="1982367"/>
            <a:ext cx="3886200" cy="326009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8A18F80-1D3D-F244-96AA-3F57BC733117}"/>
              </a:ext>
            </a:extLst>
          </p:cNvPr>
          <p:cNvSpPr txBox="1"/>
          <p:nvPr/>
        </p:nvSpPr>
        <p:spPr>
          <a:xfrm>
            <a:off x="4877163" y="4758671"/>
            <a:ext cx="294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Variation in molecule charges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8A8894-8564-7648-AEE5-7C1083CF3D4E}"/>
              </a:ext>
            </a:extLst>
          </p:cNvPr>
          <p:cNvSpPr txBox="1"/>
          <p:nvPr/>
        </p:nvSpPr>
        <p:spPr>
          <a:xfrm>
            <a:off x="4902782" y="2112319"/>
            <a:ext cx="280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Variation in cage charges</a:t>
            </a:r>
          </a:p>
        </p:txBody>
      </p:sp>
    </p:spTree>
    <p:extLst>
      <p:ext uri="{BB962C8B-B14F-4D97-AF65-F5344CB8AC3E}">
        <p14:creationId xmlns:p14="http://schemas.microsoft.com/office/powerpoint/2010/main" val="8001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7D19-9B42-6141-9A0B-F3F9041E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‘Observations’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4400AB-1D26-6342-BB64-22BDAE693D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It can be done!</a:t>
                </a:r>
              </a:p>
              <a:p>
                <a:r>
                  <a:rPr lang="en-US" dirty="0"/>
                  <a:t>Simple targets are easy to reach</a:t>
                </a:r>
              </a:p>
              <a:p>
                <a:pPr lvl="1"/>
                <a:r>
                  <a:rPr lang="en-US" dirty="0"/>
                  <a:t>Especially if zero or small energy change.</a:t>
                </a:r>
              </a:p>
              <a:p>
                <a:r>
                  <a:rPr lang="en-US" dirty="0"/>
                  <a:t>More complicated reshaping can be done.</a:t>
                </a:r>
              </a:p>
              <a:p>
                <a:pPr lvl="1"/>
                <a:r>
                  <a:rPr lang="en-US" dirty="0"/>
                  <a:t>But often fails by getting stuck part way through.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function has ‘local minima’ just like energy does</a:t>
                </a:r>
              </a:p>
              <a:p>
                <a:r>
                  <a:rPr lang="en-US" dirty="0"/>
                  <a:t>Convergence 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→0) </m:t>
                    </m:r>
                  </m:oMath>
                </a14:m>
                <a:r>
                  <a:rPr lang="en-US" dirty="0"/>
                  <a:t>is difficult at higher temperatures:</a:t>
                </a:r>
              </a:p>
              <a:p>
                <a:pPr lvl="1"/>
                <a:r>
                  <a:rPr lang="en-US" dirty="0"/>
                  <a:t>Thermal fluctuations produce many local minima with narrow barriers between them.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4400AB-1D26-6342-BB64-22BDAE693D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0D2E3-C1FE-4047-964A-1AFFA5D3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3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97D19-9B42-6141-9A0B-F3F9041EF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calculations next: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4400AB-1D26-6342-BB64-22BDAE693D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Try sequences of targets following each other</a:t>
                </a:r>
              </a:p>
              <a:p>
                <a:pPr lvl="1"/>
                <a:r>
                  <a:rPr lang="en-US" dirty="0"/>
                  <a:t>This method is not itself ‘intelligent’ at all.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Put in water molecules as thermal bath</a:t>
                </a:r>
              </a:p>
              <a:p>
                <a:pPr lvl="1"/>
                <a:r>
                  <a:rPr lang="en-US" dirty="0"/>
                  <a:t>Try for convergence at higher energies.</a:t>
                </a:r>
              </a:p>
              <a:p>
                <a:r>
                  <a:rPr lang="en-US" dirty="0"/>
                  <a:t>Improve convergence of fast fluctuations in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Maybe fast enough to match thermal vibrations?</a:t>
                </a:r>
                <a:br>
                  <a:rPr lang="en-US" dirty="0"/>
                </a:br>
                <a:endParaRPr lang="en-US" dirty="0"/>
              </a:p>
              <a:p>
                <a:r>
                  <a:rPr lang="en-US" dirty="0"/>
                  <a:t>Do ‘all atom’ calculations, not just ‘amino-acids’.</a:t>
                </a:r>
              </a:p>
              <a:p>
                <a:r>
                  <a:rPr lang="en-US" dirty="0"/>
                  <a:t>Realistic hydrogen bonds, dihedral angles, etc.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4400AB-1D26-6342-BB64-22BDAE693D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0D2E3-C1FE-4047-964A-1AFFA5D3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80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B25A-8A47-0341-B76E-A03D6F57E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overall answers: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642E-54A2-6B4E-932E-FD9491A55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propose two hypotheses to answer our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WHAT influx changes in physics?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Answer: </a:t>
            </a:r>
            <a:r>
              <a:rPr lang="en-US" dirty="0"/>
              <a:t>The relative permittivity of the vacuum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HOW influx changes could be used in physics?</a:t>
            </a:r>
            <a:br>
              <a:rPr lang="en-US" dirty="0"/>
            </a:b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Answer: </a:t>
            </a:r>
            <a:r>
              <a:rPr lang="en-US" dirty="0"/>
              <a:t>For target configurations given by influx into the natural, there is a physical feedback mechanism to bring physical objects closer to this target in the near future.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24B7F-ADC7-954B-AFDC-33E54D84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37C76-45BC-D240-83D3-3A3FF84A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2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BDC60-86B5-ED42-B708-6DBFFA4B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done? </a:t>
            </a:r>
            <a:r>
              <a:rPr lang="en-US" sz="2400" dirty="0"/>
              <a:t>(or, tried to do!)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7667F-9A66-9647-B22B-E25F6F6EF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Made a proposal for how ‘spiritual influx’ could have effects in nature.</a:t>
            </a:r>
          </a:p>
          <a:p>
            <a:r>
              <a:rPr lang="en-US" dirty="0"/>
              <a:t>These effects on permittivity should be measurable</a:t>
            </a:r>
          </a:p>
          <a:p>
            <a:endParaRPr lang="en-US" dirty="0"/>
          </a:p>
          <a:p>
            <a:r>
              <a:rPr lang="en-US" dirty="0"/>
              <a:t>This way, ‘final causes’ could be active in nature.</a:t>
            </a:r>
          </a:p>
          <a:p>
            <a:r>
              <a:rPr lang="en-US" dirty="0"/>
              <a:t>We have a way to bring the future into line, without time travel, and without altering the historical past.</a:t>
            </a:r>
          </a:p>
          <a:p>
            <a:r>
              <a:rPr lang="en-US" dirty="0"/>
              <a:t>No longer is the physical universe ‘causally closed’.  </a:t>
            </a:r>
          </a:p>
          <a:p>
            <a:r>
              <a:rPr lang="en-US" dirty="0"/>
              <a:t>A much greater range of scientific explanations should be possible.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CCA53-BF9F-CD42-8AF6-0BF4C369A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6F8DC-7EA1-C940-BB1A-C4EA06DD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0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C2D738-545C-364B-8051-14B935B0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END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501A79-C8A6-6B40-8A0C-4FDEFA4F0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Thanks to the Theistic Science group!</a:t>
            </a:r>
          </a:p>
          <a:p>
            <a:pPr lvl="1"/>
            <a:r>
              <a:rPr lang="en-US" dirty="0"/>
              <a:t>Many discussions over the last two years.</a:t>
            </a:r>
          </a:p>
          <a:p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rgbClr val="FF0000"/>
                </a:solidFill>
              </a:rPr>
              <a:t>  Ron Horvath, Stephen Smith, Andy Heilman, Reuben Bell, Forest </a:t>
            </a:r>
            <a:r>
              <a:rPr lang="en-US" dirty="0" err="1">
                <a:solidFill>
                  <a:srgbClr val="FF0000"/>
                </a:solidFill>
              </a:rPr>
              <a:t>Dristy</a:t>
            </a:r>
            <a:r>
              <a:rPr lang="en-US" dirty="0">
                <a:solidFill>
                  <a:srgbClr val="FF0000"/>
                </a:solidFill>
              </a:rPr>
              <a:t>, Gard Perry,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and others.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9304F-6B5C-8944-8D3E-7BF43CC7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7045E-2096-B547-B012-AC0F080B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4B92E-F068-0640-ABD5-8D808B84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we do </a:t>
            </a:r>
            <a:r>
              <a:rPr lang="en-US" u="sng" dirty="0"/>
              <a:t>not</a:t>
            </a:r>
            <a:r>
              <a:rPr lang="en-US" dirty="0"/>
              <a:t> understand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B7215-A7A1-0E44-A459-81645F413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3.1 degree of gravity ??</a:t>
            </a:r>
            <a:endParaRPr lang="en-US" u="sng" dirty="0">
              <a:solidFill>
                <a:srgbClr val="7030A0"/>
              </a:solidFill>
            </a:endParaRPr>
          </a:p>
          <a:p>
            <a:pPr lvl="1"/>
            <a:r>
              <a:rPr lang="en-US" dirty="0"/>
              <a:t>Big debate for last 90 years on how to link the gravity of Einstein’s “General Relativity” with quantum physics.</a:t>
            </a:r>
          </a:p>
          <a:p>
            <a:pPr lvl="1"/>
            <a:r>
              <a:rPr lang="en-US" dirty="0"/>
              <a:t>Can we formulate ‘quantum gravity’?   No luck so far.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3.1 degree for ‘fine tuning’ parameters in QFT ??</a:t>
            </a:r>
          </a:p>
          <a:p>
            <a:pPr lvl="1"/>
            <a:r>
              <a:rPr lang="en-US" dirty="0"/>
              <a:t>QFT does not deliver ‘out of the box’.</a:t>
            </a:r>
          </a:p>
          <a:p>
            <a:pPr lvl="1"/>
            <a:r>
              <a:rPr lang="en-US" dirty="0"/>
              <a:t>“Renormalized parameters” have to be fine-tuned to observed values, to fix:</a:t>
            </a:r>
          </a:p>
          <a:p>
            <a:pPr lvl="2"/>
            <a:r>
              <a:rPr lang="en-US" dirty="0" err="1"/>
              <a:t>Higg’s</a:t>
            </a:r>
            <a:r>
              <a:rPr lang="en-US" dirty="0"/>
              <a:t> mass   (a hard problem)</a:t>
            </a:r>
          </a:p>
          <a:p>
            <a:pPr lvl="2"/>
            <a:r>
              <a:rPr lang="en-US" dirty="0"/>
              <a:t>Quark masses, electron mass, unit charge  (a bit easier)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3.1 linking the spiritual with the natural ??</a:t>
            </a:r>
          </a:p>
          <a:p>
            <a:pPr lvl="1"/>
            <a:r>
              <a:rPr lang="en-US" dirty="0"/>
              <a:t>No-one trying that yet !   Should we try?    Yes.</a:t>
            </a:r>
          </a:p>
          <a:p>
            <a:pPr lvl="7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1C4DC-4FEF-034D-A2BD-4C3742FB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8456C-D5A7-884F-91C2-C8744A2A8050}"/>
              </a:ext>
            </a:extLst>
          </p:cNvPr>
          <p:cNvSpPr txBox="1"/>
          <p:nvPr/>
        </p:nvSpPr>
        <p:spPr>
          <a:xfrm>
            <a:off x="1321904" y="258417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Remember: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D8E16-C8E5-0F48-8731-23B699D8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349353-67CE-974A-8CB2-89AEB654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446" y="4001294"/>
            <a:ext cx="1515825" cy="101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6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8EB7BE-8B9E-EA4C-A510-66506457436E}"/>
              </a:ext>
            </a:extLst>
          </p:cNvPr>
          <p:cNvSpPr/>
          <p:nvPr/>
        </p:nvSpPr>
        <p:spPr>
          <a:xfrm>
            <a:off x="467139" y="3329609"/>
            <a:ext cx="7623313" cy="30267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54B92E-F068-0640-ABD5-8D808B84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we do </a:t>
            </a:r>
            <a:r>
              <a:rPr lang="en-US" u="sng" dirty="0"/>
              <a:t>not</a:t>
            </a:r>
            <a:r>
              <a:rPr lang="en-US" dirty="0"/>
              <a:t> understand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B7215-A7A1-0E44-A459-81645F413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3.1 degree of gravity ??</a:t>
            </a:r>
            <a:endParaRPr lang="en-US" u="sng" dirty="0">
              <a:solidFill>
                <a:srgbClr val="7030A0"/>
              </a:solidFill>
            </a:endParaRPr>
          </a:p>
          <a:p>
            <a:pPr lvl="1"/>
            <a:r>
              <a:rPr lang="en-US" dirty="0"/>
              <a:t>Big debate for last 90 years on how to link the gravity of Einstein’s “General Relativity” with quantum physics.</a:t>
            </a:r>
          </a:p>
          <a:p>
            <a:pPr lvl="1"/>
            <a:r>
              <a:rPr lang="en-US" dirty="0"/>
              <a:t>Can we formulate ‘quantum gravity’?   No luck so far.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3.1 degree for ‘fine tuning’ parameters in QFT ??</a:t>
            </a:r>
          </a:p>
          <a:p>
            <a:pPr lvl="1"/>
            <a:r>
              <a:rPr lang="en-US" dirty="0"/>
              <a:t>QFT does not deliver ‘out of the box’.</a:t>
            </a:r>
          </a:p>
          <a:p>
            <a:pPr lvl="1"/>
            <a:r>
              <a:rPr lang="en-US" dirty="0"/>
              <a:t>“Renormalized parameters” have to be fine-tuned to observed values, to fix:</a:t>
            </a:r>
          </a:p>
          <a:p>
            <a:pPr lvl="2"/>
            <a:r>
              <a:rPr lang="en-US" dirty="0" err="1"/>
              <a:t>Higg’s</a:t>
            </a:r>
            <a:r>
              <a:rPr lang="en-US" dirty="0"/>
              <a:t> mass   (a hard problem)</a:t>
            </a:r>
          </a:p>
          <a:p>
            <a:pPr lvl="2"/>
            <a:r>
              <a:rPr lang="en-US" dirty="0"/>
              <a:t>Quark masses, electron mass, unit charge  (a bit easier)</a:t>
            </a:r>
          </a:p>
          <a:p>
            <a:pPr lvl="2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3.1 linking the spiritual with the natural ??</a:t>
            </a:r>
          </a:p>
          <a:p>
            <a:pPr lvl="1"/>
            <a:r>
              <a:rPr lang="en-US" dirty="0"/>
              <a:t>No-one trying that yet !   Should we try?    </a:t>
            </a:r>
          </a:p>
          <a:p>
            <a:pPr lvl="7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1C4DC-4FEF-034D-A2BD-4C3742FB2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8456C-D5A7-884F-91C2-C8744A2A8050}"/>
              </a:ext>
            </a:extLst>
          </p:cNvPr>
          <p:cNvSpPr txBox="1"/>
          <p:nvPr/>
        </p:nvSpPr>
        <p:spPr>
          <a:xfrm>
            <a:off x="1321904" y="258417"/>
            <a:ext cx="128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Remember: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A02189-BB41-1148-95CF-243B5CCE85FD}"/>
              </a:ext>
            </a:extLst>
          </p:cNvPr>
          <p:cNvSpPr txBox="1"/>
          <p:nvPr/>
        </p:nvSpPr>
        <p:spPr>
          <a:xfrm>
            <a:off x="1202635" y="6410739"/>
            <a:ext cx="326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 I am going to link these two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2BEC88-DD9C-0A46-9E14-16FB5610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1658881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C020-BED7-EE4E-9A47-CFFF13C4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Linking </a:t>
            </a:r>
            <a:r>
              <a:rPr lang="en-US" u="sng" dirty="0"/>
              <a:t>Fine-tuning</a:t>
            </a:r>
            <a:r>
              <a:rPr lang="en-US" dirty="0"/>
              <a:t> with </a:t>
            </a:r>
            <a:r>
              <a:rPr lang="en-US" u="sng" dirty="0"/>
              <a:t>Influx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7186E-74B1-A845-A9E5-E778815B7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4821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 propose that this 3.1 degree is where ‘ends’ are received into physics</a:t>
            </a:r>
          </a:p>
          <a:p>
            <a:pPr lvl="1"/>
            <a:r>
              <a:rPr lang="en-US" dirty="0"/>
              <a:t>Ends to determine the ‘means’</a:t>
            </a:r>
          </a:p>
          <a:p>
            <a:pPr lvl="1"/>
            <a:r>
              <a:rPr lang="en-US" dirty="0"/>
              <a:t>Ends </a:t>
            </a:r>
            <a:r>
              <a:rPr lang="en-US"/>
              <a:t>to manage </a:t>
            </a:r>
            <a:r>
              <a:rPr lang="en-US" dirty="0"/>
              <a:t>(influence) the physical fields.</a:t>
            </a:r>
          </a:p>
          <a:p>
            <a:r>
              <a:rPr lang="en-US" dirty="0"/>
              <a:t>This is ‘fine-tuning’, </a:t>
            </a:r>
          </a:p>
          <a:p>
            <a:pPr lvl="1"/>
            <a:r>
              <a:rPr lang="en-US" dirty="0"/>
              <a:t>not once for the whole universe (setting masses in Big Bang),</a:t>
            </a:r>
          </a:p>
          <a:p>
            <a:pPr lvl="1"/>
            <a:r>
              <a:rPr lang="en-US" dirty="0"/>
              <a:t>but </a:t>
            </a:r>
            <a:r>
              <a:rPr lang="en-US" u="sng" dirty="0"/>
              <a:t>differently at each time </a:t>
            </a:r>
            <a:r>
              <a:rPr lang="en-US" dirty="0"/>
              <a:t>in each place. 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“Local”, not “global” physics variations!</a:t>
            </a:r>
          </a:p>
          <a:p>
            <a:r>
              <a:rPr lang="en-US" dirty="0"/>
              <a:t>We suggest that this is specific to living organisms. That it occurs at all scales of psychology and biology: every day and every second of our lives.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88184-84EC-3D45-8166-C51FDE59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A4C22F-8A98-EE41-9FB4-8B9EBFA05727}"/>
              </a:ext>
            </a:extLst>
          </p:cNvPr>
          <p:cNvSpPr txBox="1"/>
          <p:nvPr/>
        </p:nvSpPr>
        <p:spPr>
          <a:xfrm>
            <a:off x="529189" y="6176963"/>
            <a:ext cx="798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the mechanism of this? How would we detect it happening? Test the idea?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D6DE5E-39BF-8F4C-8319-E0B4D33D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2423061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F330-E4F6-F341-83E1-0C283C03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Influx into the 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7A31-3A1E-7A4C-8735-0E1C4E1AA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Our idea: </a:t>
            </a:r>
          </a:p>
          <a:p>
            <a:r>
              <a:rPr lang="en-US" dirty="0"/>
              <a:t>the fine-tuned parameters (masses, charges) can be varied locally in order to achieve ends in nature.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We will focus on charge </a:t>
            </a:r>
            <a:r>
              <a:rPr lang="en-US" i="1" dirty="0">
                <a:solidFill>
                  <a:srgbClr val="7030A0"/>
                </a:solidFill>
              </a:rPr>
              <a:t>e</a:t>
            </a:r>
            <a:r>
              <a:rPr lang="en-US" dirty="0">
                <a:solidFill>
                  <a:srgbClr val="7030A0"/>
                </a:solidFill>
              </a:rPr>
              <a:t>. </a:t>
            </a:r>
          </a:p>
          <a:p>
            <a:r>
              <a:rPr lang="en-US" dirty="0"/>
              <a:t>This is in ‘fine structure constant’ α = </a:t>
            </a:r>
            <a:r>
              <a:rPr lang="en-US" i="1" dirty="0"/>
              <a:t>e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ℏ</a:t>
            </a:r>
            <a:r>
              <a:rPr lang="en-US" i="1" dirty="0" err="1"/>
              <a:t>c</a:t>
            </a:r>
            <a:r>
              <a:rPr lang="en-US" dirty="0"/>
              <a:t> = 1/137</a:t>
            </a:r>
          </a:p>
          <a:p>
            <a:r>
              <a:rPr lang="en-US" dirty="0"/>
              <a:t>Many physicists have proposed varying α over the age of the universe. So variations are conceivable.</a:t>
            </a:r>
          </a:p>
          <a:p>
            <a:r>
              <a:rPr lang="en-US" dirty="0"/>
              <a:t>Now we propose to vary it over micro-seconds, </a:t>
            </a:r>
            <a:br>
              <a:rPr lang="en-US" dirty="0"/>
            </a:br>
            <a:r>
              <a:rPr lang="en-US" dirty="0"/>
              <a:t>and within living organisms, for uses.   A new idea.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1CD21-7CD8-5142-92F2-EBA63BBA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ADBE4-0CEE-854C-B178-FB4247AD3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188450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9DB1E-E00A-7040-9FA4-BEB3DB0DE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Digression on Time: </a:t>
            </a:r>
            <a:br>
              <a:rPr lang="en-US" dirty="0"/>
            </a:br>
            <a:r>
              <a:rPr lang="en-US" dirty="0"/>
              <a:t>	metric &amp; process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C11B7-AF69-BE4C-9823-C10E49110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614741" cy="46672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Swedenborg is emphatic there are 2 kinds of time:</a:t>
            </a:r>
          </a:p>
          <a:p>
            <a:pPr lvl="1"/>
            <a:r>
              <a:rPr lang="en-US" dirty="0"/>
              <a:t>Natural time (clock time)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DLW 73: “Space in nature is measurable, and so is time. This is measured by days, weeks, months, years, and centuries.”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Spiritual time of changes of state (successive actions of love)</a:t>
            </a:r>
          </a:p>
          <a:p>
            <a:pPr marL="457200" lvl="1" indent="0">
              <a:buNone/>
            </a:pPr>
            <a:br>
              <a:rPr lang="en-US" dirty="0"/>
            </a:br>
            <a:r>
              <a:rPr lang="en-US" dirty="0"/>
              <a:t>DLW 73: “But in the spiritual world it is different. The progressions of life in that world appear in like manner to be in time. . .  but in place of these there are states of life, by which a distinction is made which cannot be called, however, a distinction into periods, but into states”</a:t>
            </a:r>
          </a:p>
          <a:p>
            <a:pPr lvl="1"/>
            <a:endParaRPr lang="en-US" dirty="0"/>
          </a:p>
          <a:p>
            <a:r>
              <a:rPr lang="en-US" dirty="0"/>
              <a:t>There are corresponding 2 kinds of time useful in quantum physics: </a:t>
            </a:r>
          </a:p>
          <a:p>
            <a:pPr lvl="1"/>
            <a:r>
              <a:rPr lang="en-US" u="sng" dirty="0"/>
              <a:t>Metric time </a:t>
            </a:r>
            <a:r>
              <a:rPr lang="en-US" dirty="0"/>
              <a:t>as part of 4-dimensional space-time</a:t>
            </a:r>
          </a:p>
          <a:p>
            <a:pPr lvl="1"/>
            <a:r>
              <a:rPr lang="en-US" u="sng" dirty="0"/>
              <a:t>Process time </a:t>
            </a:r>
            <a:r>
              <a:rPr lang="en-US" dirty="0"/>
              <a:t>for propensity actualizations in 4D spacetime (measurements).</a:t>
            </a:r>
          </a:p>
          <a:p>
            <a:r>
              <a:rPr lang="en-US" dirty="0"/>
              <a:t>We are going to use both kinds of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A25B5-D425-2D45-BBE7-175E31A5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DCCB3-ECEC-014A-A018-100BADCA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174306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15790-E17E-4F44-B911-0D4E5060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Specific New Church ideas for </a:t>
            </a:r>
            <a:br>
              <a:rPr lang="en-US" sz="3600" dirty="0"/>
            </a:br>
            <a:r>
              <a:rPr lang="en-US" sz="3600" dirty="0"/>
              <a:t>H</a:t>
            </a:r>
            <a:r>
              <a:rPr lang="en-US" dirty="0"/>
              <a:t>ow love operates with wisdom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1D20F-140D-F845-B381-E31BEAE26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en-US" dirty="0"/>
              <a:t>Input of Ends from above that defines a goal.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Foresight of the present up to that time 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A measure of goal mismatch (discrimination)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A way to work on mismatch, thinking back to present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A way to work out how to change causes (now &amp; soon)</a:t>
            </a:r>
            <a:br>
              <a:rPr lang="en-US" dirty="0"/>
            </a:br>
            <a:r>
              <a:rPr lang="en-US" dirty="0"/>
              <a:t>to reduce the mismatch (making a plan).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will show a way how to do steps (b, c, d, e) in physics. With just dumb particles and fields: no consciousness involved in physics itself (the natural).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Do this with physics degrees 3.3, 3.2 known, and 3.1 proposed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1600C-F65B-8A4B-A83E-CD2E24B8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22ABD-1358-B744-A7BF-5DA7F0325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9C24C-6B61-0A4D-A2F7-F61A356A1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FE875-61AC-BD46-ACB5-C222F76B3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625" y="104776"/>
            <a:ext cx="1263063" cy="108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0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1915</TotalTime>
  <Words>1998</Words>
  <Application>Microsoft Macintosh PowerPoint</Application>
  <PresentationFormat>On-screen Show (4:3)</PresentationFormat>
  <Paragraphs>399</Paragraphs>
  <Slides>39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Symbol</vt:lpstr>
      <vt:lpstr>Wingdings</vt:lpstr>
      <vt:lpstr>Office Theme</vt:lpstr>
      <vt:lpstr>An hypothesis for How Influx into the Natural Shows Itself in Physics</vt:lpstr>
      <vt:lpstr>Parts of this talk</vt:lpstr>
      <vt:lpstr>PowerPoint Presentation</vt:lpstr>
      <vt:lpstr>Physics we do not understand</vt:lpstr>
      <vt:lpstr>Physics we do not understand</vt:lpstr>
      <vt:lpstr>Linking Fine-tuning with Influx</vt:lpstr>
      <vt:lpstr>Effect of Influx into the Physical</vt:lpstr>
      <vt:lpstr>Digression on Time:   metric &amp; process times</vt:lpstr>
      <vt:lpstr>Specific New Church ideas for  How love operates with wisdom</vt:lpstr>
      <vt:lpstr>Example:  Picking up a cup</vt:lpstr>
      <vt:lpstr>PowerPoint Presentation</vt:lpstr>
      <vt:lpstr>Effect of Influx into the Physical</vt:lpstr>
      <vt:lpstr>Electric Forces  (inverse square law)</vt:lpstr>
      <vt:lpstr>The four Maxwell Equations  in a dielectric</vt:lpstr>
      <vt:lpstr>Conservation of Energy?</vt:lpstr>
      <vt:lpstr>Conservation of Energy?</vt:lpstr>
      <vt:lpstr>PowerPoint Presentation</vt:lpstr>
      <vt:lpstr>Want correspondences in physics for:  How love operates with wisdom</vt:lpstr>
      <vt:lpstr>(a) Input of Ends from above        (by influx) to define a goal.</vt:lpstr>
      <vt:lpstr>(b) Foresight from the present Tp up to target time Tg </vt:lpstr>
      <vt:lpstr>Electromagnetic fields</vt:lpstr>
      <vt:lpstr>(c) A measure of goal mismatch (discrimination)</vt:lpstr>
      <vt:lpstr>(d) A way to work on mismatch, thinking back to present</vt:lpstr>
      <vt:lpstr>(e) A way to find changes to causes  to reduce the mismatch G.</vt:lpstr>
      <vt:lpstr>PowerPoint Presentation</vt:lpstr>
      <vt:lpstr>Calculating Effects  of Formal Causes (Influx from 3.1 degree into 3.2 degree)    Backpropagation  to reach Targets by Varying Charges </vt:lpstr>
      <vt:lpstr>Demonstration using 100 particles inside a cage of 2 rings, 16 charges</vt:lpstr>
      <vt:lpstr>Targets and Adjustments</vt:lpstr>
      <vt:lpstr>Demonstration 1: Shifting centroid to the left by 1 nm</vt:lpstr>
      <vt:lpstr>Demonstration 1: Shifting left. How?</vt:lpstr>
      <vt:lpstr>Demonstration 2: Rotating whole structure by angle θ.</vt:lpstr>
      <vt:lpstr>Demonstration 2: Rotating θ = 30°</vt:lpstr>
      <vt:lpstr>Demonstration 3 Reshaping part of a molecule</vt:lpstr>
      <vt:lpstr>Demonstration 3: Reshaping. How?</vt:lpstr>
      <vt:lpstr>My ‘Observations’</vt:lpstr>
      <vt:lpstr>Improved calculations next:</vt:lpstr>
      <vt:lpstr>Summary of overall answers:</vt:lpstr>
      <vt:lpstr>What have we done? (or, tried to do!)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  Triads   to  Enneads</dc:title>
  <dc:creator>Ian Thompson</dc:creator>
  <cp:lastModifiedBy>Ian Thompson</cp:lastModifiedBy>
  <cp:revision>86</cp:revision>
  <dcterms:created xsi:type="dcterms:W3CDTF">2019-08-08T03:53:26Z</dcterms:created>
  <dcterms:modified xsi:type="dcterms:W3CDTF">2019-10-10T21:33:29Z</dcterms:modified>
</cp:coreProperties>
</file>