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3"/>
  </p:notesMasterIdLst>
  <p:sldIdLst>
    <p:sldId id="257" r:id="rId2"/>
    <p:sldId id="258" r:id="rId3"/>
    <p:sldId id="259" r:id="rId4"/>
    <p:sldId id="260" r:id="rId5"/>
    <p:sldId id="261" r:id="rId6"/>
    <p:sldId id="256" r:id="rId7"/>
    <p:sldId id="264" r:id="rId8"/>
    <p:sldId id="262" r:id="rId9"/>
    <p:sldId id="265" r:id="rId10"/>
    <p:sldId id="266" r:id="rId11"/>
    <p:sldId id="263"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4694"/>
  </p:normalViewPr>
  <p:slideViewPr>
    <p:cSldViewPr snapToGrid="0" snapToObjects="1">
      <p:cViewPr varScale="1">
        <p:scale>
          <a:sx n="128" d="100"/>
          <a:sy n="128" d="100"/>
        </p:scale>
        <p:origin x="496" y="176"/>
      </p:cViewPr>
      <p:guideLst/>
    </p:cSldViewPr>
  </p:slideViewPr>
  <p:notesTextViewPr>
    <p:cViewPr>
      <p:scale>
        <a:sx n="1" d="1"/>
        <a:sy n="1" d="1"/>
      </p:scale>
      <p:origin x="0" y="0"/>
    </p:cViewPr>
  </p:notesTextViewPr>
  <p:sorterViewPr>
    <p:cViewPr>
      <p:scale>
        <a:sx n="162" d="100"/>
        <a:sy n="162"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9035B8-2509-ED44-9D8A-609F2CEB8317}" type="datetimeFigureOut">
              <a:rPr lang="en-US" smtClean="0"/>
              <a:t>10/10/19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98F8B4-DAFC-AD42-982E-076DB8F9BBA3}" type="slidenum">
              <a:rPr lang="en-US" smtClean="0"/>
              <a:t>‹#›</a:t>
            </a:fld>
            <a:endParaRPr lang="en-US"/>
          </a:p>
        </p:txBody>
      </p:sp>
    </p:spTree>
    <p:extLst>
      <p:ext uri="{BB962C8B-B14F-4D97-AF65-F5344CB8AC3E}">
        <p14:creationId xmlns:p14="http://schemas.microsoft.com/office/powerpoint/2010/main" val="3083584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145EB2-5896-C24B-BF35-719075257F6A}" type="datetime1">
              <a:rPr lang="en-US" smtClean="0"/>
              <a:t>10/10/19</a:t>
            </a:fld>
            <a:endParaRPr lang="en-US"/>
          </a:p>
        </p:txBody>
      </p:sp>
      <p:sp>
        <p:nvSpPr>
          <p:cNvPr id="5" name="Footer Placeholder 4"/>
          <p:cNvSpPr>
            <a:spLocks noGrp="1"/>
          </p:cNvSpPr>
          <p:nvPr>
            <p:ph type="ftr" sz="quarter" idx="11"/>
          </p:nvPr>
        </p:nvSpPr>
        <p:spPr/>
        <p:txBody>
          <a:bodyPr/>
          <a:lstStyle/>
          <a:p>
            <a:r>
              <a:rPr lang="en-US"/>
              <a:t>Ian Thompson</a:t>
            </a:r>
          </a:p>
        </p:txBody>
      </p:sp>
      <p:sp>
        <p:nvSpPr>
          <p:cNvPr id="6" name="Slide Number Placeholder 5"/>
          <p:cNvSpPr>
            <a:spLocks noGrp="1"/>
          </p:cNvSpPr>
          <p:nvPr>
            <p:ph type="sldNum" sz="quarter" idx="12"/>
          </p:nvPr>
        </p:nvSpPr>
        <p:spPr/>
        <p:txBody>
          <a:bodyPr/>
          <a:lstStyle/>
          <a:p>
            <a:fld id="{22753A93-0229-F743-A9B6-D3D49CF85195}" type="slidenum">
              <a:rPr lang="en-US" smtClean="0"/>
              <a:t>‹#›</a:t>
            </a:fld>
            <a:endParaRPr lang="en-US"/>
          </a:p>
        </p:txBody>
      </p:sp>
    </p:spTree>
    <p:extLst>
      <p:ext uri="{BB962C8B-B14F-4D97-AF65-F5344CB8AC3E}">
        <p14:creationId xmlns:p14="http://schemas.microsoft.com/office/powerpoint/2010/main" val="679831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879717-F2C3-ED4C-82CA-374D0D54B3E4}" type="datetime1">
              <a:rPr lang="en-US" smtClean="0"/>
              <a:t>10/10/19</a:t>
            </a:fld>
            <a:endParaRPr lang="en-US"/>
          </a:p>
        </p:txBody>
      </p:sp>
      <p:sp>
        <p:nvSpPr>
          <p:cNvPr id="5" name="Footer Placeholder 4"/>
          <p:cNvSpPr>
            <a:spLocks noGrp="1"/>
          </p:cNvSpPr>
          <p:nvPr>
            <p:ph type="ftr" sz="quarter" idx="11"/>
          </p:nvPr>
        </p:nvSpPr>
        <p:spPr/>
        <p:txBody>
          <a:bodyPr/>
          <a:lstStyle/>
          <a:p>
            <a:r>
              <a:rPr lang="en-US"/>
              <a:t>Ian Thompson</a:t>
            </a:r>
          </a:p>
        </p:txBody>
      </p:sp>
      <p:sp>
        <p:nvSpPr>
          <p:cNvPr id="6" name="Slide Number Placeholder 5"/>
          <p:cNvSpPr>
            <a:spLocks noGrp="1"/>
          </p:cNvSpPr>
          <p:nvPr>
            <p:ph type="sldNum" sz="quarter" idx="12"/>
          </p:nvPr>
        </p:nvSpPr>
        <p:spPr/>
        <p:txBody>
          <a:bodyPr/>
          <a:lstStyle/>
          <a:p>
            <a:fld id="{22753A93-0229-F743-A9B6-D3D49CF85195}" type="slidenum">
              <a:rPr lang="en-US" smtClean="0"/>
              <a:t>‹#›</a:t>
            </a:fld>
            <a:endParaRPr lang="en-US"/>
          </a:p>
        </p:txBody>
      </p:sp>
    </p:spTree>
    <p:extLst>
      <p:ext uri="{BB962C8B-B14F-4D97-AF65-F5344CB8AC3E}">
        <p14:creationId xmlns:p14="http://schemas.microsoft.com/office/powerpoint/2010/main" val="3694366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DE4C12-4515-F94A-98C9-76701D6D0384}" type="datetime1">
              <a:rPr lang="en-US" smtClean="0"/>
              <a:t>10/10/19</a:t>
            </a:fld>
            <a:endParaRPr lang="en-US"/>
          </a:p>
        </p:txBody>
      </p:sp>
      <p:sp>
        <p:nvSpPr>
          <p:cNvPr id="5" name="Footer Placeholder 4"/>
          <p:cNvSpPr>
            <a:spLocks noGrp="1"/>
          </p:cNvSpPr>
          <p:nvPr>
            <p:ph type="ftr" sz="quarter" idx="11"/>
          </p:nvPr>
        </p:nvSpPr>
        <p:spPr/>
        <p:txBody>
          <a:bodyPr/>
          <a:lstStyle/>
          <a:p>
            <a:r>
              <a:rPr lang="en-US"/>
              <a:t>Ian Thompson</a:t>
            </a:r>
          </a:p>
        </p:txBody>
      </p:sp>
      <p:sp>
        <p:nvSpPr>
          <p:cNvPr id="6" name="Slide Number Placeholder 5"/>
          <p:cNvSpPr>
            <a:spLocks noGrp="1"/>
          </p:cNvSpPr>
          <p:nvPr>
            <p:ph type="sldNum" sz="quarter" idx="12"/>
          </p:nvPr>
        </p:nvSpPr>
        <p:spPr/>
        <p:txBody>
          <a:bodyPr/>
          <a:lstStyle/>
          <a:p>
            <a:fld id="{22753A93-0229-F743-A9B6-D3D49CF85195}" type="slidenum">
              <a:rPr lang="en-US" smtClean="0"/>
              <a:t>‹#›</a:t>
            </a:fld>
            <a:endParaRPr lang="en-US"/>
          </a:p>
        </p:txBody>
      </p:sp>
    </p:spTree>
    <p:extLst>
      <p:ext uri="{BB962C8B-B14F-4D97-AF65-F5344CB8AC3E}">
        <p14:creationId xmlns:p14="http://schemas.microsoft.com/office/powerpoint/2010/main" val="1825187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EC9097-4891-3E48-879D-3F3272253C57}" type="datetime1">
              <a:rPr lang="en-US" smtClean="0"/>
              <a:t>10/10/19</a:t>
            </a:fld>
            <a:endParaRPr lang="en-US"/>
          </a:p>
        </p:txBody>
      </p:sp>
      <p:sp>
        <p:nvSpPr>
          <p:cNvPr id="5" name="Footer Placeholder 4"/>
          <p:cNvSpPr>
            <a:spLocks noGrp="1"/>
          </p:cNvSpPr>
          <p:nvPr>
            <p:ph type="ftr" sz="quarter" idx="11"/>
          </p:nvPr>
        </p:nvSpPr>
        <p:spPr/>
        <p:txBody>
          <a:bodyPr/>
          <a:lstStyle/>
          <a:p>
            <a:r>
              <a:rPr lang="en-US"/>
              <a:t>Ian Thompson</a:t>
            </a:r>
          </a:p>
        </p:txBody>
      </p:sp>
      <p:sp>
        <p:nvSpPr>
          <p:cNvPr id="6" name="Slide Number Placeholder 5"/>
          <p:cNvSpPr>
            <a:spLocks noGrp="1"/>
          </p:cNvSpPr>
          <p:nvPr>
            <p:ph type="sldNum" sz="quarter" idx="12"/>
          </p:nvPr>
        </p:nvSpPr>
        <p:spPr/>
        <p:txBody>
          <a:bodyPr/>
          <a:lstStyle/>
          <a:p>
            <a:fld id="{22753A93-0229-F743-A9B6-D3D49CF85195}" type="slidenum">
              <a:rPr lang="en-US" smtClean="0"/>
              <a:t>‹#›</a:t>
            </a:fld>
            <a:endParaRPr lang="en-US"/>
          </a:p>
        </p:txBody>
      </p:sp>
    </p:spTree>
    <p:extLst>
      <p:ext uri="{BB962C8B-B14F-4D97-AF65-F5344CB8AC3E}">
        <p14:creationId xmlns:p14="http://schemas.microsoft.com/office/powerpoint/2010/main" val="164014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FDE87A-039B-3945-8A03-5E7E5471B9F8}" type="datetime1">
              <a:rPr lang="en-US" smtClean="0"/>
              <a:t>10/10/19</a:t>
            </a:fld>
            <a:endParaRPr lang="en-US"/>
          </a:p>
        </p:txBody>
      </p:sp>
      <p:sp>
        <p:nvSpPr>
          <p:cNvPr id="5" name="Footer Placeholder 4"/>
          <p:cNvSpPr>
            <a:spLocks noGrp="1"/>
          </p:cNvSpPr>
          <p:nvPr>
            <p:ph type="ftr" sz="quarter" idx="11"/>
          </p:nvPr>
        </p:nvSpPr>
        <p:spPr/>
        <p:txBody>
          <a:bodyPr/>
          <a:lstStyle/>
          <a:p>
            <a:r>
              <a:rPr lang="en-US"/>
              <a:t>Ian Thompson</a:t>
            </a:r>
          </a:p>
        </p:txBody>
      </p:sp>
      <p:sp>
        <p:nvSpPr>
          <p:cNvPr id="6" name="Slide Number Placeholder 5"/>
          <p:cNvSpPr>
            <a:spLocks noGrp="1"/>
          </p:cNvSpPr>
          <p:nvPr>
            <p:ph type="sldNum" sz="quarter" idx="12"/>
          </p:nvPr>
        </p:nvSpPr>
        <p:spPr/>
        <p:txBody>
          <a:bodyPr/>
          <a:lstStyle/>
          <a:p>
            <a:fld id="{22753A93-0229-F743-A9B6-D3D49CF85195}" type="slidenum">
              <a:rPr lang="en-US" smtClean="0"/>
              <a:t>‹#›</a:t>
            </a:fld>
            <a:endParaRPr lang="en-US"/>
          </a:p>
        </p:txBody>
      </p:sp>
    </p:spTree>
    <p:extLst>
      <p:ext uri="{BB962C8B-B14F-4D97-AF65-F5344CB8AC3E}">
        <p14:creationId xmlns:p14="http://schemas.microsoft.com/office/powerpoint/2010/main" val="1637252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A6BA864-2AC4-0B42-8434-E36E61282ECC}" type="datetime1">
              <a:rPr lang="en-US" smtClean="0"/>
              <a:t>10/10/19</a:t>
            </a:fld>
            <a:endParaRPr lang="en-US"/>
          </a:p>
        </p:txBody>
      </p:sp>
      <p:sp>
        <p:nvSpPr>
          <p:cNvPr id="6" name="Footer Placeholder 5"/>
          <p:cNvSpPr>
            <a:spLocks noGrp="1"/>
          </p:cNvSpPr>
          <p:nvPr>
            <p:ph type="ftr" sz="quarter" idx="11"/>
          </p:nvPr>
        </p:nvSpPr>
        <p:spPr/>
        <p:txBody>
          <a:bodyPr/>
          <a:lstStyle/>
          <a:p>
            <a:r>
              <a:rPr lang="en-US"/>
              <a:t>Ian Thompson</a:t>
            </a:r>
          </a:p>
        </p:txBody>
      </p:sp>
      <p:sp>
        <p:nvSpPr>
          <p:cNvPr id="7" name="Slide Number Placeholder 6"/>
          <p:cNvSpPr>
            <a:spLocks noGrp="1"/>
          </p:cNvSpPr>
          <p:nvPr>
            <p:ph type="sldNum" sz="quarter" idx="12"/>
          </p:nvPr>
        </p:nvSpPr>
        <p:spPr/>
        <p:txBody>
          <a:bodyPr/>
          <a:lstStyle/>
          <a:p>
            <a:fld id="{22753A93-0229-F743-A9B6-D3D49CF85195}" type="slidenum">
              <a:rPr lang="en-US" smtClean="0"/>
              <a:t>‹#›</a:t>
            </a:fld>
            <a:endParaRPr lang="en-US"/>
          </a:p>
        </p:txBody>
      </p:sp>
    </p:spTree>
    <p:extLst>
      <p:ext uri="{BB962C8B-B14F-4D97-AF65-F5344CB8AC3E}">
        <p14:creationId xmlns:p14="http://schemas.microsoft.com/office/powerpoint/2010/main" val="281019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39A079-A323-A248-9A84-DCEBF7815A70}" type="datetime1">
              <a:rPr lang="en-US" smtClean="0"/>
              <a:t>10/10/19</a:t>
            </a:fld>
            <a:endParaRPr lang="en-US"/>
          </a:p>
        </p:txBody>
      </p:sp>
      <p:sp>
        <p:nvSpPr>
          <p:cNvPr id="8" name="Footer Placeholder 7"/>
          <p:cNvSpPr>
            <a:spLocks noGrp="1"/>
          </p:cNvSpPr>
          <p:nvPr>
            <p:ph type="ftr" sz="quarter" idx="11"/>
          </p:nvPr>
        </p:nvSpPr>
        <p:spPr/>
        <p:txBody>
          <a:bodyPr/>
          <a:lstStyle/>
          <a:p>
            <a:r>
              <a:rPr lang="en-US"/>
              <a:t>Ian Thompson</a:t>
            </a:r>
          </a:p>
        </p:txBody>
      </p:sp>
      <p:sp>
        <p:nvSpPr>
          <p:cNvPr id="9" name="Slide Number Placeholder 8"/>
          <p:cNvSpPr>
            <a:spLocks noGrp="1"/>
          </p:cNvSpPr>
          <p:nvPr>
            <p:ph type="sldNum" sz="quarter" idx="12"/>
          </p:nvPr>
        </p:nvSpPr>
        <p:spPr/>
        <p:txBody>
          <a:bodyPr/>
          <a:lstStyle/>
          <a:p>
            <a:fld id="{22753A93-0229-F743-A9B6-D3D49CF85195}" type="slidenum">
              <a:rPr lang="en-US" smtClean="0"/>
              <a:t>‹#›</a:t>
            </a:fld>
            <a:endParaRPr lang="en-US"/>
          </a:p>
        </p:txBody>
      </p:sp>
    </p:spTree>
    <p:extLst>
      <p:ext uri="{BB962C8B-B14F-4D97-AF65-F5344CB8AC3E}">
        <p14:creationId xmlns:p14="http://schemas.microsoft.com/office/powerpoint/2010/main" val="273933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DF7EE3-519E-DB4F-B89D-AA5DD13922E4}" type="datetime1">
              <a:rPr lang="en-US" smtClean="0"/>
              <a:t>10/10/19</a:t>
            </a:fld>
            <a:endParaRPr lang="en-US"/>
          </a:p>
        </p:txBody>
      </p:sp>
      <p:sp>
        <p:nvSpPr>
          <p:cNvPr id="4" name="Footer Placeholder 3"/>
          <p:cNvSpPr>
            <a:spLocks noGrp="1"/>
          </p:cNvSpPr>
          <p:nvPr>
            <p:ph type="ftr" sz="quarter" idx="11"/>
          </p:nvPr>
        </p:nvSpPr>
        <p:spPr/>
        <p:txBody>
          <a:bodyPr/>
          <a:lstStyle/>
          <a:p>
            <a:r>
              <a:rPr lang="en-US"/>
              <a:t>Ian Thompson</a:t>
            </a:r>
          </a:p>
        </p:txBody>
      </p:sp>
      <p:sp>
        <p:nvSpPr>
          <p:cNvPr id="5" name="Slide Number Placeholder 4"/>
          <p:cNvSpPr>
            <a:spLocks noGrp="1"/>
          </p:cNvSpPr>
          <p:nvPr>
            <p:ph type="sldNum" sz="quarter" idx="12"/>
          </p:nvPr>
        </p:nvSpPr>
        <p:spPr/>
        <p:txBody>
          <a:bodyPr/>
          <a:lstStyle/>
          <a:p>
            <a:fld id="{22753A93-0229-F743-A9B6-D3D49CF85195}" type="slidenum">
              <a:rPr lang="en-US" smtClean="0"/>
              <a:t>‹#›</a:t>
            </a:fld>
            <a:endParaRPr lang="en-US"/>
          </a:p>
        </p:txBody>
      </p:sp>
    </p:spTree>
    <p:extLst>
      <p:ext uri="{BB962C8B-B14F-4D97-AF65-F5344CB8AC3E}">
        <p14:creationId xmlns:p14="http://schemas.microsoft.com/office/powerpoint/2010/main" val="2041941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D3CB2D-A17E-B940-94E9-7C5E45B01D3B}" type="datetime1">
              <a:rPr lang="en-US" smtClean="0"/>
              <a:t>10/10/19</a:t>
            </a:fld>
            <a:endParaRPr lang="en-US"/>
          </a:p>
        </p:txBody>
      </p:sp>
      <p:sp>
        <p:nvSpPr>
          <p:cNvPr id="3" name="Footer Placeholder 2"/>
          <p:cNvSpPr>
            <a:spLocks noGrp="1"/>
          </p:cNvSpPr>
          <p:nvPr>
            <p:ph type="ftr" sz="quarter" idx="11"/>
          </p:nvPr>
        </p:nvSpPr>
        <p:spPr/>
        <p:txBody>
          <a:bodyPr/>
          <a:lstStyle/>
          <a:p>
            <a:r>
              <a:rPr lang="en-US"/>
              <a:t>Ian Thompson</a:t>
            </a:r>
          </a:p>
        </p:txBody>
      </p:sp>
      <p:sp>
        <p:nvSpPr>
          <p:cNvPr id="4" name="Slide Number Placeholder 3"/>
          <p:cNvSpPr>
            <a:spLocks noGrp="1"/>
          </p:cNvSpPr>
          <p:nvPr>
            <p:ph type="sldNum" sz="quarter" idx="12"/>
          </p:nvPr>
        </p:nvSpPr>
        <p:spPr/>
        <p:txBody>
          <a:bodyPr/>
          <a:lstStyle/>
          <a:p>
            <a:fld id="{22753A93-0229-F743-A9B6-D3D49CF85195}" type="slidenum">
              <a:rPr lang="en-US" smtClean="0"/>
              <a:t>‹#›</a:t>
            </a:fld>
            <a:endParaRPr lang="en-US"/>
          </a:p>
        </p:txBody>
      </p:sp>
    </p:spTree>
    <p:extLst>
      <p:ext uri="{BB962C8B-B14F-4D97-AF65-F5344CB8AC3E}">
        <p14:creationId xmlns:p14="http://schemas.microsoft.com/office/powerpoint/2010/main" val="3949928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7EBC6CE-494E-DD45-9FBD-F4155502797E}" type="datetime1">
              <a:rPr lang="en-US" smtClean="0"/>
              <a:t>10/10/19</a:t>
            </a:fld>
            <a:endParaRPr lang="en-US"/>
          </a:p>
        </p:txBody>
      </p:sp>
      <p:sp>
        <p:nvSpPr>
          <p:cNvPr id="6" name="Footer Placeholder 5"/>
          <p:cNvSpPr>
            <a:spLocks noGrp="1"/>
          </p:cNvSpPr>
          <p:nvPr>
            <p:ph type="ftr" sz="quarter" idx="11"/>
          </p:nvPr>
        </p:nvSpPr>
        <p:spPr/>
        <p:txBody>
          <a:bodyPr/>
          <a:lstStyle/>
          <a:p>
            <a:r>
              <a:rPr lang="en-US"/>
              <a:t>Ian Thompson</a:t>
            </a:r>
          </a:p>
        </p:txBody>
      </p:sp>
      <p:sp>
        <p:nvSpPr>
          <p:cNvPr id="7" name="Slide Number Placeholder 6"/>
          <p:cNvSpPr>
            <a:spLocks noGrp="1"/>
          </p:cNvSpPr>
          <p:nvPr>
            <p:ph type="sldNum" sz="quarter" idx="12"/>
          </p:nvPr>
        </p:nvSpPr>
        <p:spPr/>
        <p:txBody>
          <a:bodyPr/>
          <a:lstStyle/>
          <a:p>
            <a:fld id="{22753A93-0229-F743-A9B6-D3D49CF85195}" type="slidenum">
              <a:rPr lang="en-US" smtClean="0"/>
              <a:t>‹#›</a:t>
            </a:fld>
            <a:endParaRPr lang="en-US"/>
          </a:p>
        </p:txBody>
      </p:sp>
    </p:spTree>
    <p:extLst>
      <p:ext uri="{BB962C8B-B14F-4D97-AF65-F5344CB8AC3E}">
        <p14:creationId xmlns:p14="http://schemas.microsoft.com/office/powerpoint/2010/main" val="3240895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83E597-5B93-7241-A0A1-1F6BE9DCDD5F}" type="datetime1">
              <a:rPr lang="en-US" smtClean="0"/>
              <a:t>10/10/19</a:t>
            </a:fld>
            <a:endParaRPr lang="en-US"/>
          </a:p>
        </p:txBody>
      </p:sp>
      <p:sp>
        <p:nvSpPr>
          <p:cNvPr id="6" name="Footer Placeholder 5"/>
          <p:cNvSpPr>
            <a:spLocks noGrp="1"/>
          </p:cNvSpPr>
          <p:nvPr>
            <p:ph type="ftr" sz="quarter" idx="11"/>
          </p:nvPr>
        </p:nvSpPr>
        <p:spPr/>
        <p:txBody>
          <a:bodyPr/>
          <a:lstStyle/>
          <a:p>
            <a:r>
              <a:rPr lang="en-US"/>
              <a:t>Ian Thompson</a:t>
            </a:r>
          </a:p>
        </p:txBody>
      </p:sp>
      <p:sp>
        <p:nvSpPr>
          <p:cNvPr id="7" name="Slide Number Placeholder 6"/>
          <p:cNvSpPr>
            <a:spLocks noGrp="1"/>
          </p:cNvSpPr>
          <p:nvPr>
            <p:ph type="sldNum" sz="quarter" idx="12"/>
          </p:nvPr>
        </p:nvSpPr>
        <p:spPr/>
        <p:txBody>
          <a:bodyPr/>
          <a:lstStyle/>
          <a:p>
            <a:fld id="{22753A93-0229-F743-A9B6-D3D49CF85195}" type="slidenum">
              <a:rPr lang="en-US" smtClean="0"/>
              <a:t>‹#›</a:t>
            </a:fld>
            <a:endParaRPr lang="en-US"/>
          </a:p>
        </p:txBody>
      </p:sp>
    </p:spTree>
    <p:extLst>
      <p:ext uri="{BB962C8B-B14F-4D97-AF65-F5344CB8AC3E}">
        <p14:creationId xmlns:p14="http://schemas.microsoft.com/office/powerpoint/2010/main" val="837784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C4264E-B0B7-A248-BAAF-4B454E95491A}" type="datetime1">
              <a:rPr lang="en-US" smtClean="0"/>
              <a:t>10/10/19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Ian Thompson</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753A93-0229-F743-A9B6-D3D49CF85195}" type="slidenum">
              <a:rPr lang="en-US" smtClean="0"/>
              <a:t>‹#›</a:t>
            </a:fld>
            <a:endParaRPr lang="en-US"/>
          </a:p>
        </p:txBody>
      </p:sp>
    </p:spTree>
    <p:extLst>
      <p:ext uri="{BB962C8B-B14F-4D97-AF65-F5344CB8AC3E}">
        <p14:creationId xmlns:p14="http://schemas.microsoft.com/office/powerpoint/2010/main" val="3514349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72241-269A-4F47-B9B1-98424955321E}"/>
              </a:ext>
            </a:extLst>
          </p:cNvPr>
          <p:cNvSpPr>
            <a:spLocks noGrp="1"/>
          </p:cNvSpPr>
          <p:nvPr>
            <p:ph type="ctrTitle"/>
          </p:nvPr>
        </p:nvSpPr>
        <p:spPr>
          <a:xfrm>
            <a:off x="318052" y="1300786"/>
            <a:ext cx="7812157" cy="2509213"/>
          </a:xfrm>
        </p:spPr>
        <p:txBody>
          <a:bodyPr>
            <a:normAutofit fontScale="90000"/>
          </a:bodyPr>
          <a:lstStyle/>
          <a:p>
            <a:r>
              <a:rPr lang="en-US" cap="none" dirty="0"/>
              <a:t>From   </a:t>
            </a:r>
            <a:r>
              <a:rPr lang="en-US" b="1" cap="none" dirty="0"/>
              <a:t>Triads</a:t>
            </a:r>
            <a:r>
              <a:rPr lang="en-US" cap="none" dirty="0"/>
              <a:t>   to  </a:t>
            </a:r>
            <a:r>
              <a:rPr lang="en-US" b="1" cap="none" dirty="0"/>
              <a:t>Enneads</a:t>
            </a:r>
            <a:br>
              <a:rPr lang="en-US" cap="none" dirty="0"/>
            </a:br>
            <a:br>
              <a:rPr lang="en-US" cap="none" dirty="0"/>
            </a:br>
            <a:endParaRPr lang="en-US" cap="none" dirty="0"/>
          </a:p>
        </p:txBody>
      </p:sp>
      <p:sp>
        <p:nvSpPr>
          <p:cNvPr id="3" name="Subtitle 2">
            <a:extLst>
              <a:ext uri="{FF2B5EF4-FFF2-40B4-BE49-F238E27FC236}">
                <a16:creationId xmlns:a16="http://schemas.microsoft.com/office/drawing/2014/main" id="{0ABA7061-43DD-0441-A697-632118A1C668}"/>
              </a:ext>
            </a:extLst>
          </p:cNvPr>
          <p:cNvSpPr>
            <a:spLocks noGrp="1"/>
          </p:cNvSpPr>
          <p:nvPr>
            <p:ph type="subTitle" idx="1"/>
          </p:nvPr>
        </p:nvSpPr>
        <p:spPr>
          <a:xfrm>
            <a:off x="705679" y="5493403"/>
            <a:ext cx="6858000" cy="1076962"/>
          </a:xfrm>
        </p:spPr>
        <p:txBody>
          <a:bodyPr/>
          <a:lstStyle/>
          <a:p>
            <a:r>
              <a:rPr lang="en-US" cap="none" dirty="0"/>
              <a:t>Ian Thompson</a:t>
            </a:r>
          </a:p>
          <a:p>
            <a:r>
              <a:rPr lang="en-US" sz="1800" dirty="0" err="1"/>
              <a:t>www.ianthompson.org</a:t>
            </a:r>
            <a:r>
              <a:rPr lang="en-US" sz="1800" dirty="0"/>
              <a:t> </a:t>
            </a:r>
            <a:endParaRPr lang="en-US" sz="1800" cap="none" dirty="0"/>
          </a:p>
        </p:txBody>
      </p:sp>
      <p:graphicFrame>
        <p:nvGraphicFramePr>
          <p:cNvPr id="4" name="Table 3">
            <a:extLst>
              <a:ext uri="{FF2B5EF4-FFF2-40B4-BE49-F238E27FC236}">
                <a16:creationId xmlns:a16="http://schemas.microsoft.com/office/drawing/2014/main" id="{D288E8DA-26CD-8140-A5C5-0836FCFCEE9C}"/>
              </a:ext>
            </a:extLst>
          </p:cNvPr>
          <p:cNvGraphicFramePr>
            <a:graphicFrameLocks noGrp="1"/>
          </p:cNvGraphicFramePr>
          <p:nvPr>
            <p:extLst>
              <p:ext uri="{D42A27DB-BD31-4B8C-83A1-F6EECF244321}">
                <p14:modId xmlns:p14="http://schemas.microsoft.com/office/powerpoint/2010/main" val="2570856243"/>
              </p:ext>
            </p:extLst>
          </p:nvPr>
        </p:nvGraphicFramePr>
        <p:xfrm>
          <a:off x="2584174" y="2555392"/>
          <a:ext cx="1719471" cy="370840"/>
        </p:xfrm>
        <a:graphic>
          <a:graphicData uri="http://schemas.openxmlformats.org/drawingml/2006/table">
            <a:tbl>
              <a:tblPr firstRow="1" bandRow="1">
                <a:tableStyleId>{5C22544A-7EE6-4342-B048-85BDC9FD1C3A}</a:tableStyleId>
              </a:tblPr>
              <a:tblGrid>
                <a:gridCol w="573157">
                  <a:extLst>
                    <a:ext uri="{9D8B030D-6E8A-4147-A177-3AD203B41FA5}">
                      <a16:colId xmlns:a16="http://schemas.microsoft.com/office/drawing/2014/main" val="3799560798"/>
                    </a:ext>
                  </a:extLst>
                </a:gridCol>
                <a:gridCol w="573157">
                  <a:extLst>
                    <a:ext uri="{9D8B030D-6E8A-4147-A177-3AD203B41FA5}">
                      <a16:colId xmlns:a16="http://schemas.microsoft.com/office/drawing/2014/main" val="336775330"/>
                    </a:ext>
                  </a:extLst>
                </a:gridCol>
                <a:gridCol w="573157">
                  <a:extLst>
                    <a:ext uri="{9D8B030D-6E8A-4147-A177-3AD203B41FA5}">
                      <a16:colId xmlns:a16="http://schemas.microsoft.com/office/drawing/2014/main" val="2813608578"/>
                    </a:ext>
                  </a:extLst>
                </a:gridCol>
              </a:tblGrid>
              <a:tr h="370840">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extLst>
                  <a:ext uri="{0D108BD9-81ED-4DB2-BD59-A6C34878D82A}">
                    <a16:rowId xmlns:a16="http://schemas.microsoft.com/office/drawing/2014/main" val="1731803782"/>
                  </a:ext>
                </a:extLst>
              </a:tr>
            </a:tbl>
          </a:graphicData>
        </a:graphic>
      </p:graphicFrame>
      <p:graphicFrame>
        <p:nvGraphicFramePr>
          <p:cNvPr id="6" name="Table 5">
            <a:extLst>
              <a:ext uri="{FF2B5EF4-FFF2-40B4-BE49-F238E27FC236}">
                <a16:creationId xmlns:a16="http://schemas.microsoft.com/office/drawing/2014/main" id="{208D18A0-DEFD-0F47-8FCC-11EAB151F07A}"/>
              </a:ext>
            </a:extLst>
          </p:cNvPr>
          <p:cNvGraphicFramePr>
            <a:graphicFrameLocks noGrp="1"/>
          </p:cNvGraphicFramePr>
          <p:nvPr>
            <p:extLst>
              <p:ext uri="{D42A27DB-BD31-4B8C-83A1-F6EECF244321}">
                <p14:modId xmlns:p14="http://schemas.microsoft.com/office/powerpoint/2010/main" val="4145376562"/>
              </p:ext>
            </p:extLst>
          </p:nvPr>
        </p:nvGraphicFramePr>
        <p:xfrm>
          <a:off x="5574560" y="2555392"/>
          <a:ext cx="1736034" cy="1112520"/>
        </p:xfrm>
        <a:graphic>
          <a:graphicData uri="http://schemas.openxmlformats.org/drawingml/2006/table">
            <a:tbl>
              <a:tblPr firstRow="1" bandRow="1">
                <a:tableStyleId>{7DF18680-E054-41AD-8BC1-D1AEF772440D}</a:tableStyleId>
              </a:tblPr>
              <a:tblGrid>
                <a:gridCol w="578678">
                  <a:extLst>
                    <a:ext uri="{9D8B030D-6E8A-4147-A177-3AD203B41FA5}">
                      <a16:colId xmlns:a16="http://schemas.microsoft.com/office/drawing/2014/main" val="3168909563"/>
                    </a:ext>
                  </a:extLst>
                </a:gridCol>
                <a:gridCol w="578678">
                  <a:extLst>
                    <a:ext uri="{9D8B030D-6E8A-4147-A177-3AD203B41FA5}">
                      <a16:colId xmlns:a16="http://schemas.microsoft.com/office/drawing/2014/main" val="2858584341"/>
                    </a:ext>
                  </a:extLst>
                </a:gridCol>
                <a:gridCol w="578678">
                  <a:extLst>
                    <a:ext uri="{9D8B030D-6E8A-4147-A177-3AD203B41FA5}">
                      <a16:colId xmlns:a16="http://schemas.microsoft.com/office/drawing/2014/main" val="2443928136"/>
                    </a:ext>
                  </a:extLst>
                </a:gridCol>
              </a:tblGrid>
              <a:tr h="370840">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extLst>
                  <a:ext uri="{0D108BD9-81ED-4DB2-BD59-A6C34878D82A}">
                    <a16:rowId xmlns:a16="http://schemas.microsoft.com/office/drawing/2014/main" val="1294027456"/>
                  </a:ext>
                </a:extLst>
              </a:tr>
              <a:tr h="370840">
                <a:tc>
                  <a:txBody>
                    <a:bodyPr/>
                    <a:lstStyle/>
                    <a:p>
                      <a:endParaRPr lang="en-US" dirty="0"/>
                    </a:p>
                  </a:txBody>
                  <a:tcPr>
                    <a:solidFill>
                      <a:schemeClr val="accent1">
                        <a:lumMod val="60000"/>
                        <a:lumOff val="40000"/>
                      </a:schemeClr>
                    </a:solidFill>
                  </a:tcPr>
                </a:tc>
                <a:tc>
                  <a:txBody>
                    <a:bodyPr/>
                    <a:lstStyle/>
                    <a:p>
                      <a:endParaRPr lang="en-US" dirty="0"/>
                    </a:p>
                  </a:txBody>
                  <a:tcPr>
                    <a:solidFill>
                      <a:schemeClr val="accent1">
                        <a:lumMod val="60000"/>
                        <a:lumOff val="40000"/>
                      </a:schemeClr>
                    </a:solidFill>
                  </a:tcPr>
                </a:tc>
                <a:tc>
                  <a:txBody>
                    <a:bodyPr/>
                    <a:lstStyle/>
                    <a:p>
                      <a:endParaRPr lang="en-US" dirty="0"/>
                    </a:p>
                  </a:txBody>
                  <a:tcPr>
                    <a:solidFill>
                      <a:schemeClr val="accent1">
                        <a:lumMod val="60000"/>
                        <a:lumOff val="40000"/>
                      </a:schemeClr>
                    </a:solidFill>
                  </a:tcPr>
                </a:tc>
                <a:extLst>
                  <a:ext uri="{0D108BD9-81ED-4DB2-BD59-A6C34878D82A}">
                    <a16:rowId xmlns:a16="http://schemas.microsoft.com/office/drawing/2014/main" val="2219651737"/>
                  </a:ext>
                </a:extLst>
              </a:tr>
              <a:tr h="370840">
                <a:tc>
                  <a:txBody>
                    <a:bodyPr/>
                    <a:lstStyle/>
                    <a:p>
                      <a:endParaRPr lang="en-US"/>
                    </a:p>
                  </a:txBody>
                  <a:tcPr>
                    <a:solidFill>
                      <a:schemeClr val="accent1">
                        <a:lumMod val="40000"/>
                        <a:lumOff val="60000"/>
                      </a:schemeClr>
                    </a:solidFill>
                  </a:tcPr>
                </a:tc>
                <a:tc>
                  <a:txBody>
                    <a:bodyPr/>
                    <a:lstStyle/>
                    <a:p>
                      <a:endParaRPr lang="en-US"/>
                    </a:p>
                  </a:txBody>
                  <a:tcPr>
                    <a:solidFill>
                      <a:schemeClr val="accent1">
                        <a:lumMod val="40000"/>
                        <a:lumOff val="60000"/>
                      </a:schemeClr>
                    </a:solidFill>
                  </a:tcPr>
                </a:tc>
                <a:tc>
                  <a:txBody>
                    <a:bodyPr/>
                    <a:lstStyle/>
                    <a:p>
                      <a:endParaRPr lang="en-US" dirty="0"/>
                    </a:p>
                  </a:txBody>
                  <a:tcPr>
                    <a:solidFill>
                      <a:schemeClr val="accent1">
                        <a:lumMod val="40000"/>
                        <a:lumOff val="60000"/>
                      </a:schemeClr>
                    </a:solidFill>
                  </a:tcPr>
                </a:tc>
                <a:extLst>
                  <a:ext uri="{0D108BD9-81ED-4DB2-BD59-A6C34878D82A}">
                    <a16:rowId xmlns:a16="http://schemas.microsoft.com/office/drawing/2014/main" val="869547550"/>
                  </a:ext>
                </a:extLst>
              </a:tr>
            </a:tbl>
          </a:graphicData>
        </a:graphic>
      </p:graphicFrame>
      <p:sp>
        <p:nvSpPr>
          <p:cNvPr id="7" name="TextBox 6">
            <a:extLst>
              <a:ext uri="{FF2B5EF4-FFF2-40B4-BE49-F238E27FC236}">
                <a16:creationId xmlns:a16="http://schemas.microsoft.com/office/drawing/2014/main" id="{97493078-6CEF-9D4C-B3FE-3C0FEBFC422C}"/>
              </a:ext>
            </a:extLst>
          </p:cNvPr>
          <p:cNvSpPr txBox="1"/>
          <p:nvPr/>
        </p:nvSpPr>
        <p:spPr>
          <a:xfrm>
            <a:off x="3225740" y="3059668"/>
            <a:ext cx="436338" cy="369332"/>
          </a:xfrm>
          <a:prstGeom prst="rect">
            <a:avLst/>
          </a:prstGeom>
          <a:noFill/>
        </p:spPr>
        <p:txBody>
          <a:bodyPr wrap="none" rtlCol="0">
            <a:spAutoFit/>
          </a:bodyPr>
          <a:lstStyle/>
          <a:p>
            <a:r>
              <a:rPr lang="en-US" dirty="0"/>
              <a:t>(3)</a:t>
            </a:r>
          </a:p>
        </p:txBody>
      </p:sp>
      <p:sp>
        <p:nvSpPr>
          <p:cNvPr id="8" name="TextBox 7">
            <a:extLst>
              <a:ext uri="{FF2B5EF4-FFF2-40B4-BE49-F238E27FC236}">
                <a16:creationId xmlns:a16="http://schemas.microsoft.com/office/drawing/2014/main" id="{D2612CE3-076F-2D43-BAA5-18D9E2663123}"/>
              </a:ext>
            </a:extLst>
          </p:cNvPr>
          <p:cNvSpPr txBox="1"/>
          <p:nvPr/>
        </p:nvSpPr>
        <p:spPr>
          <a:xfrm>
            <a:off x="6224408" y="3701535"/>
            <a:ext cx="436338" cy="369332"/>
          </a:xfrm>
          <a:prstGeom prst="rect">
            <a:avLst/>
          </a:prstGeom>
          <a:noFill/>
        </p:spPr>
        <p:txBody>
          <a:bodyPr wrap="none" rtlCol="0">
            <a:spAutoFit/>
          </a:bodyPr>
          <a:lstStyle/>
          <a:p>
            <a:r>
              <a:rPr lang="en-US" dirty="0"/>
              <a:t>(9)</a:t>
            </a:r>
          </a:p>
        </p:txBody>
      </p:sp>
      <p:sp>
        <p:nvSpPr>
          <p:cNvPr id="5" name="TextBox 4">
            <a:extLst>
              <a:ext uri="{FF2B5EF4-FFF2-40B4-BE49-F238E27FC236}">
                <a16:creationId xmlns:a16="http://schemas.microsoft.com/office/drawing/2014/main" id="{B36C64EA-D6D7-6E48-9C8B-1FA5A0503CE8}"/>
              </a:ext>
            </a:extLst>
          </p:cNvPr>
          <p:cNvSpPr txBox="1"/>
          <p:nvPr/>
        </p:nvSpPr>
        <p:spPr>
          <a:xfrm>
            <a:off x="705679" y="4541385"/>
            <a:ext cx="5940922" cy="523220"/>
          </a:xfrm>
          <a:prstGeom prst="rect">
            <a:avLst/>
          </a:prstGeom>
          <a:noFill/>
        </p:spPr>
        <p:txBody>
          <a:bodyPr wrap="none" rtlCol="0">
            <a:spAutoFit/>
          </a:bodyPr>
          <a:lstStyle/>
          <a:p>
            <a:r>
              <a:rPr lang="en-US" sz="2800" dirty="0"/>
              <a:t>… and connecting with modern physics.</a:t>
            </a:r>
          </a:p>
        </p:txBody>
      </p:sp>
    </p:spTree>
    <p:extLst>
      <p:ext uri="{BB962C8B-B14F-4D97-AF65-F5344CB8AC3E}">
        <p14:creationId xmlns:p14="http://schemas.microsoft.com/office/powerpoint/2010/main" val="562526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CF8BC-0CED-D046-953A-5BC5B426B1FB}"/>
              </a:ext>
            </a:extLst>
          </p:cNvPr>
          <p:cNvSpPr>
            <a:spLocks noGrp="1"/>
          </p:cNvSpPr>
          <p:nvPr>
            <p:ph type="title"/>
          </p:nvPr>
        </p:nvSpPr>
        <p:spPr/>
        <p:txBody>
          <a:bodyPr/>
          <a:lstStyle/>
          <a:p>
            <a:r>
              <a:rPr lang="en-US" dirty="0"/>
              <a:t>‘Renormalization’: an issue in QFT</a:t>
            </a:r>
          </a:p>
        </p:txBody>
      </p:sp>
      <p:sp>
        <p:nvSpPr>
          <p:cNvPr id="3" name="Content Placeholder 2">
            <a:extLst>
              <a:ext uri="{FF2B5EF4-FFF2-40B4-BE49-F238E27FC236}">
                <a16:creationId xmlns:a16="http://schemas.microsoft.com/office/drawing/2014/main" id="{4D8F132C-38B7-9F40-8D9E-0ADFC1B53F02}"/>
              </a:ext>
            </a:extLst>
          </p:cNvPr>
          <p:cNvSpPr>
            <a:spLocks noGrp="1"/>
          </p:cNvSpPr>
          <p:nvPr>
            <p:ph idx="1"/>
          </p:nvPr>
        </p:nvSpPr>
        <p:spPr>
          <a:xfrm>
            <a:off x="628649" y="1690689"/>
            <a:ext cx="8332333" cy="5030787"/>
          </a:xfrm>
        </p:spPr>
        <p:txBody>
          <a:bodyPr>
            <a:normAutofit fontScale="70000" lnSpcReduction="20000"/>
          </a:bodyPr>
          <a:lstStyle/>
          <a:p>
            <a:pPr>
              <a:lnSpc>
                <a:spcPct val="110000"/>
              </a:lnSpc>
            </a:pPr>
            <a:r>
              <a:rPr lang="en-US" dirty="0"/>
              <a:t>Question! How do we ‘adjust’?</a:t>
            </a:r>
            <a:br>
              <a:rPr lang="en-US" dirty="0"/>
            </a:br>
            <a:r>
              <a:rPr lang="en-US" dirty="0"/>
              <a:t>How do we know what ‘bare charge’ to put in </a:t>
            </a:r>
            <a:r>
              <a:rPr lang="en-US" dirty="0" err="1"/>
              <a:t>Lagrangian</a:t>
            </a:r>
            <a:r>
              <a:rPr lang="en-US" dirty="0"/>
              <a:t> in 3.2.1 </a:t>
            </a:r>
            <a:br>
              <a:rPr lang="en-US" dirty="0"/>
            </a:br>
            <a:r>
              <a:rPr lang="en-US" dirty="0"/>
              <a:t>in order to get the correct ‘dressed charge’ in 3.3.1?</a:t>
            </a:r>
          </a:p>
          <a:p>
            <a:pPr>
              <a:lnSpc>
                <a:spcPct val="110000"/>
              </a:lnSpc>
            </a:pPr>
            <a:r>
              <a:rPr lang="en-US" dirty="0"/>
              <a:t>‘Renormalization’: method invented in QFT:</a:t>
            </a:r>
            <a:br>
              <a:rPr lang="en-US" dirty="0"/>
            </a:br>
            <a:r>
              <a:rPr lang="en-US" dirty="0"/>
              <a:t>(a) Do calculation is at fixed resolution.</a:t>
            </a:r>
            <a:br>
              <a:rPr lang="en-US" dirty="0"/>
            </a:br>
            <a:r>
              <a:rPr lang="en-US" dirty="0"/>
              <a:t>(b) Vary bare parameters to get physical dressed as in </a:t>
            </a:r>
            <a:r>
              <a:rPr lang="en-US" dirty="0" err="1"/>
              <a:t>expt</a:t>
            </a:r>
            <a:endParaRPr lang="en-US" dirty="0"/>
          </a:p>
          <a:p>
            <a:pPr>
              <a:lnSpc>
                <a:spcPct val="110000"/>
              </a:lnSpc>
            </a:pPr>
            <a:r>
              <a:rPr lang="en-US" dirty="0"/>
              <a:t>This seems to work remarkably well! </a:t>
            </a:r>
            <a:br>
              <a:rPr lang="en-US" dirty="0"/>
            </a:br>
            <a:r>
              <a:rPr lang="en-US" dirty="0"/>
              <a:t>Results found to be not sensitive to the chosen ‘fixed’ resolution as long as it was fine enough. Very accurate predictions made and seen in experiments.</a:t>
            </a:r>
            <a:br>
              <a:rPr lang="en-US" dirty="0"/>
            </a:br>
            <a:endParaRPr lang="en-US" dirty="0"/>
          </a:p>
          <a:p>
            <a:pPr>
              <a:lnSpc>
                <a:spcPct val="110000"/>
              </a:lnSpc>
            </a:pPr>
            <a:r>
              <a:rPr lang="en-US" dirty="0"/>
              <a:t>But Nature has to use with fixed inputs, </a:t>
            </a:r>
            <a:br>
              <a:rPr lang="en-US" dirty="0"/>
            </a:br>
            <a:r>
              <a:rPr lang="en-US" dirty="0"/>
              <a:t>even if fluctuations at the finest level (</a:t>
            </a:r>
            <a:r>
              <a:rPr lang="en-US" dirty="0" err="1"/>
              <a:t>e.g</a:t>
            </a:r>
            <a:r>
              <a:rPr lang="en-US" dirty="0"/>
              <a:t> at Planck length).  </a:t>
            </a:r>
            <a:br>
              <a:rPr lang="en-US" dirty="0"/>
            </a:br>
            <a:r>
              <a:rPr lang="en-US" dirty="0"/>
              <a:t>How could it work?</a:t>
            </a:r>
            <a:br>
              <a:rPr lang="en-US" dirty="0"/>
            </a:br>
            <a:endParaRPr lang="en-US" dirty="0"/>
          </a:p>
          <a:p>
            <a:pPr>
              <a:lnSpc>
                <a:spcPct val="110000"/>
              </a:lnSpc>
            </a:pPr>
            <a:r>
              <a:rPr lang="en-US" u="sng" dirty="0"/>
              <a:t>Maybe </a:t>
            </a:r>
            <a:r>
              <a:rPr lang="en-US" dirty="0"/>
              <a:t>there ’fine tuning’ which adjusts inputs to give the regularly observed outputs?</a:t>
            </a:r>
          </a:p>
        </p:txBody>
      </p:sp>
      <p:pic>
        <p:nvPicPr>
          <p:cNvPr id="11" name="Picture 10">
            <a:extLst>
              <a:ext uri="{FF2B5EF4-FFF2-40B4-BE49-F238E27FC236}">
                <a16:creationId xmlns:a16="http://schemas.microsoft.com/office/drawing/2014/main" id="{BABBAC48-CDBF-BE4B-AED5-33F695926B89}"/>
              </a:ext>
            </a:extLst>
          </p:cNvPr>
          <p:cNvPicPr>
            <a:picLocks noChangeAspect="1"/>
          </p:cNvPicPr>
          <p:nvPr/>
        </p:nvPicPr>
        <p:blipFill>
          <a:blip r:embed="rId2"/>
          <a:stretch>
            <a:fillRect/>
          </a:stretch>
        </p:blipFill>
        <p:spPr>
          <a:xfrm>
            <a:off x="7184505" y="2245457"/>
            <a:ext cx="1776478" cy="1193011"/>
          </a:xfrm>
          <a:prstGeom prst="rect">
            <a:avLst/>
          </a:prstGeom>
        </p:spPr>
      </p:pic>
      <p:sp>
        <p:nvSpPr>
          <p:cNvPr id="14" name="TextBox 13">
            <a:extLst>
              <a:ext uri="{FF2B5EF4-FFF2-40B4-BE49-F238E27FC236}">
                <a16:creationId xmlns:a16="http://schemas.microsoft.com/office/drawing/2014/main" id="{18433F92-B1B1-2844-8355-E6068B68038C}"/>
              </a:ext>
            </a:extLst>
          </p:cNvPr>
          <p:cNvSpPr txBox="1"/>
          <p:nvPr/>
        </p:nvSpPr>
        <p:spPr>
          <a:xfrm>
            <a:off x="8776252" y="4999383"/>
            <a:ext cx="184731" cy="369332"/>
          </a:xfrm>
          <a:prstGeom prst="rect">
            <a:avLst/>
          </a:prstGeom>
          <a:noFill/>
        </p:spPr>
        <p:txBody>
          <a:bodyPr wrap="none" rtlCol="0">
            <a:spAutoFit/>
          </a:bodyPr>
          <a:lstStyle/>
          <a:p>
            <a:endParaRPr lang="en-US" dirty="0"/>
          </a:p>
        </p:txBody>
      </p:sp>
      <p:sp>
        <p:nvSpPr>
          <p:cNvPr id="7" name="Slide Number Placeholder 6">
            <a:extLst>
              <a:ext uri="{FF2B5EF4-FFF2-40B4-BE49-F238E27FC236}">
                <a16:creationId xmlns:a16="http://schemas.microsoft.com/office/drawing/2014/main" id="{84003EF0-114B-C043-9062-B14FF39DF9BE}"/>
              </a:ext>
            </a:extLst>
          </p:cNvPr>
          <p:cNvSpPr>
            <a:spLocks noGrp="1"/>
          </p:cNvSpPr>
          <p:nvPr>
            <p:ph type="sldNum" sz="quarter" idx="12"/>
          </p:nvPr>
        </p:nvSpPr>
        <p:spPr/>
        <p:txBody>
          <a:bodyPr/>
          <a:lstStyle/>
          <a:p>
            <a:fld id="{22753A93-0229-F743-A9B6-D3D49CF85195}" type="slidenum">
              <a:rPr lang="en-US" smtClean="0"/>
              <a:t>10</a:t>
            </a:fld>
            <a:endParaRPr lang="en-US"/>
          </a:p>
        </p:txBody>
      </p:sp>
      <p:sp>
        <p:nvSpPr>
          <p:cNvPr id="4" name="Footer Placeholder 3">
            <a:extLst>
              <a:ext uri="{FF2B5EF4-FFF2-40B4-BE49-F238E27FC236}">
                <a16:creationId xmlns:a16="http://schemas.microsoft.com/office/drawing/2014/main" id="{F2F5AC13-DE1A-6D44-AC24-F80833876AC9}"/>
              </a:ext>
            </a:extLst>
          </p:cNvPr>
          <p:cNvSpPr>
            <a:spLocks noGrp="1"/>
          </p:cNvSpPr>
          <p:nvPr>
            <p:ph type="ftr" sz="quarter" idx="11"/>
          </p:nvPr>
        </p:nvSpPr>
        <p:spPr/>
        <p:txBody>
          <a:bodyPr/>
          <a:lstStyle/>
          <a:p>
            <a:r>
              <a:rPr lang="en-US"/>
              <a:t>Ian Thompson</a:t>
            </a:r>
          </a:p>
        </p:txBody>
      </p:sp>
    </p:spTree>
    <p:extLst>
      <p:ext uri="{BB962C8B-B14F-4D97-AF65-F5344CB8AC3E}">
        <p14:creationId xmlns:p14="http://schemas.microsoft.com/office/powerpoint/2010/main" val="954732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4B92E-F068-0640-ABD5-8D808B8476A4}"/>
              </a:ext>
            </a:extLst>
          </p:cNvPr>
          <p:cNvSpPr>
            <a:spLocks noGrp="1"/>
          </p:cNvSpPr>
          <p:nvPr>
            <p:ph type="title"/>
          </p:nvPr>
        </p:nvSpPr>
        <p:spPr/>
        <p:txBody>
          <a:bodyPr/>
          <a:lstStyle/>
          <a:p>
            <a:r>
              <a:rPr lang="en-US" dirty="0"/>
              <a:t>Physics we do </a:t>
            </a:r>
            <a:br>
              <a:rPr lang="en-US" dirty="0"/>
            </a:br>
            <a:r>
              <a:rPr lang="en-US" u="sng" dirty="0"/>
              <a:t>not</a:t>
            </a:r>
            <a:r>
              <a:rPr lang="en-US" dirty="0"/>
              <a:t> understand</a:t>
            </a:r>
          </a:p>
        </p:txBody>
      </p:sp>
      <p:sp>
        <p:nvSpPr>
          <p:cNvPr id="3" name="Content Placeholder 2">
            <a:extLst>
              <a:ext uri="{FF2B5EF4-FFF2-40B4-BE49-F238E27FC236}">
                <a16:creationId xmlns:a16="http://schemas.microsoft.com/office/drawing/2014/main" id="{C56B7215-A7A1-0E44-A459-81645F41334C}"/>
              </a:ext>
            </a:extLst>
          </p:cNvPr>
          <p:cNvSpPr>
            <a:spLocks noGrp="1"/>
          </p:cNvSpPr>
          <p:nvPr>
            <p:ph idx="1"/>
          </p:nvPr>
        </p:nvSpPr>
        <p:spPr>
          <a:xfrm>
            <a:off x="628650" y="1825625"/>
            <a:ext cx="7886700" cy="4530726"/>
          </a:xfrm>
        </p:spPr>
        <p:txBody>
          <a:bodyPr>
            <a:normAutofit fontScale="85000" lnSpcReduction="20000"/>
          </a:bodyPr>
          <a:lstStyle/>
          <a:p>
            <a:pPr marL="0" indent="0">
              <a:buNone/>
            </a:pPr>
            <a:r>
              <a:rPr lang="en-US" dirty="0">
                <a:solidFill>
                  <a:srgbClr val="7030A0"/>
                </a:solidFill>
              </a:rPr>
              <a:t>3.1 degree of gravity ??</a:t>
            </a:r>
            <a:endParaRPr lang="en-US" u="sng" dirty="0">
              <a:solidFill>
                <a:srgbClr val="7030A0"/>
              </a:solidFill>
            </a:endParaRPr>
          </a:p>
          <a:p>
            <a:pPr lvl="1">
              <a:lnSpc>
                <a:spcPct val="100000"/>
              </a:lnSpc>
            </a:pPr>
            <a:r>
              <a:rPr lang="en-US" dirty="0"/>
              <a:t>Big debate for last 90 years on how to link the gravity of Einstein’s “General Relativity” with quantum physics.</a:t>
            </a:r>
          </a:p>
          <a:p>
            <a:pPr lvl="1">
              <a:lnSpc>
                <a:spcPct val="100000"/>
              </a:lnSpc>
            </a:pPr>
            <a:r>
              <a:rPr lang="en-US" dirty="0"/>
              <a:t>Can we formulate ‘quantum gravity’?   No luck so far.</a:t>
            </a:r>
          </a:p>
          <a:p>
            <a:pPr lvl="1">
              <a:lnSpc>
                <a:spcPct val="100000"/>
              </a:lnSpc>
            </a:pPr>
            <a:r>
              <a:rPr lang="en-US" dirty="0"/>
              <a:t>Still no explanation for the very low vacuum energy density </a:t>
            </a:r>
            <a:br>
              <a:rPr lang="en-US" dirty="0"/>
            </a:br>
            <a:endParaRPr lang="en-US" dirty="0"/>
          </a:p>
          <a:p>
            <a:pPr marL="0" indent="0">
              <a:buNone/>
            </a:pPr>
            <a:r>
              <a:rPr lang="en-US" dirty="0">
                <a:solidFill>
                  <a:srgbClr val="7030A0"/>
                </a:solidFill>
              </a:rPr>
              <a:t>3.1 degree for ‘fine tuning’ parameters in QFT ??</a:t>
            </a:r>
          </a:p>
          <a:p>
            <a:pPr lvl="1"/>
            <a:r>
              <a:rPr lang="en-US" dirty="0"/>
              <a:t>QFT does not deliver ‘out of the box’, input values adjustable:</a:t>
            </a:r>
          </a:p>
          <a:p>
            <a:pPr lvl="1"/>
            <a:r>
              <a:rPr lang="en-US" dirty="0"/>
              <a:t>“Renormalized parameters” have to be fine-tuned to observed values, to fix:</a:t>
            </a:r>
          </a:p>
          <a:p>
            <a:pPr lvl="2"/>
            <a:r>
              <a:rPr lang="en-US" dirty="0"/>
              <a:t>Higgs mass   (a hard problem)</a:t>
            </a:r>
          </a:p>
          <a:p>
            <a:pPr lvl="2"/>
            <a:r>
              <a:rPr lang="en-US" dirty="0"/>
              <a:t>Quark masses, electron mass, unit charge  (a bit easier)</a:t>
            </a:r>
          </a:p>
          <a:p>
            <a:pPr lvl="2"/>
            <a:endParaRPr lang="en-US" dirty="0"/>
          </a:p>
          <a:p>
            <a:pPr marL="0" indent="0">
              <a:buNone/>
            </a:pPr>
            <a:r>
              <a:rPr lang="en-US" dirty="0">
                <a:solidFill>
                  <a:srgbClr val="7030A0"/>
                </a:solidFill>
              </a:rPr>
              <a:t>3.1 linking the spiritual with the natural ??</a:t>
            </a:r>
          </a:p>
          <a:p>
            <a:pPr lvl="1"/>
            <a:r>
              <a:rPr lang="en-US" dirty="0"/>
              <a:t>No-one trying that yet !   Should we try?    After lunch.</a:t>
            </a:r>
          </a:p>
          <a:p>
            <a:pPr lvl="7"/>
            <a:endParaRPr lang="en-US" dirty="0"/>
          </a:p>
        </p:txBody>
      </p:sp>
      <p:graphicFrame>
        <p:nvGraphicFramePr>
          <p:cNvPr id="5" name="Table 4">
            <a:extLst>
              <a:ext uri="{FF2B5EF4-FFF2-40B4-BE49-F238E27FC236}">
                <a16:creationId xmlns:a16="http://schemas.microsoft.com/office/drawing/2014/main" id="{296FD6AB-D1FC-9F4F-9E38-2F3140411423}"/>
              </a:ext>
            </a:extLst>
          </p:cNvPr>
          <p:cNvGraphicFramePr>
            <a:graphicFrameLocks noGrp="1"/>
          </p:cNvGraphicFramePr>
          <p:nvPr>
            <p:extLst>
              <p:ext uri="{D42A27DB-BD31-4B8C-83A1-F6EECF244321}">
                <p14:modId xmlns:p14="http://schemas.microsoft.com/office/powerpoint/2010/main" val="1695791242"/>
              </p:ext>
            </p:extLst>
          </p:nvPr>
        </p:nvGraphicFramePr>
        <p:xfrm>
          <a:off x="6115050" y="365126"/>
          <a:ext cx="2315818" cy="1112520"/>
        </p:xfrm>
        <a:graphic>
          <a:graphicData uri="http://schemas.openxmlformats.org/drawingml/2006/table">
            <a:tbl>
              <a:tblPr firstRow="1" bandRow="1">
                <a:tableStyleId>{5C22544A-7EE6-4342-B048-85BDC9FD1C3A}</a:tableStyleId>
              </a:tblPr>
              <a:tblGrid>
                <a:gridCol w="2315818">
                  <a:extLst>
                    <a:ext uri="{9D8B030D-6E8A-4147-A177-3AD203B41FA5}">
                      <a16:colId xmlns:a16="http://schemas.microsoft.com/office/drawing/2014/main" val="396759798"/>
                    </a:ext>
                  </a:extLst>
                </a:gridCol>
              </a:tblGrid>
              <a:tr h="370840">
                <a:tc>
                  <a:txBody>
                    <a:bodyPr/>
                    <a:lstStyle/>
                    <a:p>
                      <a:r>
                        <a:rPr lang="en-US" dirty="0"/>
                        <a:t>3.1 Action from ends</a:t>
                      </a:r>
                    </a:p>
                  </a:txBody>
                  <a:tcPr>
                    <a:solidFill>
                      <a:schemeClr val="accent6">
                        <a:lumMod val="50000"/>
                      </a:schemeClr>
                    </a:solidFill>
                  </a:tcPr>
                </a:tc>
                <a:extLst>
                  <a:ext uri="{0D108BD9-81ED-4DB2-BD59-A6C34878D82A}">
                    <a16:rowId xmlns:a16="http://schemas.microsoft.com/office/drawing/2014/main" val="3268811461"/>
                  </a:ext>
                </a:extLst>
              </a:tr>
              <a:tr h="370840">
                <a:tc>
                  <a:txBody>
                    <a:bodyPr/>
                    <a:lstStyle/>
                    <a:p>
                      <a:r>
                        <a:rPr lang="en-US" dirty="0">
                          <a:solidFill>
                            <a:schemeClr val="bg1"/>
                          </a:solidFill>
                        </a:rPr>
                        <a:t>3.2 Action from form</a:t>
                      </a:r>
                    </a:p>
                  </a:txBody>
                  <a:tcPr>
                    <a:solidFill>
                      <a:schemeClr val="accent6">
                        <a:lumMod val="75000"/>
                      </a:schemeClr>
                    </a:solidFill>
                  </a:tcPr>
                </a:tc>
                <a:extLst>
                  <a:ext uri="{0D108BD9-81ED-4DB2-BD59-A6C34878D82A}">
                    <a16:rowId xmlns:a16="http://schemas.microsoft.com/office/drawing/2014/main" val="1848118974"/>
                  </a:ext>
                </a:extLst>
              </a:tr>
              <a:tr h="370840">
                <a:tc>
                  <a:txBody>
                    <a:bodyPr/>
                    <a:lstStyle/>
                    <a:p>
                      <a:r>
                        <a:rPr lang="en-US" dirty="0"/>
                        <a:t>3.3 Ultimate action</a:t>
                      </a:r>
                    </a:p>
                  </a:txBody>
                  <a:tcPr>
                    <a:solidFill>
                      <a:schemeClr val="accent6">
                        <a:lumMod val="60000"/>
                        <a:lumOff val="40000"/>
                      </a:schemeClr>
                    </a:solidFill>
                  </a:tcPr>
                </a:tc>
                <a:extLst>
                  <a:ext uri="{0D108BD9-81ED-4DB2-BD59-A6C34878D82A}">
                    <a16:rowId xmlns:a16="http://schemas.microsoft.com/office/drawing/2014/main" val="3860899365"/>
                  </a:ext>
                </a:extLst>
              </a:tr>
            </a:tbl>
          </a:graphicData>
        </a:graphic>
      </p:graphicFrame>
      <p:sp>
        <p:nvSpPr>
          <p:cNvPr id="6" name="Slide Number Placeholder 5">
            <a:extLst>
              <a:ext uri="{FF2B5EF4-FFF2-40B4-BE49-F238E27FC236}">
                <a16:creationId xmlns:a16="http://schemas.microsoft.com/office/drawing/2014/main" id="{26DC9228-D482-584A-808E-519CE3F24BC1}"/>
              </a:ext>
            </a:extLst>
          </p:cNvPr>
          <p:cNvSpPr>
            <a:spLocks noGrp="1"/>
          </p:cNvSpPr>
          <p:nvPr>
            <p:ph type="sldNum" sz="quarter" idx="12"/>
          </p:nvPr>
        </p:nvSpPr>
        <p:spPr/>
        <p:txBody>
          <a:bodyPr/>
          <a:lstStyle/>
          <a:p>
            <a:fld id="{22753A93-0229-F743-A9B6-D3D49CF85195}" type="slidenum">
              <a:rPr lang="en-US" smtClean="0"/>
              <a:t>11</a:t>
            </a:fld>
            <a:endParaRPr lang="en-US"/>
          </a:p>
        </p:txBody>
      </p:sp>
      <p:sp>
        <p:nvSpPr>
          <p:cNvPr id="4" name="Footer Placeholder 3">
            <a:extLst>
              <a:ext uri="{FF2B5EF4-FFF2-40B4-BE49-F238E27FC236}">
                <a16:creationId xmlns:a16="http://schemas.microsoft.com/office/drawing/2014/main" id="{F6B25DCC-6847-4C43-8162-24D038C83321}"/>
              </a:ext>
            </a:extLst>
          </p:cNvPr>
          <p:cNvSpPr>
            <a:spLocks noGrp="1"/>
          </p:cNvSpPr>
          <p:nvPr>
            <p:ph type="ftr" sz="quarter" idx="11"/>
          </p:nvPr>
        </p:nvSpPr>
        <p:spPr/>
        <p:txBody>
          <a:bodyPr/>
          <a:lstStyle/>
          <a:p>
            <a:r>
              <a:rPr lang="en-US"/>
              <a:t>Ian Thompson</a:t>
            </a:r>
          </a:p>
        </p:txBody>
      </p:sp>
    </p:spTree>
    <p:extLst>
      <p:ext uri="{BB962C8B-B14F-4D97-AF65-F5344CB8AC3E}">
        <p14:creationId xmlns:p14="http://schemas.microsoft.com/office/powerpoint/2010/main" val="4016767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37EA2-F53C-5647-B548-18FEBEEB3A54}"/>
              </a:ext>
            </a:extLst>
          </p:cNvPr>
          <p:cNvSpPr>
            <a:spLocks noGrp="1"/>
          </p:cNvSpPr>
          <p:nvPr>
            <p:ph type="title"/>
          </p:nvPr>
        </p:nvSpPr>
        <p:spPr/>
        <p:txBody>
          <a:bodyPr/>
          <a:lstStyle/>
          <a:p>
            <a:r>
              <a:rPr lang="en-US" dirty="0"/>
              <a:t>Love-Wisdom-Use</a:t>
            </a:r>
          </a:p>
        </p:txBody>
      </p:sp>
      <p:sp>
        <p:nvSpPr>
          <p:cNvPr id="3" name="Content Placeholder 2">
            <a:extLst>
              <a:ext uri="{FF2B5EF4-FFF2-40B4-BE49-F238E27FC236}">
                <a16:creationId xmlns:a16="http://schemas.microsoft.com/office/drawing/2014/main" id="{C6E0E736-FA04-174C-9F7B-11172FADBA1E}"/>
              </a:ext>
            </a:extLst>
          </p:cNvPr>
          <p:cNvSpPr>
            <a:spLocks noGrp="1"/>
          </p:cNvSpPr>
          <p:nvPr>
            <p:ph idx="1"/>
          </p:nvPr>
        </p:nvSpPr>
        <p:spPr/>
        <p:txBody>
          <a:bodyPr/>
          <a:lstStyle/>
          <a:p>
            <a:r>
              <a:rPr lang="en-US" dirty="0"/>
              <a:t>A common pattern of influx: from Swedenborg</a:t>
            </a:r>
          </a:p>
          <a:p>
            <a:pPr lvl="0"/>
            <a:r>
              <a:rPr lang="en-US" dirty="0"/>
              <a:t>It can be seen in many places, spiritual &amp; natural:</a:t>
            </a:r>
          </a:p>
          <a:p>
            <a:pPr lvl="1"/>
            <a:r>
              <a:rPr lang="en-US" dirty="0"/>
              <a:t>Spirit, mind and nature. </a:t>
            </a:r>
          </a:p>
          <a:p>
            <a:pPr lvl="1"/>
            <a:r>
              <a:rPr lang="en-US" dirty="0"/>
              <a:t>Celestial, Spiritual and Spiritual-natural heavens – in spiritual.</a:t>
            </a:r>
          </a:p>
          <a:p>
            <a:pPr lvl="1"/>
            <a:r>
              <a:rPr lang="en-US" dirty="0"/>
              <a:t>Loving, thinking, and acting – in mind (mental)</a:t>
            </a:r>
          </a:p>
          <a:p>
            <a:pPr lvl="1"/>
            <a:r>
              <a:rPr lang="en-US" dirty="0"/>
              <a:t>Principles, causes and events – in natural physics.</a:t>
            </a:r>
          </a:p>
          <a:p>
            <a:r>
              <a:rPr lang="en-US" dirty="0"/>
              <a:t>Each of these has love-wisdom-use </a:t>
            </a:r>
            <a:r>
              <a:rPr lang="en-US" u="sng" dirty="0"/>
              <a:t>within</a:t>
            </a:r>
            <a:r>
              <a:rPr lang="en-US" dirty="0"/>
              <a:t> itself</a:t>
            </a:r>
          </a:p>
          <a:p>
            <a:r>
              <a:rPr lang="en-US" dirty="0"/>
              <a:t>DLW 79: “Divine is the same in things greatest and least”. Each reacts according to its nature.</a:t>
            </a:r>
          </a:p>
        </p:txBody>
      </p:sp>
      <p:sp>
        <p:nvSpPr>
          <p:cNvPr id="5" name="Slide Number Placeholder 4">
            <a:extLst>
              <a:ext uri="{FF2B5EF4-FFF2-40B4-BE49-F238E27FC236}">
                <a16:creationId xmlns:a16="http://schemas.microsoft.com/office/drawing/2014/main" id="{2610643D-67FA-6545-8B7F-1E4C6C2A35A2}"/>
              </a:ext>
            </a:extLst>
          </p:cNvPr>
          <p:cNvSpPr>
            <a:spLocks noGrp="1"/>
          </p:cNvSpPr>
          <p:nvPr>
            <p:ph type="sldNum" sz="quarter" idx="12"/>
          </p:nvPr>
        </p:nvSpPr>
        <p:spPr/>
        <p:txBody>
          <a:bodyPr/>
          <a:lstStyle/>
          <a:p>
            <a:fld id="{22753A93-0229-F743-A9B6-D3D49CF85195}" type="slidenum">
              <a:rPr lang="en-US" smtClean="0"/>
              <a:t>2</a:t>
            </a:fld>
            <a:endParaRPr lang="en-US"/>
          </a:p>
        </p:txBody>
      </p:sp>
      <p:sp>
        <p:nvSpPr>
          <p:cNvPr id="4" name="Footer Placeholder 3">
            <a:extLst>
              <a:ext uri="{FF2B5EF4-FFF2-40B4-BE49-F238E27FC236}">
                <a16:creationId xmlns:a16="http://schemas.microsoft.com/office/drawing/2014/main" id="{29888441-1747-7043-9574-964D1C0BC6E0}"/>
              </a:ext>
            </a:extLst>
          </p:cNvPr>
          <p:cNvSpPr>
            <a:spLocks noGrp="1"/>
          </p:cNvSpPr>
          <p:nvPr>
            <p:ph type="ftr" sz="quarter" idx="11"/>
          </p:nvPr>
        </p:nvSpPr>
        <p:spPr/>
        <p:txBody>
          <a:bodyPr/>
          <a:lstStyle/>
          <a:p>
            <a:r>
              <a:rPr lang="en-US"/>
              <a:t>Ian Thompson</a:t>
            </a:r>
          </a:p>
        </p:txBody>
      </p:sp>
    </p:spTree>
    <p:extLst>
      <p:ext uri="{BB962C8B-B14F-4D97-AF65-F5344CB8AC3E}">
        <p14:creationId xmlns:p14="http://schemas.microsoft.com/office/powerpoint/2010/main" val="2523313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6FFD2-5BDE-1146-8C6F-5C899DEE597A}"/>
              </a:ext>
            </a:extLst>
          </p:cNvPr>
          <p:cNvSpPr>
            <a:spLocks noGrp="1"/>
          </p:cNvSpPr>
          <p:nvPr>
            <p:ph type="title"/>
          </p:nvPr>
        </p:nvSpPr>
        <p:spPr/>
        <p:txBody>
          <a:bodyPr/>
          <a:lstStyle/>
          <a:p>
            <a:r>
              <a:rPr lang="en-US" dirty="0"/>
              <a:t>So:    Triad(3)   →    Ennead(9)</a:t>
            </a:r>
          </a:p>
        </p:txBody>
      </p:sp>
      <p:graphicFrame>
        <p:nvGraphicFramePr>
          <p:cNvPr id="4" name="Content Placeholder 3">
            <a:extLst>
              <a:ext uri="{FF2B5EF4-FFF2-40B4-BE49-F238E27FC236}">
                <a16:creationId xmlns:a16="http://schemas.microsoft.com/office/drawing/2014/main" id="{C58C5F21-84CD-1B46-9999-88856D7E7294}"/>
              </a:ext>
            </a:extLst>
          </p:cNvPr>
          <p:cNvGraphicFramePr>
            <a:graphicFrameLocks noGrp="1"/>
          </p:cNvGraphicFramePr>
          <p:nvPr>
            <p:ph idx="1"/>
            <p:extLst>
              <p:ext uri="{D42A27DB-BD31-4B8C-83A1-F6EECF244321}">
                <p14:modId xmlns:p14="http://schemas.microsoft.com/office/powerpoint/2010/main" val="3276978462"/>
              </p:ext>
            </p:extLst>
          </p:nvPr>
        </p:nvGraphicFramePr>
        <p:xfrm>
          <a:off x="489502" y="2459992"/>
          <a:ext cx="7886700" cy="138176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422697085"/>
                    </a:ext>
                  </a:extLst>
                </a:gridCol>
                <a:gridCol w="2628900">
                  <a:extLst>
                    <a:ext uri="{9D8B030D-6E8A-4147-A177-3AD203B41FA5}">
                      <a16:colId xmlns:a16="http://schemas.microsoft.com/office/drawing/2014/main" val="3074679276"/>
                    </a:ext>
                  </a:extLst>
                </a:gridCol>
                <a:gridCol w="2628900">
                  <a:extLst>
                    <a:ext uri="{9D8B030D-6E8A-4147-A177-3AD203B41FA5}">
                      <a16:colId xmlns:a16="http://schemas.microsoft.com/office/drawing/2014/main" val="2965440714"/>
                    </a:ext>
                  </a:extLst>
                </a:gridCol>
              </a:tblGrid>
              <a:tr h="370840">
                <a:tc>
                  <a:txBody>
                    <a:bodyPr/>
                    <a:lstStyle/>
                    <a:p>
                      <a:r>
                        <a:rPr lang="en-US" dirty="0"/>
                        <a:t>1.1 Love for love itself</a:t>
                      </a:r>
                    </a:p>
                  </a:txBody>
                  <a:tcPr>
                    <a:solidFill>
                      <a:schemeClr val="accent2"/>
                    </a:solidFill>
                  </a:tcPr>
                </a:tc>
                <a:tc>
                  <a:txBody>
                    <a:bodyPr/>
                    <a:lstStyle/>
                    <a:p>
                      <a:r>
                        <a:rPr lang="en-US" dirty="0"/>
                        <a:t>2.1 Wisdom about love</a:t>
                      </a:r>
                    </a:p>
                  </a:txBody>
                  <a:tcPr>
                    <a:solidFill>
                      <a:schemeClr val="accent5">
                        <a:lumMod val="75000"/>
                      </a:schemeClr>
                    </a:solidFill>
                  </a:tcPr>
                </a:tc>
                <a:tc>
                  <a:txBody>
                    <a:bodyPr/>
                    <a:lstStyle/>
                    <a:p>
                      <a:r>
                        <a:rPr lang="en-US" dirty="0"/>
                        <a:t>3.1 Use from love</a:t>
                      </a:r>
                    </a:p>
                  </a:txBody>
                  <a:tcPr>
                    <a:solidFill>
                      <a:schemeClr val="accent6">
                        <a:lumMod val="75000"/>
                      </a:schemeClr>
                    </a:solidFill>
                  </a:tcPr>
                </a:tc>
                <a:extLst>
                  <a:ext uri="{0D108BD9-81ED-4DB2-BD59-A6C34878D82A}">
                    <a16:rowId xmlns:a16="http://schemas.microsoft.com/office/drawing/2014/main" val="2775632928"/>
                  </a:ext>
                </a:extLst>
              </a:tr>
              <a:tr h="370840">
                <a:tc>
                  <a:txBody>
                    <a:bodyPr/>
                    <a:lstStyle/>
                    <a:p>
                      <a:r>
                        <a:rPr lang="en-US" dirty="0"/>
                        <a:t>1.2 Love for wisdom</a:t>
                      </a:r>
                    </a:p>
                  </a:txBody>
                  <a:tcPr>
                    <a:solidFill>
                      <a:schemeClr val="accent2">
                        <a:lumMod val="60000"/>
                        <a:lumOff val="40000"/>
                      </a:schemeClr>
                    </a:solidFill>
                  </a:tcPr>
                </a:tc>
                <a:tc>
                  <a:txBody>
                    <a:bodyPr/>
                    <a:lstStyle/>
                    <a:p>
                      <a:r>
                        <a:rPr lang="en-US" dirty="0"/>
                        <a:t>2.2 Wisdom about wisdom</a:t>
                      </a:r>
                    </a:p>
                  </a:txBody>
                  <a:tcPr>
                    <a:solidFill>
                      <a:schemeClr val="accent5">
                        <a:lumMod val="60000"/>
                        <a:lumOff val="40000"/>
                      </a:schemeClr>
                    </a:solidFill>
                  </a:tcPr>
                </a:tc>
                <a:tc>
                  <a:txBody>
                    <a:bodyPr/>
                    <a:lstStyle/>
                    <a:p>
                      <a:r>
                        <a:rPr lang="en-US" dirty="0"/>
                        <a:t>3.2 Use from wisdom</a:t>
                      </a:r>
                    </a:p>
                  </a:txBody>
                  <a:tcPr>
                    <a:solidFill>
                      <a:schemeClr val="accent6">
                        <a:lumMod val="60000"/>
                        <a:lumOff val="40000"/>
                      </a:schemeClr>
                    </a:solidFill>
                  </a:tcPr>
                </a:tc>
                <a:extLst>
                  <a:ext uri="{0D108BD9-81ED-4DB2-BD59-A6C34878D82A}">
                    <a16:rowId xmlns:a16="http://schemas.microsoft.com/office/drawing/2014/main" val="2231457912"/>
                  </a:ext>
                </a:extLst>
              </a:tr>
              <a:tr h="370840">
                <a:tc>
                  <a:txBody>
                    <a:bodyPr/>
                    <a:lstStyle/>
                    <a:p>
                      <a:r>
                        <a:rPr lang="en-US" dirty="0"/>
                        <a:t>1.3 Love for use</a:t>
                      </a:r>
                    </a:p>
                  </a:txBody>
                  <a:tcPr>
                    <a:solidFill>
                      <a:schemeClr val="accent2">
                        <a:lumMod val="40000"/>
                        <a:lumOff val="60000"/>
                      </a:schemeClr>
                    </a:solidFill>
                  </a:tcPr>
                </a:tc>
                <a:tc>
                  <a:txBody>
                    <a:bodyPr/>
                    <a:lstStyle/>
                    <a:p>
                      <a:r>
                        <a:rPr lang="en-US" dirty="0"/>
                        <a:t>2.3 Wisdom about use</a:t>
                      </a:r>
                    </a:p>
                  </a:txBody>
                  <a:tcPr>
                    <a:solidFill>
                      <a:schemeClr val="accent5">
                        <a:lumMod val="40000"/>
                        <a:lumOff val="60000"/>
                      </a:schemeClr>
                    </a:solidFill>
                  </a:tcPr>
                </a:tc>
                <a:tc>
                  <a:txBody>
                    <a:bodyPr/>
                    <a:lstStyle/>
                    <a:p>
                      <a:r>
                        <a:rPr lang="en-US" dirty="0"/>
                        <a:t>3.3 Use as use itself.</a:t>
                      </a:r>
                    </a:p>
                  </a:txBody>
                  <a:tcPr>
                    <a:solidFill>
                      <a:schemeClr val="accent6">
                        <a:lumMod val="40000"/>
                        <a:lumOff val="60000"/>
                      </a:schemeClr>
                    </a:solidFill>
                  </a:tcPr>
                </a:tc>
                <a:extLst>
                  <a:ext uri="{0D108BD9-81ED-4DB2-BD59-A6C34878D82A}">
                    <a16:rowId xmlns:a16="http://schemas.microsoft.com/office/drawing/2014/main" val="2751905507"/>
                  </a:ext>
                </a:extLst>
              </a:tr>
            </a:tbl>
          </a:graphicData>
        </a:graphic>
      </p:graphicFrame>
      <p:graphicFrame>
        <p:nvGraphicFramePr>
          <p:cNvPr id="5" name="Table 4">
            <a:extLst>
              <a:ext uri="{FF2B5EF4-FFF2-40B4-BE49-F238E27FC236}">
                <a16:creationId xmlns:a16="http://schemas.microsoft.com/office/drawing/2014/main" id="{9A3061E0-3A8F-5945-AC0C-28A735FE86EF}"/>
              </a:ext>
            </a:extLst>
          </p:cNvPr>
          <p:cNvGraphicFramePr>
            <a:graphicFrameLocks noGrp="1"/>
          </p:cNvGraphicFramePr>
          <p:nvPr>
            <p:extLst>
              <p:ext uri="{D42A27DB-BD31-4B8C-83A1-F6EECF244321}">
                <p14:modId xmlns:p14="http://schemas.microsoft.com/office/powerpoint/2010/main" val="1609098060"/>
              </p:ext>
            </p:extLst>
          </p:nvPr>
        </p:nvGraphicFramePr>
        <p:xfrm>
          <a:off x="489502" y="3980635"/>
          <a:ext cx="7886700" cy="37084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4126913565"/>
                    </a:ext>
                  </a:extLst>
                </a:gridCol>
                <a:gridCol w="2628900">
                  <a:extLst>
                    <a:ext uri="{9D8B030D-6E8A-4147-A177-3AD203B41FA5}">
                      <a16:colId xmlns:a16="http://schemas.microsoft.com/office/drawing/2014/main" val="3391819195"/>
                    </a:ext>
                  </a:extLst>
                </a:gridCol>
                <a:gridCol w="2628900">
                  <a:extLst>
                    <a:ext uri="{9D8B030D-6E8A-4147-A177-3AD203B41FA5}">
                      <a16:colId xmlns:a16="http://schemas.microsoft.com/office/drawing/2014/main" val="3758133507"/>
                    </a:ext>
                  </a:extLst>
                </a:gridCol>
              </a:tblGrid>
              <a:tr h="370840">
                <a:tc>
                  <a:txBody>
                    <a:bodyPr/>
                    <a:lstStyle/>
                    <a:p>
                      <a:pPr algn="ctr"/>
                      <a:r>
                        <a:rPr lang="en-US" sz="1600" dirty="0">
                          <a:solidFill>
                            <a:schemeClr val="accent2">
                              <a:lumMod val="75000"/>
                            </a:schemeClr>
                          </a:solidFill>
                        </a:rPr>
                        <a:t>Internal mind (spirit)</a:t>
                      </a:r>
                    </a:p>
                  </a:txBody>
                  <a:tcPr>
                    <a:solidFill>
                      <a:schemeClr val="bg1">
                        <a:lumMod val="75000"/>
                      </a:schemeClr>
                    </a:solidFill>
                  </a:tcPr>
                </a:tc>
                <a:tc>
                  <a:txBody>
                    <a:bodyPr/>
                    <a:lstStyle/>
                    <a:p>
                      <a:pPr algn="ctr"/>
                      <a:r>
                        <a:rPr lang="en-US" sz="1600" dirty="0">
                          <a:solidFill>
                            <a:srgbClr val="0070C0"/>
                          </a:solidFill>
                        </a:rPr>
                        <a:t>External mind (every day)</a:t>
                      </a:r>
                    </a:p>
                  </a:txBody>
                  <a:tcPr>
                    <a:solidFill>
                      <a:schemeClr val="bg1">
                        <a:lumMod val="75000"/>
                      </a:schemeClr>
                    </a:solidFill>
                  </a:tcPr>
                </a:tc>
                <a:tc>
                  <a:txBody>
                    <a:bodyPr/>
                    <a:lstStyle/>
                    <a:p>
                      <a:pPr algn="ctr"/>
                      <a:r>
                        <a:rPr lang="en-US" sz="1600" dirty="0">
                          <a:solidFill>
                            <a:schemeClr val="accent6">
                              <a:lumMod val="75000"/>
                            </a:schemeClr>
                          </a:solidFill>
                        </a:rPr>
                        <a:t>Natural world </a:t>
                      </a:r>
                    </a:p>
                  </a:txBody>
                  <a:tcPr>
                    <a:solidFill>
                      <a:schemeClr val="bg1">
                        <a:lumMod val="75000"/>
                      </a:schemeClr>
                    </a:solidFill>
                  </a:tcPr>
                </a:tc>
                <a:extLst>
                  <a:ext uri="{0D108BD9-81ED-4DB2-BD59-A6C34878D82A}">
                    <a16:rowId xmlns:a16="http://schemas.microsoft.com/office/drawing/2014/main" val="3747047047"/>
                  </a:ext>
                </a:extLst>
              </a:tr>
            </a:tbl>
          </a:graphicData>
        </a:graphic>
      </p:graphicFrame>
      <p:cxnSp>
        <p:nvCxnSpPr>
          <p:cNvPr id="7" name="Straight Arrow Connector 6">
            <a:extLst>
              <a:ext uri="{FF2B5EF4-FFF2-40B4-BE49-F238E27FC236}">
                <a16:creationId xmlns:a16="http://schemas.microsoft.com/office/drawing/2014/main" id="{AE771581-87FB-A742-815D-C1D2D92E3276}"/>
              </a:ext>
            </a:extLst>
          </p:cNvPr>
          <p:cNvCxnSpPr/>
          <p:nvPr/>
        </p:nvCxnSpPr>
        <p:spPr>
          <a:xfrm flipV="1">
            <a:off x="1759226" y="3577342"/>
            <a:ext cx="0" cy="4032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BFB51093-476D-634A-9514-486CAC3FB18A}"/>
              </a:ext>
            </a:extLst>
          </p:cNvPr>
          <p:cNvCxnSpPr/>
          <p:nvPr/>
        </p:nvCxnSpPr>
        <p:spPr>
          <a:xfrm flipV="1">
            <a:off x="4436165" y="3577342"/>
            <a:ext cx="0" cy="4032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1DFE3113-670A-1D4E-8086-B4E7CBB71F25}"/>
              </a:ext>
            </a:extLst>
          </p:cNvPr>
          <p:cNvCxnSpPr/>
          <p:nvPr/>
        </p:nvCxnSpPr>
        <p:spPr>
          <a:xfrm flipV="1">
            <a:off x="7083287" y="3577342"/>
            <a:ext cx="0" cy="4032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11" name="Table 10">
            <a:extLst>
              <a:ext uri="{FF2B5EF4-FFF2-40B4-BE49-F238E27FC236}">
                <a16:creationId xmlns:a16="http://schemas.microsoft.com/office/drawing/2014/main" id="{DE24D514-A090-194C-BE8C-BAA72E05EEAF}"/>
              </a:ext>
            </a:extLst>
          </p:cNvPr>
          <p:cNvGraphicFramePr>
            <a:graphicFrameLocks noGrp="1"/>
          </p:cNvGraphicFramePr>
          <p:nvPr>
            <p:extLst>
              <p:ext uri="{D42A27DB-BD31-4B8C-83A1-F6EECF244321}">
                <p14:modId xmlns:p14="http://schemas.microsoft.com/office/powerpoint/2010/main" val="2353002687"/>
              </p:ext>
            </p:extLst>
          </p:nvPr>
        </p:nvGraphicFramePr>
        <p:xfrm>
          <a:off x="489502" y="1505269"/>
          <a:ext cx="7886700" cy="37084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570530078"/>
                    </a:ext>
                  </a:extLst>
                </a:gridCol>
                <a:gridCol w="2628900">
                  <a:extLst>
                    <a:ext uri="{9D8B030D-6E8A-4147-A177-3AD203B41FA5}">
                      <a16:colId xmlns:a16="http://schemas.microsoft.com/office/drawing/2014/main" val="3216843598"/>
                    </a:ext>
                  </a:extLst>
                </a:gridCol>
                <a:gridCol w="2628900">
                  <a:extLst>
                    <a:ext uri="{9D8B030D-6E8A-4147-A177-3AD203B41FA5}">
                      <a16:colId xmlns:a16="http://schemas.microsoft.com/office/drawing/2014/main" val="1393466076"/>
                    </a:ext>
                  </a:extLst>
                </a:gridCol>
              </a:tblGrid>
              <a:tr h="370840">
                <a:tc>
                  <a:txBody>
                    <a:bodyPr/>
                    <a:lstStyle/>
                    <a:p>
                      <a:r>
                        <a:rPr lang="en-US" dirty="0"/>
                        <a:t>1. Love</a:t>
                      </a:r>
                    </a:p>
                  </a:txBody>
                  <a:tcPr>
                    <a:solidFill>
                      <a:schemeClr val="accent2"/>
                    </a:solidFill>
                  </a:tcPr>
                </a:tc>
                <a:tc>
                  <a:txBody>
                    <a:bodyPr/>
                    <a:lstStyle/>
                    <a:p>
                      <a:r>
                        <a:rPr lang="en-US" dirty="0"/>
                        <a:t>2. Wisdom</a:t>
                      </a:r>
                    </a:p>
                  </a:txBody>
                  <a:tcPr>
                    <a:solidFill>
                      <a:srgbClr val="0070C0"/>
                    </a:solidFill>
                  </a:tcPr>
                </a:tc>
                <a:tc>
                  <a:txBody>
                    <a:bodyPr/>
                    <a:lstStyle/>
                    <a:p>
                      <a:r>
                        <a:rPr lang="en-US" dirty="0"/>
                        <a:t>3. Use</a:t>
                      </a:r>
                    </a:p>
                  </a:txBody>
                  <a:tcPr>
                    <a:solidFill>
                      <a:schemeClr val="accent6">
                        <a:lumMod val="75000"/>
                      </a:schemeClr>
                    </a:solidFill>
                  </a:tcPr>
                </a:tc>
                <a:extLst>
                  <a:ext uri="{0D108BD9-81ED-4DB2-BD59-A6C34878D82A}">
                    <a16:rowId xmlns:a16="http://schemas.microsoft.com/office/drawing/2014/main" val="4177970504"/>
                  </a:ext>
                </a:extLst>
              </a:tr>
            </a:tbl>
          </a:graphicData>
        </a:graphic>
      </p:graphicFrame>
      <p:sp>
        <p:nvSpPr>
          <p:cNvPr id="12" name="TextBox 11">
            <a:extLst>
              <a:ext uri="{FF2B5EF4-FFF2-40B4-BE49-F238E27FC236}">
                <a16:creationId xmlns:a16="http://schemas.microsoft.com/office/drawing/2014/main" id="{8639AB30-BD23-5144-98B8-B4693A4CB399}"/>
              </a:ext>
            </a:extLst>
          </p:cNvPr>
          <p:cNvSpPr txBox="1"/>
          <p:nvPr/>
        </p:nvSpPr>
        <p:spPr>
          <a:xfrm>
            <a:off x="8556863" y="1506777"/>
            <a:ext cx="301686" cy="369332"/>
          </a:xfrm>
          <a:prstGeom prst="rect">
            <a:avLst/>
          </a:prstGeom>
          <a:noFill/>
        </p:spPr>
        <p:txBody>
          <a:bodyPr wrap="none" rtlCol="0">
            <a:spAutoFit/>
          </a:bodyPr>
          <a:lstStyle/>
          <a:p>
            <a:r>
              <a:rPr lang="en-US" dirty="0"/>
              <a:t>3</a:t>
            </a:r>
          </a:p>
        </p:txBody>
      </p:sp>
      <p:sp>
        <p:nvSpPr>
          <p:cNvPr id="13" name="TextBox 12">
            <a:extLst>
              <a:ext uri="{FF2B5EF4-FFF2-40B4-BE49-F238E27FC236}">
                <a16:creationId xmlns:a16="http://schemas.microsoft.com/office/drawing/2014/main" id="{21D45508-E630-6548-96A8-E592A447FB64}"/>
              </a:ext>
            </a:extLst>
          </p:cNvPr>
          <p:cNvSpPr txBox="1"/>
          <p:nvPr/>
        </p:nvSpPr>
        <p:spPr>
          <a:xfrm>
            <a:off x="8516079" y="2831586"/>
            <a:ext cx="301686" cy="369332"/>
          </a:xfrm>
          <a:prstGeom prst="rect">
            <a:avLst/>
          </a:prstGeom>
          <a:noFill/>
        </p:spPr>
        <p:txBody>
          <a:bodyPr wrap="none" rtlCol="0">
            <a:spAutoFit/>
          </a:bodyPr>
          <a:lstStyle/>
          <a:p>
            <a:r>
              <a:rPr lang="en-US" dirty="0"/>
              <a:t>9</a:t>
            </a:r>
          </a:p>
        </p:txBody>
      </p:sp>
      <p:sp>
        <p:nvSpPr>
          <p:cNvPr id="14" name="TextBox 13">
            <a:extLst>
              <a:ext uri="{FF2B5EF4-FFF2-40B4-BE49-F238E27FC236}">
                <a16:creationId xmlns:a16="http://schemas.microsoft.com/office/drawing/2014/main" id="{F81F1758-8D4B-C840-A96D-E7BB80FEBAF5}"/>
              </a:ext>
            </a:extLst>
          </p:cNvPr>
          <p:cNvSpPr txBox="1"/>
          <p:nvPr/>
        </p:nvSpPr>
        <p:spPr>
          <a:xfrm>
            <a:off x="669223" y="4705884"/>
            <a:ext cx="6560194" cy="2031325"/>
          </a:xfrm>
          <a:prstGeom prst="rect">
            <a:avLst/>
          </a:prstGeom>
          <a:noFill/>
        </p:spPr>
        <p:txBody>
          <a:bodyPr wrap="none" rtlCol="0">
            <a:spAutoFit/>
          </a:bodyPr>
          <a:lstStyle/>
          <a:p>
            <a:r>
              <a:rPr lang="en-US" dirty="0"/>
              <a:t>Degrees and sub-degrees.    And sub-sub-degrees too!</a:t>
            </a:r>
          </a:p>
          <a:p>
            <a:endParaRPr lang="en-US" dirty="0"/>
          </a:p>
          <a:p>
            <a:r>
              <a:rPr lang="en-US" dirty="0"/>
              <a:t>All of these sub/degrees are </a:t>
            </a:r>
            <a:r>
              <a:rPr lang="en-US" u="sng" dirty="0"/>
              <a:t>related by influx</a:t>
            </a:r>
            <a:r>
              <a:rPr lang="en-US" dirty="0"/>
              <a:t>:</a:t>
            </a:r>
          </a:p>
          <a:p>
            <a:r>
              <a:rPr lang="en-US" dirty="0"/>
              <a:t>	Downward/rightward production</a:t>
            </a:r>
          </a:p>
          <a:p>
            <a:r>
              <a:rPr lang="en-US" dirty="0"/>
              <a:t>	selected according to previous actions.</a:t>
            </a:r>
          </a:p>
          <a:p>
            <a:endParaRPr lang="en-US" dirty="0"/>
          </a:p>
          <a:p>
            <a:r>
              <a:rPr lang="en-US" dirty="0"/>
              <a:t>Influx produces </a:t>
            </a:r>
            <a:r>
              <a:rPr lang="en-US" u="sng" dirty="0"/>
              <a:t>correspondences</a:t>
            </a:r>
            <a:r>
              <a:rPr lang="en-US" dirty="0"/>
              <a:t> between structures and functions.</a:t>
            </a:r>
          </a:p>
        </p:txBody>
      </p:sp>
      <p:sp>
        <p:nvSpPr>
          <p:cNvPr id="3" name="Slide Number Placeholder 2">
            <a:extLst>
              <a:ext uri="{FF2B5EF4-FFF2-40B4-BE49-F238E27FC236}">
                <a16:creationId xmlns:a16="http://schemas.microsoft.com/office/drawing/2014/main" id="{B864B713-1AC7-B649-A253-64A5B5DA6A76}"/>
              </a:ext>
            </a:extLst>
          </p:cNvPr>
          <p:cNvSpPr>
            <a:spLocks noGrp="1"/>
          </p:cNvSpPr>
          <p:nvPr>
            <p:ph type="sldNum" sz="quarter" idx="12"/>
          </p:nvPr>
        </p:nvSpPr>
        <p:spPr/>
        <p:txBody>
          <a:bodyPr/>
          <a:lstStyle/>
          <a:p>
            <a:fld id="{22753A93-0229-F743-A9B6-D3D49CF85195}" type="slidenum">
              <a:rPr lang="en-US" smtClean="0"/>
              <a:t>3</a:t>
            </a:fld>
            <a:endParaRPr lang="en-US"/>
          </a:p>
        </p:txBody>
      </p:sp>
      <p:sp>
        <p:nvSpPr>
          <p:cNvPr id="6" name="Footer Placeholder 5">
            <a:extLst>
              <a:ext uri="{FF2B5EF4-FFF2-40B4-BE49-F238E27FC236}">
                <a16:creationId xmlns:a16="http://schemas.microsoft.com/office/drawing/2014/main" id="{6E6AA7C1-BE6D-2D46-9A3A-432B0E04A609}"/>
              </a:ext>
            </a:extLst>
          </p:cNvPr>
          <p:cNvSpPr>
            <a:spLocks noGrp="1"/>
          </p:cNvSpPr>
          <p:nvPr>
            <p:ph type="ftr" sz="quarter" idx="11"/>
          </p:nvPr>
        </p:nvSpPr>
        <p:spPr/>
        <p:txBody>
          <a:bodyPr/>
          <a:lstStyle/>
          <a:p>
            <a:r>
              <a:rPr lang="en-US"/>
              <a:t>Ian Thompson</a:t>
            </a:r>
          </a:p>
        </p:txBody>
      </p:sp>
    </p:spTree>
    <p:extLst>
      <p:ext uri="{BB962C8B-B14F-4D97-AF65-F5344CB8AC3E}">
        <p14:creationId xmlns:p14="http://schemas.microsoft.com/office/powerpoint/2010/main" val="1705188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8A2D8-9C4F-3247-9D2F-CFE8A5AD0B04}"/>
              </a:ext>
            </a:extLst>
          </p:cNvPr>
          <p:cNvSpPr>
            <a:spLocks noGrp="1"/>
          </p:cNvSpPr>
          <p:nvPr>
            <p:ph type="title"/>
          </p:nvPr>
        </p:nvSpPr>
        <p:spPr/>
        <p:txBody>
          <a:bodyPr/>
          <a:lstStyle/>
          <a:p>
            <a:r>
              <a:rPr lang="en-US" dirty="0"/>
              <a:t>Natural sub-degrees.</a:t>
            </a:r>
            <a:br>
              <a:rPr lang="en-US" dirty="0"/>
            </a:br>
            <a:r>
              <a:rPr lang="en-US" dirty="0"/>
              <a:t>Should be related to physics!</a:t>
            </a:r>
          </a:p>
        </p:txBody>
      </p:sp>
      <p:graphicFrame>
        <p:nvGraphicFramePr>
          <p:cNvPr id="5" name="Content Placeholder 4">
            <a:extLst>
              <a:ext uri="{FF2B5EF4-FFF2-40B4-BE49-F238E27FC236}">
                <a16:creationId xmlns:a16="http://schemas.microsoft.com/office/drawing/2014/main" id="{04B6F1E6-5910-994A-AE91-09221863B30D}"/>
              </a:ext>
            </a:extLst>
          </p:cNvPr>
          <p:cNvGraphicFramePr>
            <a:graphicFrameLocks noGrp="1"/>
          </p:cNvGraphicFramePr>
          <p:nvPr>
            <p:ph idx="1"/>
            <p:extLst>
              <p:ext uri="{D42A27DB-BD31-4B8C-83A1-F6EECF244321}">
                <p14:modId xmlns:p14="http://schemas.microsoft.com/office/powerpoint/2010/main" val="1307624867"/>
              </p:ext>
            </p:extLst>
          </p:nvPr>
        </p:nvGraphicFramePr>
        <p:xfrm>
          <a:off x="725764" y="1829837"/>
          <a:ext cx="2628900" cy="111252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821084884"/>
                    </a:ext>
                  </a:extLst>
                </a:gridCol>
              </a:tblGrid>
              <a:tr h="370840">
                <a:tc>
                  <a:txBody>
                    <a:bodyPr/>
                    <a:lstStyle/>
                    <a:p>
                      <a:r>
                        <a:rPr lang="en-US" dirty="0"/>
                        <a:t>3.1 Use from love</a:t>
                      </a:r>
                    </a:p>
                  </a:txBody>
                  <a:tcPr>
                    <a:solidFill>
                      <a:schemeClr val="accent6">
                        <a:lumMod val="50000"/>
                      </a:schemeClr>
                    </a:solidFill>
                  </a:tcPr>
                </a:tc>
                <a:extLst>
                  <a:ext uri="{0D108BD9-81ED-4DB2-BD59-A6C34878D82A}">
                    <a16:rowId xmlns:a16="http://schemas.microsoft.com/office/drawing/2014/main" val="1385394688"/>
                  </a:ext>
                </a:extLst>
              </a:tr>
              <a:tr h="370840">
                <a:tc>
                  <a:txBody>
                    <a:bodyPr/>
                    <a:lstStyle/>
                    <a:p>
                      <a:r>
                        <a:rPr lang="en-US" dirty="0"/>
                        <a:t>3.2 Use from wisdom</a:t>
                      </a:r>
                    </a:p>
                  </a:txBody>
                  <a:tcPr>
                    <a:solidFill>
                      <a:schemeClr val="accent6">
                        <a:lumMod val="75000"/>
                      </a:schemeClr>
                    </a:solidFill>
                  </a:tcPr>
                </a:tc>
                <a:extLst>
                  <a:ext uri="{0D108BD9-81ED-4DB2-BD59-A6C34878D82A}">
                    <a16:rowId xmlns:a16="http://schemas.microsoft.com/office/drawing/2014/main" val="3450398619"/>
                  </a:ext>
                </a:extLst>
              </a:tr>
              <a:tr h="370840">
                <a:tc>
                  <a:txBody>
                    <a:bodyPr/>
                    <a:lstStyle/>
                    <a:p>
                      <a:r>
                        <a:rPr lang="en-US" dirty="0"/>
                        <a:t>3.3 Use from  use</a:t>
                      </a:r>
                    </a:p>
                  </a:txBody>
                  <a:tcPr>
                    <a:solidFill>
                      <a:schemeClr val="accent6">
                        <a:lumMod val="60000"/>
                        <a:lumOff val="40000"/>
                      </a:schemeClr>
                    </a:solidFill>
                  </a:tcPr>
                </a:tc>
                <a:extLst>
                  <a:ext uri="{0D108BD9-81ED-4DB2-BD59-A6C34878D82A}">
                    <a16:rowId xmlns:a16="http://schemas.microsoft.com/office/drawing/2014/main" val="2647465366"/>
                  </a:ext>
                </a:extLst>
              </a:tr>
            </a:tbl>
          </a:graphicData>
        </a:graphic>
      </p:graphicFrame>
      <p:sp>
        <p:nvSpPr>
          <p:cNvPr id="6" name="TextBox 5">
            <a:extLst>
              <a:ext uri="{FF2B5EF4-FFF2-40B4-BE49-F238E27FC236}">
                <a16:creationId xmlns:a16="http://schemas.microsoft.com/office/drawing/2014/main" id="{23EF1EED-3ADF-BE48-9C5B-1E8A4727F062}"/>
              </a:ext>
            </a:extLst>
          </p:cNvPr>
          <p:cNvSpPr txBox="1"/>
          <p:nvPr/>
        </p:nvSpPr>
        <p:spPr>
          <a:xfrm>
            <a:off x="3707296" y="1882832"/>
            <a:ext cx="4949687" cy="646331"/>
          </a:xfrm>
          <a:prstGeom prst="rect">
            <a:avLst/>
          </a:prstGeom>
          <a:noFill/>
        </p:spPr>
        <p:txBody>
          <a:bodyPr wrap="square" rtlCol="0">
            <a:spAutoFit/>
          </a:bodyPr>
          <a:lstStyle/>
          <a:p>
            <a:r>
              <a:rPr lang="en-US" dirty="0"/>
              <a:t>But no longer spiritual, but in nature (natural)</a:t>
            </a:r>
          </a:p>
          <a:p>
            <a:r>
              <a:rPr lang="en-US" dirty="0"/>
              <a:t>.</a:t>
            </a:r>
          </a:p>
        </p:txBody>
      </p:sp>
      <p:graphicFrame>
        <p:nvGraphicFramePr>
          <p:cNvPr id="8" name="Content Placeholder 4">
            <a:extLst>
              <a:ext uri="{FF2B5EF4-FFF2-40B4-BE49-F238E27FC236}">
                <a16:creationId xmlns:a16="http://schemas.microsoft.com/office/drawing/2014/main" id="{02956FAB-1B7A-4041-AC2C-BBCA53561536}"/>
              </a:ext>
            </a:extLst>
          </p:cNvPr>
          <p:cNvGraphicFramePr>
            <a:graphicFrameLocks/>
          </p:cNvGraphicFramePr>
          <p:nvPr>
            <p:extLst>
              <p:ext uri="{D42A27DB-BD31-4B8C-83A1-F6EECF244321}">
                <p14:modId xmlns:p14="http://schemas.microsoft.com/office/powerpoint/2010/main" val="3501606161"/>
              </p:ext>
            </p:extLst>
          </p:nvPr>
        </p:nvGraphicFramePr>
        <p:xfrm>
          <a:off x="4572000" y="3153097"/>
          <a:ext cx="3904568" cy="1112520"/>
        </p:xfrm>
        <a:graphic>
          <a:graphicData uri="http://schemas.openxmlformats.org/drawingml/2006/table">
            <a:tbl>
              <a:tblPr firstRow="1" bandRow="1">
                <a:tableStyleId>{5C22544A-7EE6-4342-B048-85BDC9FD1C3A}</a:tableStyleId>
              </a:tblPr>
              <a:tblGrid>
                <a:gridCol w="2445026">
                  <a:extLst>
                    <a:ext uri="{9D8B030D-6E8A-4147-A177-3AD203B41FA5}">
                      <a16:colId xmlns:a16="http://schemas.microsoft.com/office/drawing/2014/main" val="2821084884"/>
                    </a:ext>
                  </a:extLst>
                </a:gridCol>
                <a:gridCol w="1459542">
                  <a:extLst>
                    <a:ext uri="{9D8B030D-6E8A-4147-A177-3AD203B41FA5}">
                      <a16:colId xmlns:a16="http://schemas.microsoft.com/office/drawing/2014/main" val="4068176378"/>
                    </a:ext>
                  </a:extLst>
                </a:gridCol>
              </a:tblGrid>
              <a:tr h="370840">
                <a:tc>
                  <a:txBody>
                    <a:bodyPr/>
                    <a:lstStyle/>
                    <a:p>
                      <a:r>
                        <a:rPr lang="en-US" dirty="0"/>
                        <a:t>3.1 Action from ends</a:t>
                      </a:r>
                    </a:p>
                  </a:txBody>
                  <a:tcPr>
                    <a:solidFill>
                      <a:schemeClr val="accent6">
                        <a:lumMod val="50000"/>
                      </a:schemeClr>
                    </a:solidFill>
                  </a:tcPr>
                </a:tc>
                <a:tc>
                  <a:txBody>
                    <a:bodyPr/>
                    <a:lstStyle/>
                    <a:p>
                      <a:r>
                        <a:rPr lang="en-US" dirty="0"/>
                        <a:t>Gravity</a:t>
                      </a:r>
                    </a:p>
                  </a:txBody>
                  <a:tcPr>
                    <a:solidFill>
                      <a:schemeClr val="accent6">
                        <a:lumMod val="50000"/>
                      </a:schemeClr>
                    </a:solidFill>
                  </a:tcPr>
                </a:tc>
                <a:extLst>
                  <a:ext uri="{0D108BD9-81ED-4DB2-BD59-A6C34878D82A}">
                    <a16:rowId xmlns:a16="http://schemas.microsoft.com/office/drawing/2014/main" val="1385394688"/>
                  </a:ext>
                </a:extLst>
              </a:tr>
              <a:tr h="370840">
                <a:tc>
                  <a:txBody>
                    <a:bodyPr/>
                    <a:lstStyle/>
                    <a:p>
                      <a:r>
                        <a:rPr lang="en-US" dirty="0"/>
                        <a:t>3.2 Action from form</a:t>
                      </a:r>
                    </a:p>
                  </a:txBody>
                  <a:tcPr>
                    <a:solidFill>
                      <a:schemeClr val="accent6">
                        <a:lumMod val="75000"/>
                      </a:schemeClr>
                    </a:solidFill>
                  </a:tcPr>
                </a:tc>
                <a:tc>
                  <a:txBody>
                    <a:bodyPr/>
                    <a:lstStyle/>
                    <a:p>
                      <a:r>
                        <a:rPr lang="en-US" dirty="0"/>
                        <a:t>Magnetism</a:t>
                      </a:r>
                    </a:p>
                  </a:txBody>
                  <a:tcPr>
                    <a:solidFill>
                      <a:schemeClr val="accent6">
                        <a:lumMod val="75000"/>
                      </a:schemeClr>
                    </a:solidFill>
                  </a:tcPr>
                </a:tc>
                <a:extLst>
                  <a:ext uri="{0D108BD9-81ED-4DB2-BD59-A6C34878D82A}">
                    <a16:rowId xmlns:a16="http://schemas.microsoft.com/office/drawing/2014/main" val="3450398619"/>
                  </a:ext>
                </a:extLst>
              </a:tr>
              <a:tr h="370840">
                <a:tc>
                  <a:txBody>
                    <a:bodyPr/>
                    <a:lstStyle/>
                    <a:p>
                      <a:r>
                        <a:rPr lang="en-US" dirty="0"/>
                        <a:t>3.3 Ultimate action</a:t>
                      </a:r>
                    </a:p>
                  </a:txBody>
                  <a:tcPr>
                    <a:solidFill>
                      <a:schemeClr val="accent6">
                        <a:lumMod val="60000"/>
                        <a:lumOff val="40000"/>
                      </a:schemeClr>
                    </a:solidFill>
                  </a:tcPr>
                </a:tc>
                <a:tc>
                  <a:txBody>
                    <a:bodyPr/>
                    <a:lstStyle/>
                    <a:p>
                      <a:r>
                        <a:rPr lang="en-US" dirty="0"/>
                        <a:t>Air</a:t>
                      </a:r>
                    </a:p>
                  </a:txBody>
                  <a:tcPr>
                    <a:solidFill>
                      <a:schemeClr val="accent6">
                        <a:lumMod val="60000"/>
                        <a:lumOff val="40000"/>
                      </a:schemeClr>
                    </a:solidFill>
                  </a:tcPr>
                </a:tc>
                <a:extLst>
                  <a:ext uri="{0D108BD9-81ED-4DB2-BD59-A6C34878D82A}">
                    <a16:rowId xmlns:a16="http://schemas.microsoft.com/office/drawing/2014/main" val="2647465366"/>
                  </a:ext>
                </a:extLst>
              </a:tr>
            </a:tbl>
          </a:graphicData>
        </a:graphic>
      </p:graphicFrame>
      <p:sp>
        <p:nvSpPr>
          <p:cNvPr id="9" name="TextBox 8">
            <a:extLst>
              <a:ext uri="{FF2B5EF4-FFF2-40B4-BE49-F238E27FC236}">
                <a16:creationId xmlns:a16="http://schemas.microsoft.com/office/drawing/2014/main" id="{10C822E7-8886-3A40-B758-3B76E32CAFFB}"/>
              </a:ext>
            </a:extLst>
          </p:cNvPr>
          <p:cNvSpPr txBox="1"/>
          <p:nvPr/>
        </p:nvSpPr>
        <p:spPr>
          <a:xfrm>
            <a:off x="790576" y="3244334"/>
            <a:ext cx="3428311" cy="369332"/>
          </a:xfrm>
          <a:prstGeom prst="rect">
            <a:avLst/>
          </a:prstGeom>
          <a:noFill/>
        </p:spPr>
        <p:txBody>
          <a:bodyPr wrap="none" rtlCol="0">
            <a:spAutoFit/>
          </a:bodyPr>
          <a:lstStyle/>
          <a:p>
            <a:r>
              <a:rPr lang="en-US" dirty="0"/>
              <a:t>So let us rename more as ‘natural’:</a:t>
            </a:r>
          </a:p>
        </p:txBody>
      </p:sp>
      <p:sp>
        <p:nvSpPr>
          <p:cNvPr id="10" name="TextBox 9">
            <a:extLst>
              <a:ext uri="{FF2B5EF4-FFF2-40B4-BE49-F238E27FC236}">
                <a16:creationId xmlns:a16="http://schemas.microsoft.com/office/drawing/2014/main" id="{1BA70419-B826-5640-978E-7CCF91C3F5FF}"/>
              </a:ext>
            </a:extLst>
          </p:cNvPr>
          <p:cNvSpPr txBox="1"/>
          <p:nvPr/>
        </p:nvSpPr>
        <p:spPr>
          <a:xfrm>
            <a:off x="628650" y="4741343"/>
            <a:ext cx="8279296" cy="1754326"/>
          </a:xfrm>
          <a:prstGeom prst="rect">
            <a:avLst/>
          </a:prstGeom>
          <a:noFill/>
        </p:spPr>
        <p:txBody>
          <a:bodyPr wrap="square" rtlCol="0">
            <a:spAutoFit/>
          </a:bodyPr>
          <a:lstStyle/>
          <a:p>
            <a:r>
              <a:rPr lang="en-US" dirty="0"/>
              <a:t>Swedenborg LJP 320:</a:t>
            </a:r>
          </a:p>
          <a:p>
            <a:r>
              <a:rPr lang="en-US" dirty="0"/>
              <a:t>The </a:t>
            </a:r>
            <a:r>
              <a:rPr lang="en-US" b="1" dirty="0"/>
              <a:t>three natural atmospheres arising from the sun of the world </a:t>
            </a:r>
            <a:r>
              <a:rPr lang="en-US" dirty="0"/>
              <a:t>are </a:t>
            </a:r>
          </a:p>
          <a:p>
            <a:pPr marL="342900" indent="-342900">
              <a:buAutoNum type="arabicParenR"/>
            </a:pPr>
            <a:r>
              <a:rPr lang="en-US" dirty="0"/>
              <a:t>the purer ether, which is the universal atmosphere, from which springs all </a:t>
            </a:r>
            <a:r>
              <a:rPr lang="en-US" u="sng" dirty="0"/>
              <a:t>gravity</a:t>
            </a:r>
            <a:r>
              <a:rPr lang="en-US" dirty="0"/>
              <a:t>; </a:t>
            </a:r>
          </a:p>
          <a:p>
            <a:pPr marL="342900" indent="-342900">
              <a:buAutoNum type="arabicParenR"/>
            </a:pPr>
            <a:r>
              <a:rPr lang="en-US" dirty="0"/>
              <a:t>the intermediate ether, which forms a vortex around the planets and surrounds the moon and other satellites, from which springs </a:t>
            </a:r>
            <a:r>
              <a:rPr lang="en-US" u="sng" dirty="0"/>
              <a:t>magnetism</a:t>
            </a:r>
            <a:r>
              <a:rPr lang="en-US" dirty="0"/>
              <a:t>; and </a:t>
            </a:r>
          </a:p>
          <a:p>
            <a:pPr marL="342900" indent="-342900">
              <a:buAutoNum type="arabicParenR"/>
            </a:pPr>
            <a:r>
              <a:rPr lang="en-US" dirty="0"/>
              <a:t>the lowest ether, which is </a:t>
            </a:r>
            <a:r>
              <a:rPr lang="en-US" u="sng" dirty="0"/>
              <a:t>air</a:t>
            </a:r>
            <a:r>
              <a:rPr lang="en-US" dirty="0"/>
              <a:t>. </a:t>
            </a:r>
          </a:p>
        </p:txBody>
      </p:sp>
      <p:sp>
        <p:nvSpPr>
          <p:cNvPr id="11" name="TextBox 10">
            <a:extLst>
              <a:ext uri="{FF2B5EF4-FFF2-40B4-BE49-F238E27FC236}">
                <a16:creationId xmlns:a16="http://schemas.microsoft.com/office/drawing/2014/main" id="{B94543AE-C851-DE4E-A11B-03F9851A749D}"/>
              </a:ext>
            </a:extLst>
          </p:cNvPr>
          <p:cNvSpPr txBox="1"/>
          <p:nvPr/>
        </p:nvSpPr>
        <p:spPr>
          <a:xfrm>
            <a:off x="7035147" y="2851178"/>
            <a:ext cx="1355756" cy="369332"/>
          </a:xfrm>
          <a:prstGeom prst="rect">
            <a:avLst/>
          </a:prstGeom>
          <a:noFill/>
        </p:spPr>
        <p:txBody>
          <a:bodyPr wrap="none" rtlCol="0">
            <a:spAutoFit/>
          </a:bodyPr>
          <a:lstStyle/>
          <a:p>
            <a:r>
              <a:rPr lang="en-US" dirty="0"/>
              <a:t>Swedenborg</a:t>
            </a:r>
          </a:p>
        </p:txBody>
      </p:sp>
      <p:sp>
        <p:nvSpPr>
          <p:cNvPr id="3" name="Slide Number Placeholder 2">
            <a:extLst>
              <a:ext uri="{FF2B5EF4-FFF2-40B4-BE49-F238E27FC236}">
                <a16:creationId xmlns:a16="http://schemas.microsoft.com/office/drawing/2014/main" id="{973ACDB9-056E-2745-B46A-FC53F76B3CCD}"/>
              </a:ext>
            </a:extLst>
          </p:cNvPr>
          <p:cNvSpPr>
            <a:spLocks noGrp="1"/>
          </p:cNvSpPr>
          <p:nvPr>
            <p:ph type="sldNum" sz="quarter" idx="12"/>
          </p:nvPr>
        </p:nvSpPr>
        <p:spPr/>
        <p:txBody>
          <a:bodyPr/>
          <a:lstStyle/>
          <a:p>
            <a:fld id="{22753A93-0229-F743-A9B6-D3D49CF85195}" type="slidenum">
              <a:rPr lang="en-US" smtClean="0"/>
              <a:t>4</a:t>
            </a:fld>
            <a:endParaRPr lang="en-US"/>
          </a:p>
        </p:txBody>
      </p:sp>
      <p:sp>
        <p:nvSpPr>
          <p:cNvPr id="4" name="Footer Placeholder 3">
            <a:extLst>
              <a:ext uri="{FF2B5EF4-FFF2-40B4-BE49-F238E27FC236}">
                <a16:creationId xmlns:a16="http://schemas.microsoft.com/office/drawing/2014/main" id="{47194BAA-478D-4140-88DD-A234AAFE6125}"/>
              </a:ext>
            </a:extLst>
          </p:cNvPr>
          <p:cNvSpPr>
            <a:spLocks noGrp="1"/>
          </p:cNvSpPr>
          <p:nvPr>
            <p:ph type="ftr" sz="quarter" idx="11"/>
          </p:nvPr>
        </p:nvSpPr>
        <p:spPr/>
        <p:txBody>
          <a:bodyPr/>
          <a:lstStyle/>
          <a:p>
            <a:r>
              <a:rPr lang="en-US"/>
              <a:t>Ian Thompson</a:t>
            </a:r>
          </a:p>
        </p:txBody>
      </p:sp>
    </p:spTree>
    <p:extLst>
      <p:ext uri="{BB962C8B-B14F-4D97-AF65-F5344CB8AC3E}">
        <p14:creationId xmlns:p14="http://schemas.microsoft.com/office/powerpoint/2010/main" val="298036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8A2D8-9C4F-3247-9D2F-CFE8A5AD0B04}"/>
              </a:ext>
            </a:extLst>
          </p:cNvPr>
          <p:cNvSpPr>
            <a:spLocks noGrp="1"/>
          </p:cNvSpPr>
          <p:nvPr>
            <p:ph type="title"/>
          </p:nvPr>
        </p:nvSpPr>
        <p:spPr/>
        <p:txBody>
          <a:bodyPr/>
          <a:lstStyle/>
          <a:p>
            <a:r>
              <a:rPr lang="en-US" dirty="0"/>
              <a:t>Relation to quantum physics!</a:t>
            </a:r>
          </a:p>
        </p:txBody>
      </p:sp>
      <p:graphicFrame>
        <p:nvGraphicFramePr>
          <p:cNvPr id="8" name="Content Placeholder 4">
            <a:extLst>
              <a:ext uri="{FF2B5EF4-FFF2-40B4-BE49-F238E27FC236}">
                <a16:creationId xmlns:a16="http://schemas.microsoft.com/office/drawing/2014/main" id="{02956FAB-1B7A-4041-AC2C-BBCA53561536}"/>
              </a:ext>
            </a:extLst>
          </p:cNvPr>
          <p:cNvGraphicFramePr>
            <a:graphicFrameLocks/>
          </p:cNvGraphicFramePr>
          <p:nvPr>
            <p:extLst>
              <p:ext uri="{D42A27DB-BD31-4B8C-83A1-F6EECF244321}">
                <p14:modId xmlns:p14="http://schemas.microsoft.com/office/powerpoint/2010/main" val="493169416"/>
              </p:ext>
            </p:extLst>
          </p:nvPr>
        </p:nvGraphicFramePr>
        <p:xfrm>
          <a:off x="1123121" y="2315505"/>
          <a:ext cx="6271591" cy="1112520"/>
        </p:xfrm>
        <a:graphic>
          <a:graphicData uri="http://schemas.openxmlformats.org/drawingml/2006/table">
            <a:tbl>
              <a:tblPr firstRow="1" bandRow="1">
                <a:tableStyleId>{5C22544A-7EE6-4342-B048-85BDC9FD1C3A}</a:tableStyleId>
              </a:tblPr>
              <a:tblGrid>
                <a:gridCol w="2315818">
                  <a:extLst>
                    <a:ext uri="{9D8B030D-6E8A-4147-A177-3AD203B41FA5}">
                      <a16:colId xmlns:a16="http://schemas.microsoft.com/office/drawing/2014/main" val="2821084884"/>
                    </a:ext>
                  </a:extLst>
                </a:gridCol>
                <a:gridCol w="3955773">
                  <a:extLst>
                    <a:ext uri="{9D8B030D-6E8A-4147-A177-3AD203B41FA5}">
                      <a16:colId xmlns:a16="http://schemas.microsoft.com/office/drawing/2014/main" val="4068176378"/>
                    </a:ext>
                  </a:extLst>
                </a:gridCol>
              </a:tblGrid>
              <a:tr h="370840">
                <a:tc>
                  <a:txBody>
                    <a:bodyPr/>
                    <a:lstStyle/>
                    <a:p>
                      <a:r>
                        <a:rPr lang="en-US" dirty="0"/>
                        <a:t>3.1 Action from ends</a:t>
                      </a:r>
                    </a:p>
                  </a:txBody>
                  <a:tcPr>
                    <a:solidFill>
                      <a:schemeClr val="accent6">
                        <a:lumMod val="50000"/>
                      </a:schemeClr>
                    </a:solidFill>
                  </a:tcPr>
                </a:tc>
                <a:tc>
                  <a:txBody>
                    <a:bodyPr/>
                    <a:lstStyle/>
                    <a:p>
                      <a:r>
                        <a:rPr lang="en-US" dirty="0"/>
                        <a:t>Making spacetime and its ends</a:t>
                      </a:r>
                    </a:p>
                  </a:txBody>
                  <a:tcPr>
                    <a:solidFill>
                      <a:schemeClr val="accent6">
                        <a:lumMod val="50000"/>
                      </a:schemeClr>
                    </a:solidFill>
                  </a:tcPr>
                </a:tc>
                <a:extLst>
                  <a:ext uri="{0D108BD9-81ED-4DB2-BD59-A6C34878D82A}">
                    <a16:rowId xmlns:a16="http://schemas.microsoft.com/office/drawing/2014/main" val="1385394688"/>
                  </a:ext>
                </a:extLst>
              </a:tr>
              <a:tr h="370840">
                <a:tc>
                  <a:txBody>
                    <a:bodyPr/>
                    <a:lstStyle/>
                    <a:p>
                      <a:r>
                        <a:rPr lang="en-US" dirty="0"/>
                        <a:t>3.2 Action from form</a:t>
                      </a:r>
                    </a:p>
                  </a:txBody>
                  <a:tcPr>
                    <a:solidFill>
                      <a:schemeClr val="accent6">
                        <a:lumMod val="75000"/>
                      </a:schemeClr>
                    </a:solidFill>
                  </a:tcPr>
                </a:tc>
                <a:tc>
                  <a:txBody>
                    <a:bodyPr/>
                    <a:lstStyle/>
                    <a:p>
                      <a:r>
                        <a:rPr lang="en-US" dirty="0"/>
                        <a:t>Electromagnetic and quantum fields</a:t>
                      </a:r>
                    </a:p>
                  </a:txBody>
                  <a:tcPr>
                    <a:solidFill>
                      <a:schemeClr val="accent6">
                        <a:lumMod val="75000"/>
                      </a:schemeClr>
                    </a:solidFill>
                  </a:tcPr>
                </a:tc>
                <a:extLst>
                  <a:ext uri="{0D108BD9-81ED-4DB2-BD59-A6C34878D82A}">
                    <a16:rowId xmlns:a16="http://schemas.microsoft.com/office/drawing/2014/main" val="3450398619"/>
                  </a:ext>
                </a:extLst>
              </a:tr>
              <a:tr h="370840">
                <a:tc>
                  <a:txBody>
                    <a:bodyPr/>
                    <a:lstStyle/>
                    <a:p>
                      <a:r>
                        <a:rPr lang="en-US" dirty="0"/>
                        <a:t>3.3 Ultimate action</a:t>
                      </a:r>
                    </a:p>
                  </a:txBody>
                  <a:tcPr>
                    <a:solidFill>
                      <a:schemeClr val="accent6">
                        <a:lumMod val="60000"/>
                        <a:lumOff val="40000"/>
                      </a:schemeClr>
                    </a:solidFill>
                  </a:tcPr>
                </a:tc>
                <a:tc>
                  <a:txBody>
                    <a:bodyPr/>
                    <a:lstStyle/>
                    <a:p>
                      <a:r>
                        <a:rPr lang="en-US" dirty="0"/>
                        <a:t>Physics of objects (quantum &amp; classical)</a:t>
                      </a:r>
                    </a:p>
                  </a:txBody>
                  <a:tcPr>
                    <a:solidFill>
                      <a:schemeClr val="accent6">
                        <a:lumMod val="60000"/>
                        <a:lumOff val="40000"/>
                      </a:schemeClr>
                    </a:solidFill>
                  </a:tcPr>
                </a:tc>
                <a:extLst>
                  <a:ext uri="{0D108BD9-81ED-4DB2-BD59-A6C34878D82A}">
                    <a16:rowId xmlns:a16="http://schemas.microsoft.com/office/drawing/2014/main" val="2647465366"/>
                  </a:ext>
                </a:extLst>
              </a:tr>
            </a:tbl>
          </a:graphicData>
        </a:graphic>
      </p:graphicFrame>
      <p:sp>
        <p:nvSpPr>
          <p:cNvPr id="9" name="TextBox 8">
            <a:extLst>
              <a:ext uri="{FF2B5EF4-FFF2-40B4-BE49-F238E27FC236}">
                <a16:creationId xmlns:a16="http://schemas.microsoft.com/office/drawing/2014/main" id="{10C822E7-8886-3A40-B758-3B76E32CAFFB}"/>
              </a:ext>
            </a:extLst>
          </p:cNvPr>
          <p:cNvSpPr txBox="1"/>
          <p:nvPr/>
        </p:nvSpPr>
        <p:spPr>
          <a:xfrm>
            <a:off x="628650" y="1818431"/>
            <a:ext cx="3428311" cy="369332"/>
          </a:xfrm>
          <a:prstGeom prst="rect">
            <a:avLst/>
          </a:prstGeom>
          <a:noFill/>
        </p:spPr>
        <p:txBody>
          <a:bodyPr wrap="none" rtlCol="0">
            <a:spAutoFit/>
          </a:bodyPr>
          <a:lstStyle/>
          <a:p>
            <a:r>
              <a:rPr lang="en-US" dirty="0">
                <a:solidFill>
                  <a:srgbClr val="7030A0"/>
                </a:solidFill>
              </a:rPr>
              <a:t>So let us rename more as ‘natural’:</a:t>
            </a:r>
          </a:p>
        </p:txBody>
      </p:sp>
      <p:sp>
        <p:nvSpPr>
          <p:cNvPr id="10" name="TextBox 9">
            <a:extLst>
              <a:ext uri="{FF2B5EF4-FFF2-40B4-BE49-F238E27FC236}">
                <a16:creationId xmlns:a16="http://schemas.microsoft.com/office/drawing/2014/main" id="{1BA70419-B826-5640-978E-7CCF91C3F5FF}"/>
              </a:ext>
            </a:extLst>
          </p:cNvPr>
          <p:cNvSpPr txBox="1"/>
          <p:nvPr/>
        </p:nvSpPr>
        <p:spPr>
          <a:xfrm>
            <a:off x="628650" y="4360836"/>
            <a:ext cx="8500442" cy="1877437"/>
          </a:xfrm>
          <a:prstGeom prst="rect">
            <a:avLst/>
          </a:prstGeom>
          <a:noFill/>
        </p:spPr>
        <p:txBody>
          <a:bodyPr wrap="square" rtlCol="0">
            <a:spAutoFit/>
          </a:bodyPr>
          <a:lstStyle/>
          <a:p>
            <a:r>
              <a:rPr lang="en-US" b="1" dirty="0"/>
              <a:t>Influx into nature</a:t>
            </a:r>
          </a:p>
          <a:p>
            <a:r>
              <a:rPr lang="en-US" dirty="0">
                <a:solidFill>
                  <a:srgbClr val="7030A0"/>
                </a:solidFill>
              </a:rPr>
              <a:t>Swedenborg AC  7270[4]:</a:t>
            </a:r>
          </a:p>
          <a:p>
            <a:r>
              <a:rPr lang="en-US" sz="1600" dirty="0"/>
              <a:t>God's truth, which flows into the third heaven nearest to the Lord, at the same time flows right down into the last and lowest degrees of order as well, without undergoing consecutive degrees of formation. </a:t>
            </a:r>
          </a:p>
          <a:p>
            <a:r>
              <a:rPr lang="en-US" sz="1600" dirty="0"/>
              <a:t>Every single thing at that level is also directly governed and provided by Him who is the First. </a:t>
            </a:r>
          </a:p>
          <a:p>
            <a:r>
              <a:rPr lang="en-US" sz="1600" dirty="0"/>
              <a:t>In this way the consecutive degrees are held together in their proper order and connection.  </a:t>
            </a:r>
          </a:p>
        </p:txBody>
      </p:sp>
      <p:sp>
        <p:nvSpPr>
          <p:cNvPr id="12" name="TextBox 11">
            <a:extLst>
              <a:ext uri="{FF2B5EF4-FFF2-40B4-BE49-F238E27FC236}">
                <a16:creationId xmlns:a16="http://schemas.microsoft.com/office/drawing/2014/main" id="{8B65133A-C4BF-AD4B-B001-DB945831299C}"/>
              </a:ext>
            </a:extLst>
          </p:cNvPr>
          <p:cNvSpPr txBox="1"/>
          <p:nvPr/>
        </p:nvSpPr>
        <p:spPr>
          <a:xfrm>
            <a:off x="628650" y="3655466"/>
            <a:ext cx="7623434" cy="646331"/>
          </a:xfrm>
          <a:prstGeom prst="rect">
            <a:avLst/>
          </a:prstGeom>
          <a:noFill/>
        </p:spPr>
        <p:txBody>
          <a:bodyPr wrap="none" rtlCol="0">
            <a:spAutoFit/>
          </a:bodyPr>
          <a:lstStyle/>
          <a:p>
            <a:r>
              <a:rPr lang="en-US" dirty="0"/>
              <a:t>Let us separate ‘making spacetime’ (by </a:t>
            </a:r>
            <a:r>
              <a:rPr lang="en-US" u="sng" dirty="0"/>
              <a:t>immediate</a:t>
            </a:r>
            <a:r>
              <a:rPr lang="en-US" dirty="0"/>
              <a:t> influx)</a:t>
            </a:r>
          </a:p>
          <a:p>
            <a:r>
              <a:rPr lang="en-US" dirty="0"/>
              <a:t>from the individual ‘ends’ that come by </a:t>
            </a:r>
            <a:r>
              <a:rPr lang="en-US" u="sng" dirty="0"/>
              <a:t>mediated</a:t>
            </a:r>
            <a:r>
              <a:rPr lang="en-US" dirty="0"/>
              <a:t> influx through created spirits.</a:t>
            </a:r>
          </a:p>
        </p:txBody>
      </p:sp>
      <p:sp>
        <p:nvSpPr>
          <p:cNvPr id="3" name="Slide Number Placeholder 2">
            <a:extLst>
              <a:ext uri="{FF2B5EF4-FFF2-40B4-BE49-F238E27FC236}">
                <a16:creationId xmlns:a16="http://schemas.microsoft.com/office/drawing/2014/main" id="{4D1E5E7A-986B-8E42-891C-F7DA6D91F694}"/>
              </a:ext>
            </a:extLst>
          </p:cNvPr>
          <p:cNvSpPr>
            <a:spLocks noGrp="1"/>
          </p:cNvSpPr>
          <p:nvPr>
            <p:ph type="sldNum" sz="quarter" idx="12"/>
          </p:nvPr>
        </p:nvSpPr>
        <p:spPr/>
        <p:txBody>
          <a:bodyPr/>
          <a:lstStyle/>
          <a:p>
            <a:fld id="{22753A93-0229-F743-A9B6-D3D49CF85195}" type="slidenum">
              <a:rPr lang="en-US" smtClean="0"/>
              <a:t>5</a:t>
            </a:fld>
            <a:endParaRPr lang="en-US"/>
          </a:p>
        </p:txBody>
      </p:sp>
      <p:sp>
        <p:nvSpPr>
          <p:cNvPr id="4" name="Footer Placeholder 3">
            <a:extLst>
              <a:ext uri="{FF2B5EF4-FFF2-40B4-BE49-F238E27FC236}">
                <a16:creationId xmlns:a16="http://schemas.microsoft.com/office/drawing/2014/main" id="{85C0653D-6A6C-E044-B74A-702551D7DAE4}"/>
              </a:ext>
            </a:extLst>
          </p:cNvPr>
          <p:cNvSpPr>
            <a:spLocks noGrp="1"/>
          </p:cNvSpPr>
          <p:nvPr>
            <p:ph type="ftr" sz="quarter" idx="11"/>
          </p:nvPr>
        </p:nvSpPr>
        <p:spPr/>
        <p:txBody>
          <a:bodyPr/>
          <a:lstStyle/>
          <a:p>
            <a:r>
              <a:rPr lang="en-US"/>
              <a:t>Ian Thompson</a:t>
            </a:r>
          </a:p>
        </p:txBody>
      </p:sp>
    </p:spTree>
    <p:extLst>
      <p:ext uri="{BB962C8B-B14F-4D97-AF65-F5344CB8AC3E}">
        <p14:creationId xmlns:p14="http://schemas.microsoft.com/office/powerpoint/2010/main" val="2387137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10470DA-592B-DF4E-A4FD-6974F0F45F3C}"/>
              </a:ext>
            </a:extLst>
          </p:cNvPr>
          <p:cNvSpPr txBox="1"/>
          <p:nvPr/>
        </p:nvSpPr>
        <p:spPr>
          <a:xfrm>
            <a:off x="1962808" y="1535167"/>
            <a:ext cx="4099034" cy="300082"/>
          </a:xfrm>
          <a:prstGeom prst="rect">
            <a:avLst/>
          </a:prstGeom>
          <a:solidFill>
            <a:srgbClr val="FF0000"/>
          </a:solidFill>
          <a:ln>
            <a:solidFill>
              <a:schemeClr val="accent1"/>
            </a:solidFill>
          </a:ln>
        </p:spPr>
        <p:txBody>
          <a:bodyPr wrap="square" rtlCol="0">
            <a:spAutoFit/>
          </a:bodyPr>
          <a:lstStyle/>
          <a:p>
            <a:pPr algn="ctr"/>
            <a:r>
              <a:rPr lang="en-US" sz="1350" dirty="0">
                <a:solidFill>
                  <a:schemeClr val="bg1">
                    <a:lumMod val="95000"/>
                  </a:schemeClr>
                </a:solidFill>
              </a:rPr>
              <a:t>The Divine</a:t>
            </a:r>
          </a:p>
        </p:txBody>
      </p:sp>
      <p:sp>
        <p:nvSpPr>
          <p:cNvPr id="5" name="TextBox 4">
            <a:extLst>
              <a:ext uri="{FF2B5EF4-FFF2-40B4-BE49-F238E27FC236}">
                <a16:creationId xmlns:a16="http://schemas.microsoft.com/office/drawing/2014/main" id="{8DEED459-82EE-1A4F-9722-5885F9A850EC}"/>
              </a:ext>
            </a:extLst>
          </p:cNvPr>
          <p:cNvSpPr txBox="1"/>
          <p:nvPr/>
        </p:nvSpPr>
        <p:spPr>
          <a:xfrm>
            <a:off x="2533323" y="1937964"/>
            <a:ext cx="1097352" cy="300082"/>
          </a:xfrm>
          <a:prstGeom prst="rect">
            <a:avLst/>
          </a:prstGeom>
          <a:noFill/>
        </p:spPr>
        <p:txBody>
          <a:bodyPr wrap="none" rtlCol="0">
            <a:spAutoFit/>
          </a:bodyPr>
          <a:lstStyle/>
          <a:p>
            <a:r>
              <a:rPr lang="en-US" sz="1350" dirty="0"/>
              <a:t>Divine  Influx</a:t>
            </a:r>
          </a:p>
        </p:txBody>
      </p:sp>
      <p:cxnSp>
        <p:nvCxnSpPr>
          <p:cNvPr id="7" name="Straight Arrow Connector 6">
            <a:extLst>
              <a:ext uri="{FF2B5EF4-FFF2-40B4-BE49-F238E27FC236}">
                <a16:creationId xmlns:a16="http://schemas.microsoft.com/office/drawing/2014/main" id="{DDD9F5AD-278A-004D-AE9C-8C02E7F515AC}"/>
              </a:ext>
            </a:extLst>
          </p:cNvPr>
          <p:cNvCxnSpPr>
            <a:cxnSpLocks/>
          </p:cNvCxnSpPr>
          <p:nvPr/>
        </p:nvCxnSpPr>
        <p:spPr>
          <a:xfrm>
            <a:off x="3113903" y="1812167"/>
            <a:ext cx="0" cy="82332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0438CC56-E516-0348-9269-E7341F210F85}"/>
              </a:ext>
            </a:extLst>
          </p:cNvPr>
          <p:cNvSpPr txBox="1"/>
          <p:nvPr/>
        </p:nvSpPr>
        <p:spPr>
          <a:xfrm>
            <a:off x="1105446" y="2635492"/>
            <a:ext cx="2967540" cy="300082"/>
          </a:xfrm>
          <a:prstGeom prst="rect">
            <a:avLst/>
          </a:prstGeom>
          <a:gradFill>
            <a:gsLst>
              <a:gs pos="0">
                <a:schemeClr val="accent4"/>
              </a:gs>
              <a:gs pos="99000">
                <a:schemeClr val="accent1">
                  <a:lumMod val="45000"/>
                  <a:lumOff val="55000"/>
                </a:schemeClr>
              </a:gs>
              <a:gs pos="98000">
                <a:schemeClr val="accent5">
                  <a:lumMod val="75000"/>
                </a:schemeClr>
              </a:gs>
            </a:gsLst>
            <a:lin ang="5400000" scaled="1"/>
          </a:gradFill>
          <a:ln>
            <a:solidFill>
              <a:schemeClr val="accent1"/>
            </a:solidFill>
          </a:ln>
        </p:spPr>
        <p:txBody>
          <a:bodyPr wrap="square" rtlCol="0">
            <a:spAutoFit/>
          </a:bodyPr>
          <a:lstStyle/>
          <a:p>
            <a:pPr algn="ctr"/>
            <a:r>
              <a:rPr lang="en-US" sz="1350" dirty="0"/>
              <a:t>1. Spiritual Beings in Grand Man</a:t>
            </a:r>
          </a:p>
        </p:txBody>
      </p:sp>
      <p:sp>
        <p:nvSpPr>
          <p:cNvPr id="11" name="TextBox 10">
            <a:extLst>
              <a:ext uri="{FF2B5EF4-FFF2-40B4-BE49-F238E27FC236}">
                <a16:creationId xmlns:a16="http://schemas.microsoft.com/office/drawing/2014/main" id="{407AD833-7DA0-7545-AEB6-B1B36DD27C3A}"/>
              </a:ext>
            </a:extLst>
          </p:cNvPr>
          <p:cNvSpPr txBox="1"/>
          <p:nvPr/>
        </p:nvSpPr>
        <p:spPr>
          <a:xfrm>
            <a:off x="3112654" y="2206032"/>
            <a:ext cx="942630" cy="300082"/>
          </a:xfrm>
          <a:prstGeom prst="rect">
            <a:avLst/>
          </a:prstGeom>
          <a:noFill/>
        </p:spPr>
        <p:txBody>
          <a:bodyPr wrap="none" rtlCol="0">
            <a:spAutoFit/>
          </a:bodyPr>
          <a:lstStyle/>
          <a:p>
            <a:r>
              <a:rPr lang="en-US" sz="1350" dirty="0"/>
              <a:t>immediate</a:t>
            </a:r>
          </a:p>
        </p:txBody>
      </p:sp>
      <p:cxnSp>
        <p:nvCxnSpPr>
          <p:cNvPr id="12" name="Straight Arrow Connector 11">
            <a:extLst>
              <a:ext uri="{FF2B5EF4-FFF2-40B4-BE49-F238E27FC236}">
                <a16:creationId xmlns:a16="http://schemas.microsoft.com/office/drawing/2014/main" id="{CD5C5DF2-CA07-6A4E-A9B6-AD86492B5DBF}"/>
              </a:ext>
            </a:extLst>
          </p:cNvPr>
          <p:cNvCxnSpPr>
            <a:cxnSpLocks/>
          </p:cNvCxnSpPr>
          <p:nvPr/>
        </p:nvCxnSpPr>
        <p:spPr>
          <a:xfrm>
            <a:off x="3302787" y="2909299"/>
            <a:ext cx="0" cy="26530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14" name="Table 13">
            <a:extLst>
              <a:ext uri="{FF2B5EF4-FFF2-40B4-BE49-F238E27FC236}">
                <a16:creationId xmlns:a16="http://schemas.microsoft.com/office/drawing/2014/main" id="{B4D2E04D-42C3-9849-A1CD-A1ADB08DFD03}"/>
              </a:ext>
            </a:extLst>
          </p:cNvPr>
          <p:cNvGraphicFramePr>
            <a:graphicFrameLocks noGrp="1"/>
          </p:cNvGraphicFramePr>
          <p:nvPr>
            <p:extLst>
              <p:ext uri="{D42A27DB-BD31-4B8C-83A1-F6EECF244321}">
                <p14:modId xmlns:p14="http://schemas.microsoft.com/office/powerpoint/2010/main" val="3402691719"/>
              </p:ext>
            </p:extLst>
          </p:nvPr>
        </p:nvGraphicFramePr>
        <p:xfrm>
          <a:off x="3294622" y="3981059"/>
          <a:ext cx="1510613" cy="953919"/>
        </p:xfrm>
        <a:graphic>
          <a:graphicData uri="http://schemas.openxmlformats.org/drawingml/2006/table">
            <a:tbl>
              <a:tblPr firstRow="1" bandRow="1">
                <a:tableStyleId>{5C22544A-7EE6-4342-B048-85BDC9FD1C3A}</a:tableStyleId>
              </a:tblPr>
              <a:tblGrid>
                <a:gridCol w="1510613">
                  <a:extLst>
                    <a:ext uri="{9D8B030D-6E8A-4147-A177-3AD203B41FA5}">
                      <a16:colId xmlns:a16="http://schemas.microsoft.com/office/drawing/2014/main" val="2015236624"/>
                    </a:ext>
                  </a:extLst>
                </a:gridCol>
              </a:tblGrid>
              <a:tr h="317973">
                <a:tc>
                  <a:txBody>
                    <a:bodyPr/>
                    <a:lstStyle/>
                    <a:p>
                      <a:pPr algn="ctr"/>
                      <a:r>
                        <a:rPr lang="en-US" sz="1400" dirty="0">
                          <a:solidFill>
                            <a:schemeClr val="bg1"/>
                          </a:solidFill>
                        </a:rPr>
                        <a:t>3.1:   Targets</a:t>
                      </a:r>
                    </a:p>
                  </a:txBody>
                  <a:tcPr marL="68580" marR="68580" marT="34290" marB="34290">
                    <a:solidFill>
                      <a:schemeClr val="accent6">
                        <a:lumMod val="75000"/>
                      </a:schemeClr>
                    </a:solidFill>
                  </a:tcPr>
                </a:tc>
                <a:extLst>
                  <a:ext uri="{0D108BD9-81ED-4DB2-BD59-A6C34878D82A}">
                    <a16:rowId xmlns:a16="http://schemas.microsoft.com/office/drawing/2014/main" val="1051899668"/>
                  </a:ext>
                </a:extLst>
              </a:tr>
              <a:tr h="317973">
                <a:tc>
                  <a:txBody>
                    <a:bodyPr/>
                    <a:lstStyle/>
                    <a:p>
                      <a:pPr algn="ctr"/>
                      <a:r>
                        <a:rPr lang="en-US" sz="1400" dirty="0"/>
                        <a:t>3.2:      Fields</a:t>
                      </a:r>
                    </a:p>
                  </a:txBody>
                  <a:tcPr marL="68580" marR="68580" marT="34290" marB="34290">
                    <a:solidFill>
                      <a:schemeClr val="accent6"/>
                    </a:solidFill>
                  </a:tcPr>
                </a:tc>
                <a:extLst>
                  <a:ext uri="{0D108BD9-81ED-4DB2-BD59-A6C34878D82A}">
                    <a16:rowId xmlns:a16="http://schemas.microsoft.com/office/drawing/2014/main" val="687619634"/>
                  </a:ext>
                </a:extLst>
              </a:tr>
              <a:tr h="317973">
                <a:tc>
                  <a:txBody>
                    <a:bodyPr/>
                    <a:lstStyle/>
                    <a:p>
                      <a:pPr algn="ctr"/>
                      <a:r>
                        <a:rPr lang="en-US" sz="1400" dirty="0">
                          <a:solidFill>
                            <a:schemeClr val="tx1"/>
                          </a:solidFill>
                        </a:rPr>
                        <a:t>3.3:  Particles</a:t>
                      </a:r>
                    </a:p>
                  </a:txBody>
                  <a:tcPr marL="68580" marR="68580" marT="34290" marB="34290">
                    <a:solidFill>
                      <a:schemeClr val="accent6">
                        <a:lumMod val="40000"/>
                        <a:lumOff val="60000"/>
                      </a:schemeClr>
                    </a:solidFill>
                  </a:tcPr>
                </a:tc>
                <a:extLst>
                  <a:ext uri="{0D108BD9-81ED-4DB2-BD59-A6C34878D82A}">
                    <a16:rowId xmlns:a16="http://schemas.microsoft.com/office/drawing/2014/main" val="2624978952"/>
                  </a:ext>
                </a:extLst>
              </a:tr>
            </a:tbl>
          </a:graphicData>
        </a:graphic>
      </p:graphicFrame>
      <p:sp>
        <p:nvSpPr>
          <p:cNvPr id="18" name="TextBox 17">
            <a:extLst>
              <a:ext uri="{FF2B5EF4-FFF2-40B4-BE49-F238E27FC236}">
                <a16:creationId xmlns:a16="http://schemas.microsoft.com/office/drawing/2014/main" id="{75E8D69D-D829-F741-886A-C1C8E3287839}"/>
              </a:ext>
            </a:extLst>
          </p:cNvPr>
          <p:cNvSpPr txBox="1"/>
          <p:nvPr/>
        </p:nvSpPr>
        <p:spPr>
          <a:xfrm>
            <a:off x="1478393" y="3313099"/>
            <a:ext cx="973343" cy="507831"/>
          </a:xfrm>
          <a:prstGeom prst="rect">
            <a:avLst/>
          </a:prstGeom>
          <a:noFill/>
        </p:spPr>
        <p:txBody>
          <a:bodyPr wrap="none" rtlCol="0">
            <a:spAutoFit/>
          </a:bodyPr>
          <a:lstStyle/>
          <a:p>
            <a:pPr algn="r"/>
            <a:r>
              <a:rPr lang="en-US" sz="1350" dirty="0"/>
              <a:t>Mediated?</a:t>
            </a:r>
          </a:p>
          <a:p>
            <a:pPr algn="r"/>
            <a:r>
              <a:rPr lang="en-US" sz="1350" dirty="0"/>
              <a:t>(particular)</a:t>
            </a:r>
          </a:p>
        </p:txBody>
      </p:sp>
      <p:cxnSp>
        <p:nvCxnSpPr>
          <p:cNvPr id="22" name="Straight Arrow Connector 21">
            <a:extLst>
              <a:ext uri="{FF2B5EF4-FFF2-40B4-BE49-F238E27FC236}">
                <a16:creationId xmlns:a16="http://schemas.microsoft.com/office/drawing/2014/main" id="{744942F5-97C9-FF40-80A4-ECB66A875043}"/>
              </a:ext>
            </a:extLst>
          </p:cNvPr>
          <p:cNvCxnSpPr>
            <a:cxnSpLocks/>
          </p:cNvCxnSpPr>
          <p:nvPr/>
        </p:nvCxnSpPr>
        <p:spPr>
          <a:xfrm>
            <a:off x="5338119" y="1812167"/>
            <a:ext cx="0" cy="2603830"/>
          </a:xfrm>
          <a:prstGeom prst="straightConnector1">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3DFF8ED7-3CDE-AE41-9AC0-7BF3A77E5DB9}"/>
              </a:ext>
            </a:extLst>
          </p:cNvPr>
          <p:cNvCxnSpPr>
            <a:cxnSpLocks/>
          </p:cNvCxnSpPr>
          <p:nvPr/>
        </p:nvCxnSpPr>
        <p:spPr>
          <a:xfrm flipH="1">
            <a:off x="4805235" y="4415996"/>
            <a:ext cx="532885" cy="0"/>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895D3A2-3570-8B41-9C02-FC3FFEF53DB9}"/>
              </a:ext>
            </a:extLst>
          </p:cNvPr>
          <p:cNvCxnSpPr>
            <a:cxnSpLocks/>
          </p:cNvCxnSpPr>
          <p:nvPr/>
        </p:nvCxnSpPr>
        <p:spPr>
          <a:xfrm>
            <a:off x="5338119" y="4415996"/>
            <a:ext cx="0" cy="364524"/>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5EA8A59C-DCB3-A542-9844-B463B722C00E}"/>
              </a:ext>
            </a:extLst>
          </p:cNvPr>
          <p:cNvCxnSpPr>
            <a:cxnSpLocks/>
          </p:cNvCxnSpPr>
          <p:nvPr/>
        </p:nvCxnSpPr>
        <p:spPr>
          <a:xfrm flipH="1">
            <a:off x="4805235" y="4780520"/>
            <a:ext cx="532885" cy="0"/>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20C983C3-DCFA-6541-8458-A6BF10F34D56}"/>
              </a:ext>
            </a:extLst>
          </p:cNvPr>
          <p:cNvSpPr txBox="1"/>
          <p:nvPr/>
        </p:nvSpPr>
        <p:spPr>
          <a:xfrm>
            <a:off x="5300515" y="2430614"/>
            <a:ext cx="945836" cy="300082"/>
          </a:xfrm>
          <a:prstGeom prst="rect">
            <a:avLst/>
          </a:prstGeom>
          <a:noFill/>
        </p:spPr>
        <p:txBody>
          <a:bodyPr wrap="none" rtlCol="0">
            <a:spAutoFit/>
          </a:bodyPr>
          <a:lstStyle/>
          <a:p>
            <a:r>
              <a:rPr lang="en-US" sz="1350" dirty="0"/>
              <a:t>Immediate</a:t>
            </a:r>
          </a:p>
        </p:txBody>
      </p:sp>
      <p:sp>
        <p:nvSpPr>
          <p:cNvPr id="38" name="TextBox 37">
            <a:extLst>
              <a:ext uri="{FF2B5EF4-FFF2-40B4-BE49-F238E27FC236}">
                <a16:creationId xmlns:a16="http://schemas.microsoft.com/office/drawing/2014/main" id="{ED778A9E-6672-E241-9252-C777D345586B}"/>
              </a:ext>
            </a:extLst>
          </p:cNvPr>
          <p:cNvSpPr txBox="1"/>
          <p:nvPr/>
        </p:nvSpPr>
        <p:spPr>
          <a:xfrm>
            <a:off x="4811917" y="1950666"/>
            <a:ext cx="1058880" cy="300082"/>
          </a:xfrm>
          <a:prstGeom prst="rect">
            <a:avLst/>
          </a:prstGeom>
          <a:noFill/>
        </p:spPr>
        <p:txBody>
          <a:bodyPr wrap="none" rtlCol="0">
            <a:spAutoFit/>
          </a:bodyPr>
          <a:lstStyle/>
          <a:p>
            <a:r>
              <a:rPr lang="en-US" sz="1350" dirty="0"/>
              <a:t>Divine Influx</a:t>
            </a:r>
          </a:p>
        </p:txBody>
      </p:sp>
      <p:sp>
        <p:nvSpPr>
          <p:cNvPr id="39" name="TextBox 38">
            <a:extLst>
              <a:ext uri="{FF2B5EF4-FFF2-40B4-BE49-F238E27FC236}">
                <a16:creationId xmlns:a16="http://schemas.microsoft.com/office/drawing/2014/main" id="{3235B12A-AAF7-1249-8E1F-D5056BB1036F}"/>
              </a:ext>
            </a:extLst>
          </p:cNvPr>
          <p:cNvSpPr txBox="1"/>
          <p:nvPr/>
        </p:nvSpPr>
        <p:spPr>
          <a:xfrm>
            <a:off x="2345579" y="4111887"/>
            <a:ext cx="949042" cy="715581"/>
          </a:xfrm>
          <a:prstGeom prst="rect">
            <a:avLst/>
          </a:prstGeom>
          <a:noFill/>
        </p:spPr>
        <p:txBody>
          <a:bodyPr wrap="none" rtlCol="0">
            <a:spAutoFit/>
          </a:bodyPr>
          <a:lstStyle/>
          <a:p>
            <a:pPr algn="r"/>
            <a:r>
              <a:rPr lang="en-US" sz="1350" dirty="0"/>
              <a:t>Physical</a:t>
            </a:r>
            <a:br>
              <a:rPr lang="en-US" sz="1350" dirty="0"/>
            </a:br>
            <a:r>
              <a:rPr lang="en-US" sz="1350" dirty="0"/>
              <a:t>things</a:t>
            </a:r>
          </a:p>
          <a:p>
            <a:pPr algn="r"/>
            <a:r>
              <a:rPr lang="en-US" sz="1350" dirty="0"/>
              <a:t>(</a:t>
            </a:r>
            <a:r>
              <a:rPr lang="en-US" sz="1350" dirty="0" err="1"/>
              <a:t>ultimates</a:t>
            </a:r>
            <a:r>
              <a:rPr lang="en-US" sz="1350" dirty="0"/>
              <a:t>)</a:t>
            </a:r>
          </a:p>
        </p:txBody>
      </p:sp>
      <p:cxnSp>
        <p:nvCxnSpPr>
          <p:cNvPr id="6" name="Straight Arrow Connector 5">
            <a:extLst>
              <a:ext uri="{FF2B5EF4-FFF2-40B4-BE49-F238E27FC236}">
                <a16:creationId xmlns:a16="http://schemas.microsoft.com/office/drawing/2014/main" id="{C627263A-2BF5-EC4B-9EE3-7DEB2CF434C5}"/>
              </a:ext>
            </a:extLst>
          </p:cNvPr>
          <p:cNvCxnSpPr>
            <a:cxnSpLocks/>
          </p:cNvCxnSpPr>
          <p:nvPr/>
        </p:nvCxnSpPr>
        <p:spPr>
          <a:xfrm flipH="1">
            <a:off x="4805234" y="4150388"/>
            <a:ext cx="532885" cy="0"/>
          </a:xfrm>
          <a:prstGeom prst="straightConnector1">
            <a:avLst/>
          </a:prstGeom>
          <a:ln>
            <a:solidFill>
              <a:srgbClr val="FFC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2CD839ED-B86C-BA4D-B241-782E627A78E8}"/>
              </a:ext>
            </a:extLst>
          </p:cNvPr>
          <p:cNvSpPr txBox="1"/>
          <p:nvPr/>
        </p:nvSpPr>
        <p:spPr>
          <a:xfrm>
            <a:off x="118675" y="3313099"/>
            <a:ext cx="1510613" cy="1061829"/>
          </a:xfrm>
          <a:prstGeom prst="rect">
            <a:avLst/>
          </a:prstGeom>
          <a:noFill/>
        </p:spPr>
        <p:txBody>
          <a:bodyPr wrap="square" rtlCol="0">
            <a:spAutoFit/>
          </a:bodyPr>
          <a:lstStyle/>
          <a:p>
            <a:r>
              <a:rPr lang="en-US" sz="1050" dirty="0"/>
              <a:t>AC 5850</a:t>
            </a:r>
          </a:p>
          <a:p>
            <a:r>
              <a:rPr lang="en-US" sz="1050" dirty="0"/>
              <a:t>they receive particular influx; that is, there are with them angels and spirits through whom the influx comes.</a:t>
            </a:r>
          </a:p>
        </p:txBody>
      </p:sp>
      <p:sp>
        <p:nvSpPr>
          <p:cNvPr id="27" name="TextBox 26">
            <a:extLst>
              <a:ext uri="{FF2B5EF4-FFF2-40B4-BE49-F238E27FC236}">
                <a16:creationId xmlns:a16="http://schemas.microsoft.com/office/drawing/2014/main" id="{6E27C9D5-508A-D046-B06F-7C8B020CBDE6}"/>
              </a:ext>
            </a:extLst>
          </p:cNvPr>
          <p:cNvSpPr txBox="1"/>
          <p:nvPr/>
        </p:nvSpPr>
        <p:spPr>
          <a:xfrm>
            <a:off x="2815970" y="3174599"/>
            <a:ext cx="1051574" cy="300082"/>
          </a:xfrm>
          <a:prstGeom prst="rect">
            <a:avLst/>
          </a:prstGeom>
          <a:gradFill>
            <a:gsLst>
              <a:gs pos="0">
                <a:schemeClr val="accent5">
                  <a:lumMod val="75000"/>
                </a:schemeClr>
              </a:gs>
              <a:gs pos="100000">
                <a:schemeClr val="accent6"/>
              </a:gs>
            </a:gsLst>
            <a:lin ang="5400000" scaled="1"/>
          </a:gradFill>
          <a:ln>
            <a:solidFill>
              <a:schemeClr val="accent1"/>
            </a:solidFill>
          </a:ln>
        </p:spPr>
        <p:txBody>
          <a:bodyPr wrap="square" rtlCol="0">
            <a:spAutoFit/>
          </a:bodyPr>
          <a:lstStyle/>
          <a:p>
            <a:pPr algn="ctr"/>
            <a:r>
              <a:rPr lang="en-US" sz="1350" dirty="0"/>
              <a:t>2. Our mind</a:t>
            </a:r>
          </a:p>
        </p:txBody>
      </p:sp>
      <p:cxnSp>
        <p:nvCxnSpPr>
          <p:cNvPr id="28" name="Straight Arrow Connector 27">
            <a:extLst>
              <a:ext uri="{FF2B5EF4-FFF2-40B4-BE49-F238E27FC236}">
                <a16:creationId xmlns:a16="http://schemas.microsoft.com/office/drawing/2014/main" id="{E11AD469-DB7E-0B4D-9189-1FAE871A8BC1}"/>
              </a:ext>
            </a:extLst>
          </p:cNvPr>
          <p:cNvCxnSpPr>
            <a:cxnSpLocks/>
          </p:cNvCxnSpPr>
          <p:nvPr/>
        </p:nvCxnSpPr>
        <p:spPr>
          <a:xfrm>
            <a:off x="3626926" y="3451599"/>
            <a:ext cx="0" cy="52946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CC507891-48E3-5840-BD25-8A709ED7A715}"/>
              </a:ext>
            </a:extLst>
          </p:cNvPr>
          <p:cNvCxnSpPr>
            <a:cxnSpLocks/>
          </p:cNvCxnSpPr>
          <p:nvPr/>
        </p:nvCxnSpPr>
        <p:spPr>
          <a:xfrm>
            <a:off x="4012324" y="2926362"/>
            <a:ext cx="0" cy="1054697"/>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5E01EDC5-AEC1-4D46-8380-A43988A35AB7}"/>
              </a:ext>
            </a:extLst>
          </p:cNvPr>
          <p:cNvSpPr txBox="1"/>
          <p:nvPr/>
        </p:nvSpPr>
        <p:spPr>
          <a:xfrm>
            <a:off x="5338119" y="3402904"/>
            <a:ext cx="2058833" cy="507831"/>
          </a:xfrm>
          <a:prstGeom prst="rect">
            <a:avLst/>
          </a:prstGeom>
          <a:noFill/>
        </p:spPr>
        <p:txBody>
          <a:bodyPr wrap="none" rtlCol="0">
            <a:spAutoFit/>
          </a:bodyPr>
          <a:lstStyle/>
          <a:p>
            <a:r>
              <a:rPr lang="en-US" sz="1350" dirty="0"/>
              <a:t>(setting up the framework </a:t>
            </a:r>
            <a:br>
              <a:rPr lang="en-US" sz="1350" dirty="0"/>
            </a:br>
            <a:r>
              <a:rPr lang="en-US" sz="1350" dirty="0"/>
              <a:t>to receive mediated influx)</a:t>
            </a:r>
          </a:p>
        </p:txBody>
      </p:sp>
      <p:cxnSp>
        <p:nvCxnSpPr>
          <p:cNvPr id="34" name="Straight Arrow Connector 33">
            <a:extLst>
              <a:ext uri="{FF2B5EF4-FFF2-40B4-BE49-F238E27FC236}">
                <a16:creationId xmlns:a16="http://schemas.microsoft.com/office/drawing/2014/main" id="{9E9B08AB-86E5-3945-B11D-B5A7A9B1E5E4}"/>
              </a:ext>
            </a:extLst>
          </p:cNvPr>
          <p:cNvCxnSpPr>
            <a:cxnSpLocks/>
          </p:cNvCxnSpPr>
          <p:nvPr/>
        </p:nvCxnSpPr>
        <p:spPr>
          <a:xfrm>
            <a:off x="2459463" y="3645279"/>
            <a:ext cx="1136707" cy="152569"/>
          </a:xfrm>
          <a:prstGeom prst="straightConnector1">
            <a:avLst/>
          </a:prstGeom>
          <a:ln>
            <a:solidFill>
              <a:schemeClr val="bg1">
                <a:lumMod val="50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43981407-4F18-BE4D-ADEE-87230110A453}"/>
              </a:ext>
            </a:extLst>
          </p:cNvPr>
          <p:cNvCxnSpPr>
            <a:cxnSpLocks/>
          </p:cNvCxnSpPr>
          <p:nvPr/>
        </p:nvCxnSpPr>
        <p:spPr>
          <a:xfrm>
            <a:off x="2476958" y="3623359"/>
            <a:ext cx="1535366" cy="21920"/>
          </a:xfrm>
          <a:prstGeom prst="straightConnector1">
            <a:avLst/>
          </a:prstGeom>
          <a:ln>
            <a:solidFill>
              <a:schemeClr val="bg1">
                <a:lumMod val="50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351C1E99-3580-B64E-B77B-CEF83F06714B}"/>
              </a:ext>
            </a:extLst>
          </p:cNvPr>
          <p:cNvCxnSpPr>
            <a:cxnSpLocks/>
          </p:cNvCxnSpPr>
          <p:nvPr/>
        </p:nvCxnSpPr>
        <p:spPr>
          <a:xfrm flipV="1">
            <a:off x="2243051" y="2991388"/>
            <a:ext cx="1067857" cy="344682"/>
          </a:xfrm>
          <a:prstGeom prst="straightConnector1">
            <a:avLst/>
          </a:prstGeom>
          <a:ln>
            <a:solidFill>
              <a:schemeClr val="bg1">
                <a:lumMod val="50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32A6BDE2-CA49-7E46-8144-F2D7D147EA96}"/>
              </a:ext>
            </a:extLst>
          </p:cNvPr>
          <p:cNvSpPr txBox="1"/>
          <p:nvPr/>
        </p:nvSpPr>
        <p:spPr>
          <a:xfrm>
            <a:off x="7249917" y="1963658"/>
            <a:ext cx="1721049" cy="507831"/>
          </a:xfrm>
          <a:prstGeom prst="rect">
            <a:avLst/>
          </a:prstGeom>
          <a:noFill/>
        </p:spPr>
        <p:txBody>
          <a:bodyPr wrap="none" rtlCol="0">
            <a:spAutoFit/>
          </a:bodyPr>
          <a:lstStyle/>
          <a:p>
            <a:r>
              <a:rPr lang="en-US" sz="1350" dirty="0"/>
              <a:t>Immediate = first step</a:t>
            </a:r>
          </a:p>
          <a:p>
            <a:r>
              <a:rPr lang="en-US" sz="1350" dirty="0"/>
              <a:t>Mediated = later step</a:t>
            </a:r>
          </a:p>
        </p:txBody>
      </p:sp>
      <p:sp>
        <p:nvSpPr>
          <p:cNvPr id="2" name="Title 1">
            <a:extLst>
              <a:ext uri="{FF2B5EF4-FFF2-40B4-BE49-F238E27FC236}">
                <a16:creationId xmlns:a16="http://schemas.microsoft.com/office/drawing/2014/main" id="{E297C031-5D0C-774C-8A00-0630CDFE17AC}"/>
              </a:ext>
            </a:extLst>
          </p:cNvPr>
          <p:cNvSpPr>
            <a:spLocks noGrp="1"/>
          </p:cNvSpPr>
          <p:nvPr>
            <p:ph type="title"/>
          </p:nvPr>
        </p:nvSpPr>
        <p:spPr/>
        <p:txBody>
          <a:bodyPr/>
          <a:lstStyle/>
          <a:p>
            <a:r>
              <a:rPr lang="en-US" b="1" dirty="0"/>
              <a:t>Immediate and Mediate Influx</a:t>
            </a:r>
            <a:br>
              <a:rPr lang="en-US" b="1" dirty="0"/>
            </a:br>
            <a:endParaRPr lang="en-US" dirty="0"/>
          </a:p>
        </p:txBody>
      </p:sp>
      <p:sp>
        <p:nvSpPr>
          <p:cNvPr id="8" name="Slide Number Placeholder 7">
            <a:extLst>
              <a:ext uri="{FF2B5EF4-FFF2-40B4-BE49-F238E27FC236}">
                <a16:creationId xmlns:a16="http://schemas.microsoft.com/office/drawing/2014/main" id="{AFB1E7BE-F579-A74F-9B8C-D8B57C0B2D21}"/>
              </a:ext>
            </a:extLst>
          </p:cNvPr>
          <p:cNvSpPr>
            <a:spLocks noGrp="1"/>
          </p:cNvSpPr>
          <p:nvPr>
            <p:ph type="sldNum" sz="quarter" idx="12"/>
          </p:nvPr>
        </p:nvSpPr>
        <p:spPr/>
        <p:txBody>
          <a:bodyPr/>
          <a:lstStyle/>
          <a:p>
            <a:fld id="{22753A93-0229-F743-A9B6-D3D49CF85195}" type="slidenum">
              <a:rPr lang="en-US" smtClean="0"/>
              <a:t>6</a:t>
            </a:fld>
            <a:endParaRPr lang="en-US"/>
          </a:p>
        </p:txBody>
      </p:sp>
      <p:sp>
        <p:nvSpPr>
          <p:cNvPr id="3" name="Footer Placeholder 2">
            <a:extLst>
              <a:ext uri="{FF2B5EF4-FFF2-40B4-BE49-F238E27FC236}">
                <a16:creationId xmlns:a16="http://schemas.microsoft.com/office/drawing/2014/main" id="{6D58B4BD-611C-3E4D-B0CC-9B7F9454FED8}"/>
              </a:ext>
            </a:extLst>
          </p:cNvPr>
          <p:cNvSpPr>
            <a:spLocks noGrp="1"/>
          </p:cNvSpPr>
          <p:nvPr>
            <p:ph type="ftr" sz="quarter" idx="11"/>
          </p:nvPr>
        </p:nvSpPr>
        <p:spPr/>
        <p:txBody>
          <a:bodyPr/>
          <a:lstStyle/>
          <a:p>
            <a:r>
              <a:rPr lang="en-US"/>
              <a:t>Ian Thompson</a:t>
            </a:r>
          </a:p>
        </p:txBody>
      </p:sp>
      <p:cxnSp>
        <p:nvCxnSpPr>
          <p:cNvPr id="33" name="Straight Arrow Connector 32">
            <a:extLst>
              <a:ext uri="{FF2B5EF4-FFF2-40B4-BE49-F238E27FC236}">
                <a16:creationId xmlns:a16="http://schemas.microsoft.com/office/drawing/2014/main" id="{EF90B83C-526A-B24D-BC0B-48A8FACF81B1}"/>
              </a:ext>
            </a:extLst>
          </p:cNvPr>
          <p:cNvCxnSpPr>
            <a:cxnSpLocks/>
          </p:cNvCxnSpPr>
          <p:nvPr/>
        </p:nvCxnSpPr>
        <p:spPr>
          <a:xfrm flipH="1">
            <a:off x="4675221" y="4198946"/>
            <a:ext cx="1" cy="259072"/>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6F8E1E6F-A746-DA4F-8F8E-CCF82F842C82}"/>
              </a:ext>
            </a:extLst>
          </p:cNvPr>
          <p:cNvCxnSpPr>
            <a:cxnSpLocks/>
          </p:cNvCxnSpPr>
          <p:nvPr/>
        </p:nvCxnSpPr>
        <p:spPr>
          <a:xfrm flipH="1">
            <a:off x="4572000" y="4521448"/>
            <a:ext cx="1" cy="259072"/>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9484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5B0EB-954E-F84C-B23C-4168E6634ABE}"/>
              </a:ext>
            </a:extLst>
          </p:cNvPr>
          <p:cNvSpPr>
            <a:spLocks noGrp="1"/>
          </p:cNvSpPr>
          <p:nvPr>
            <p:ph type="title"/>
          </p:nvPr>
        </p:nvSpPr>
        <p:spPr/>
        <p:txBody>
          <a:bodyPr/>
          <a:lstStyle/>
          <a:p>
            <a:r>
              <a:rPr lang="en-US" dirty="0"/>
              <a:t>Sub-sub-degrees too!</a:t>
            </a:r>
          </a:p>
        </p:txBody>
      </p:sp>
      <p:sp>
        <p:nvSpPr>
          <p:cNvPr id="4" name="Content Placeholder 3">
            <a:extLst>
              <a:ext uri="{FF2B5EF4-FFF2-40B4-BE49-F238E27FC236}">
                <a16:creationId xmlns:a16="http://schemas.microsoft.com/office/drawing/2014/main" id="{4238EA2C-DA6D-854F-AFBD-16DFAF4A4BA3}"/>
              </a:ext>
            </a:extLst>
          </p:cNvPr>
          <p:cNvSpPr>
            <a:spLocks noGrp="1"/>
          </p:cNvSpPr>
          <p:nvPr>
            <p:ph idx="1"/>
          </p:nvPr>
        </p:nvSpPr>
        <p:spPr>
          <a:xfrm>
            <a:off x="628650" y="1470990"/>
            <a:ext cx="7886700" cy="5250485"/>
          </a:xfrm>
        </p:spPr>
        <p:txBody>
          <a:bodyPr/>
          <a:lstStyle/>
          <a:p>
            <a:pPr marL="0" indent="0">
              <a:buNone/>
            </a:pPr>
            <a:r>
              <a:rPr lang="en-US" dirty="0"/>
              <a:t>Previous:</a:t>
            </a:r>
          </a:p>
          <a:p>
            <a:endParaRPr lang="en-US" dirty="0"/>
          </a:p>
          <a:p>
            <a:pPr marL="0" indent="0">
              <a:buNone/>
            </a:pPr>
            <a:r>
              <a:rPr lang="en-US" dirty="0"/>
              <a:t>From DLW 79: “Divine is the same in things greatest and least”, expect sub-sub-degrees of all of these:</a:t>
            </a:r>
          </a:p>
          <a:p>
            <a:pPr marL="0" indent="0">
              <a:buNone/>
            </a:pPr>
            <a:endParaRPr lang="en-US" dirty="0"/>
          </a:p>
          <a:p>
            <a:endParaRPr lang="en-US" dirty="0"/>
          </a:p>
        </p:txBody>
      </p:sp>
      <p:graphicFrame>
        <p:nvGraphicFramePr>
          <p:cNvPr id="5" name="Table 4">
            <a:extLst>
              <a:ext uri="{FF2B5EF4-FFF2-40B4-BE49-F238E27FC236}">
                <a16:creationId xmlns:a16="http://schemas.microsoft.com/office/drawing/2014/main" id="{5CE67F7A-D9B2-F04C-BF58-3E0AEFE56C8A}"/>
              </a:ext>
            </a:extLst>
          </p:cNvPr>
          <p:cNvGraphicFramePr>
            <a:graphicFrameLocks noGrp="1"/>
          </p:cNvGraphicFramePr>
          <p:nvPr>
            <p:extLst>
              <p:ext uri="{D42A27DB-BD31-4B8C-83A1-F6EECF244321}">
                <p14:modId xmlns:p14="http://schemas.microsoft.com/office/powerpoint/2010/main" val="2324115391"/>
              </p:ext>
            </p:extLst>
          </p:nvPr>
        </p:nvGraphicFramePr>
        <p:xfrm>
          <a:off x="2536961" y="1470989"/>
          <a:ext cx="5672760" cy="1053548"/>
        </p:xfrm>
        <a:graphic>
          <a:graphicData uri="http://schemas.openxmlformats.org/drawingml/2006/table">
            <a:tbl>
              <a:tblPr firstRow="1" bandRow="1">
                <a:tableStyleId>{5C22544A-7EE6-4342-B048-85BDC9FD1C3A}</a:tableStyleId>
              </a:tblPr>
              <a:tblGrid>
                <a:gridCol w="2094697">
                  <a:extLst>
                    <a:ext uri="{9D8B030D-6E8A-4147-A177-3AD203B41FA5}">
                      <a16:colId xmlns:a16="http://schemas.microsoft.com/office/drawing/2014/main" val="2845882882"/>
                    </a:ext>
                  </a:extLst>
                </a:gridCol>
                <a:gridCol w="3578063">
                  <a:extLst>
                    <a:ext uri="{9D8B030D-6E8A-4147-A177-3AD203B41FA5}">
                      <a16:colId xmlns:a16="http://schemas.microsoft.com/office/drawing/2014/main" val="1695686629"/>
                    </a:ext>
                  </a:extLst>
                </a:gridCol>
              </a:tblGrid>
              <a:tr h="342804">
                <a:tc>
                  <a:txBody>
                    <a:bodyPr/>
                    <a:lstStyle/>
                    <a:p>
                      <a:r>
                        <a:rPr lang="en-US" sz="1400" dirty="0"/>
                        <a:t>3.1 Action from ends</a:t>
                      </a:r>
                    </a:p>
                  </a:txBody>
                  <a:tcPr>
                    <a:solidFill>
                      <a:schemeClr val="accent6">
                        <a:lumMod val="50000"/>
                      </a:schemeClr>
                    </a:solidFill>
                  </a:tcPr>
                </a:tc>
                <a:tc>
                  <a:txBody>
                    <a:bodyPr/>
                    <a:lstStyle/>
                    <a:p>
                      <a:r>
                        <a:rPr lang="en-US" sz="1400" dirty="0"/>
                        <a:t>Making spacetime and its ends</a:t>
                      </a:r>
                    </a:p>
                  </a:txBody>
                  <a:tcPr>
                    <a:solidFill>
                      <a:schemeClr val="accent6">
                        <a:lumMod val="50000"/>
                      </a:schemeClr>
                    </a:solidFill>
                  </a:tcPr>
                </a:tc>
                <a:extLst>
                  <a:ext uri="{0D108BD9-81ED-4DB2-BD59-A6C34878D82A}">
                    <a16:rowId xmlns:a16="http://schemas.microsoft.com/office/drawing/2014/main" val="2133275322"/>
                  </a:ext>
                </a:extLst>
              </a:tr>
              <a:tr h="355372">
                <a:tc>
                  <a:txBody>
                    <a:bodyPr/>
                    <a:lstStyle/>
                    <a:p>
                      <a:r>
                        <a:rPr lang="en-US" sz="1400" dirty="0"/>
                        <a:t>3.2 Action from form</a:t>
                      </a:r>
                    </a:p>
                  </a:txBody>
                  <a:tcPr>
                    <a:solidFill>
                      <a:schemeClr val="accent6">
                        <a:lumMod val="75000"/>
                      </a:schemeClr>
                    </a:solidFill>
                  </a:tcPr>
                </a:tc>
                <a:tc>
                  <a:txBody>
                    <a:bodyPr/>
                    <a:lstStyle/>
                    <a:p>
                      <a:r>
                        <a:rPr lang="en-US" sz="1400" dirty="0"/>
                        <a:t>Electromagnetic and quantum fields</a:t>
                      </a:r>
                    </a:p>
                  </a:txBody>
                  <a:tcPr>
                    <a:solidFill>
                      <a:schemeClr val="accent6">
                        <a:lumMod val="75000"/>
                      </a:schemeClr>
                    </a:solidFill>
                  </a:tcPr>
                </a:tc>
                <a:extLst>
                  <a:ext uri="{0D108BD9-81ED-4DB2-BD59-A6C34878D82A}">
                    <a16:rowId xmlns:a16="http://schemas.microsoft.com/office/drawing/2014/main" val="3554291885"/>
                  </a:ext>
                </a:extLst>
              </a:tr>
              <a:tr h="355372">
                <a:tc>
                  <a:txBody>
                    <a:bodyPr/>
                    <a:lstStyle/>
                    <a:p>
                      <a:r>
                        <a:rPr lang="en-US" sz="1400" dirty="0"/>
                        <a:t>3.3 Ultimate action</a:t>
                      </a:r>
                    </a:p>
                  </a:txBody>
                  <a:tcPr>
                    <a:solidFill>
                      <a:schemeClr val="accent6">
                        <a:lumMod val="60000"/>
                        <a:lumOff val="40000"/>
                      </a:schemeClr>
                    </a:solidFill>
                  </a:tcPr>
                </a:tc>
                <a:tc>
                  <a:txBody>
                    <a:bodyPr/>
                    <a:lstStyle/>
                    <a:p>
                      <a:r>
                        <a:rPr lang="en-US" sz="1400" dirty="0"/>
                        <a:t>Physics of objects (quantum &amp; classical)</a:t>
                      </a:r>
                    </a:p>
                  </a:txBody>
                  <a:tcPr>
                    <a:solidFill>
                      <a:schemeClr val="accent6">
                        <a:lumMod val="60000"/>
                        <a:lumOff val="40000"/>
                      </a:schemeClr>
                    </a:solidFill>
                  </a:tcPr>
                </a:tc>
                <a:extLst>
                  <a:ext uri="{0D108BD9-81ED-4DB2-BD59-A6C34878D82A}">
                    <a16:rowId xmlns:a16="http://schemas.microsoft.com/office/drawing/2014/main" val="1677114670"/>
                  </a:ext>
                </a:extLst>
              </a:tr>
            </a:tbl>
          </a:graphicData>
        </a:graphic>
      </p:graphicFrame>
      <p:graphicFrame>
        <p:nvGraphicFramePr>
          <p:cNvPr id="6" name="Table 5">
            <a:extLst>
              <a:ext uri="{FF2B5EF4-FFF2-40B4-BE49-F238E27FC236}">
                <a16:creationId xmlns:a16="http://schemas.microsoft.com/office/drawing/2014/main" id="{D477AF04-A938-8542-B3A4-6707EA220260}"/>
              </a:ext>
            </a:extLst>
          </p:cNvPr>
          <p:cNvGraphicFramePr>
            <a:graphicFrameLocks noGrp="1"/>
          </p:cNvGraphicFramePr>
          <p:nvPr>
            <p:extLst>
              <p:ext uri="{D42A27DB-BD31-4B8C-83A1-F6EECF244321}">
                <p14:modId xmlns:p14="http://schemas.microsoft.com/office/powerpoint/2010/main" val="1892912027"/>
              </p:ext>
            </p:extLst>
          </p:nvPr>
        </p:nvGraphicFramePr>
        <p:xfrm>
          <a:off x="864704" y="3630401"/>
          <a:ext cx="7504045" cy="2235207"/>
        </p:xfrm>
        <a:graphic>
          <a:graphicData uri="http://schemas.openxmlformats.org/drawingml/2006/table">
            <a:tbl>
              <a:tblPr firstRow="1" firstCol="1" bandRow="1">
                <a:tableStyleId>{5C22544A-7EE6-4342-B048-85BDC9FD1C3A}</a:tableStyleId>
              </a:tblPr>
              <a:tblGrid>
                <a:gridCol w="641568">
                  <a:extLst>
                    <a:ext uri="{9D8B030D-6E8A-4147-A177-3AD203B41FA5}">
                      <a16:colId xmlns:a16="http://schemas.microsoft.com/office/drawing/2014/main" val="597900686"/>
                    </a:ext>
                  </a:extLst>
                </a:gridCol>
                <a:gridCol w="167668">
                  <a:extLst>
                    <a:ext uri="{9D8B030D-6E8A-4147-A177-3AD203B41FA5}">
                      <a16:colId xmlns:a16="http://schemas.microsoft.com/office/drawing/2014/main" val="540950517"/>
                    </a:ext>
                  </a:extLst>
                </a:gridCol>
                <a:gridCol w="2554411">
                  <a:extLst>
                    <a:ext uri="{9D8B030D-6E8A-4147-A177-3AD203B41FA5}">
                      <a16:colId xmlns:a16="http://schemas.microsoft.com/office/drawing/2014/main" val="167605977"/>
                    </a:ext>
                  </a:extLst>
                </a:gridCol>
                <a:gridCol w="2190493">
                  <a:extLst>
                    <a:ext uri="{9D8B030D-6E8A-4147-A177-3AD203B41FA5}">
                      <a16:colId xmlns:a16="http://schemas.microsoft.com/office/drawing/2014/main" val="427234347"/>
                    </a:ext>
                  </a:extLst>
                </a:gridCol>
                <a:gridCol w="1949905">
                  <a:extLst>
                    <a:ext uri="{9D8B030D-6E8A-4147-A177-3AD203B41FA5}">
                      <a16:colId xmlns:a16="http://schemas.microsoft.com/office/drawing/2014/main" val="657997599"/>
                    </a:ext>
                  </a:extLst>
                </a:gridCol>
              </a:tblGrid>
              <a:tr h="415983">
                <a:tc>
                  <a:txBody>
                    <a:bodyPr/>
                    <a:lstStyle/>
                    <a:p>
                      <a:pPr marL="0" marR="0" algn="ctr">
                        <a:spcBef>
                          <a:spcPts val="0"/>
                        </a:spcBef>
                        <a:spcAft>
                          <a:spcPts val="0"/>
                        </a:spcAft>
                      </a:pPr>
                      <a:r>
                        <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solidFill>
                      <a:schemeClr val="bg1">
                        <a:lumMod val="85000"/>
                      </a:schemeClr>
                    </a:solidFill>
                  </a:tcPr>
                </a:tc>
                <a:tc>
                  <a:txBody>
                    <a:bodyPr/>
                    <a:lstStyle/>
                    <a:p>
                      <a:pPr marL="0" marR="0" algn="ctr">
                        <a:spcBef>
                          <a:spcPts val="0"/>
                        </a:spcBef>
                        <a:spcAft>
                          <a:spcPts val="0"/>
                        </a:spcAft>
                      </a:pP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marL="0" marR="0" algn="ctr">
                        <a:spcBef>
                          <a:spcPts val="0"/>
                        </a:spcBef>
                        <a:spcAft>
                          <a:spcPts val="0"/>
                        </a:spcAft>
                      </a:pPr>
                      <a:r>
                        <a:rPr lang="en-US" sz="1800" dirty="0">
                          <a:effectLst/>
                        </a:rPr>
                        <a:t>Principles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50000"/>
                      </a:schemeClr>
                    </a:solidFill>
                  </a:tcPr>
                </a:tc>
                <a:tc>
                  <a:txBody>
                    <a:bodyPr/>
                    <a:lstStyle/>
                    <a:p>
                      <a:pPr marL="0" marR="0" algn="ctr">
                        <a:spcBef>
                          <a:spcPts val="0"/>
                        </a:spcBef>
                        <a:spcAft>
                          <a:spcPts val="0"/>
                        </a:spcAft>
                      </a:pPr>
                      <a:r>
                        <a:rPr lang="en-US" sz="1800" dirty="0">
                          <a:effectLst/>
                        </a:rPr>
                        <a:t>Propagating causes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75000"/>
                      </a:schemeClr>
                    </a:solidFill>
                  </a:tcPr>
                </a:tc>
                <a:tc>
                  <a:txBody>
                    <a:bodyPr/>
                    <a:lstStyle/>
                    <a:p>
                      <a:pPr marL="0" marR="0" algn="ctr">
                        <a:spcBef>
                          <a:spcPts val="0"/>
                        </a:spcBef>
                        <a:spcAft>
                          <a:spcPts val="0"/>
                        </a:spcAft>
                      </a:pPr>
                      <a:r>
                        <a:rPr lang="en-US" sz="1800" dirty="0">
                          <a:effectLst/>
                        </a:rPr>
                        <a:t>Effects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extLst>
                  <a:ext uri="{0D108BD9-81ED-4DB2-BD59-A6C34878D82A}">
                    <a16:rowId xmlns:a16="http://schemas.microsoft.com/office/drawing/2014/main" val="2092781011"/>
                  </a:ext>
                </a:extLst>
              </a:tr>
              <a:tr h="0">
                <a:tc>
                  <a:txBody>
                    <a:bodyPr/>
                    <a:lstStyle/>
                    <a:p>
                      <a:pPr marL="0" marR="0" algn="ctr">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marL="0" marR="0" algn="ctr">
                        <a:spcBef>
                          <a:spcPts val="0"/>
                        </a:spcBef>
                        <a:spcAft>
                          <a:spcPts val="0"/>
                        </a:spcAft>
                      </a:pPr>
                      <a:endPar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4119337018"/>
                  </a:ext>
                </a:extLst>
              </a:tr>
              <a:tr h="415983">
                <a:tc>
                  <a:txBody>
                    <a:bodyPr/>
                    <a:lstStyle/>
                    <a:p>
                      <a:pPr marL="0" marR="0" algn="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a:t>
                      </a:r>
                    </a:p>
                  </a:txBody>
                  <a:tcPr marL="68580" marR="68580" marT="0" marB="0">
                    <a:solidFill>
                      <a:schemeClr val="bg1">
                        <a:lumMod val="85000"/>
                      </a:schemeClr>
                    </a:solidFill>
                  </a:tcPr>
                </a:tc>
                <a:tc>
                  <a:txBody>
                    <a:bodyPr/>
                    <a:lstStyle/>
                    <a:p>
                      <a:pPr marL="0" marR="0">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marL="0" marR="0">
                        <a:spcBef>
                          <a:spcPts val="0"/>
                        </a:spcBef>
                        <a:spcAft>
                          <a:spcPts val="0"/>
                        </a:spcAft>
                      </a:pPr>
                      <a:r>
                        <a:rPr lang="en-US" sz="1400" dirty="0">
                          <a:solidFill>
                            <a:schemeClr val="bg1"/>
                          </a:solidFill>
                          <a:effectLst/>
                        </a:rPr>
                        <a:t>3.1.1 Reception of targets</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50000"/>
                      </a:schemeClr>
                    </a:solidFill>
                  </a:tcPr>
                </a:tc>
                <a:tc>
                  <a:txBody>
                    <a:bodyPr/>
                    <a:lstStyle/>
                    <a:p>
                      <a:pPr marL="0" marR="0">
                        <a:spcBef>
                          <a:spcPts val="0"/>
                        </a:spcBef>
                        <a:spcAft>
                          <a:spcPts val="0"/>
                        </a:spcAft>
                      </a:pPr>
                      <a:r>
                        <a:rPr lang="en-US" sz="1400" dirty="0">
                          <a:solidFill>
                            <a:schemeClr val="bg1"/>
                          </a:solidFill>
                          <a:effectLst/>
                        </a:rPr>
                        <a:t>3.1.2 </a:t>
                      </a:r>
                      <a:br>
                        <a:rPr lang="en-US" sz="1400" dirty="0">
                          <a:solidFill>
                            <a:schemeClr val="bg1"/>
                          </a:solidFill>
                          <a:effectLst/>
                        </a:rPr>
                      </a:br>
                      <a:r>
                        <a:rPr lang="en-US" sz="1400" dirty="0">
                          <a:solidFill>
                            <a:schemeClr val="bg1"/>
                          </a:solidFill>
                          <a:effectLst/>
                        </a:rPr>
                        <a:t>Causes to arrange targets</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75000"/>
                      </a:schemeClr>
                    </a:solidFill>
                  </a:tcPr>
                </a:tc>
                <a:tc>
                  <a:txBody>
                    <a:bodyPr/>
                    <a:lstStyle/>
                    <a:p>
                      <a:pPr marL="0" marR="0">
                        <a:spcBef>
                          <a:spcPts val="0"/>
                        </a:spcBef>
                        <a:spcAft>
                          <a:spcPts val="0"/>
                        </a:spcAft>
                      </a:pPr>
                      <a:r>
                        <a:rPr lang="en-US" sz="1400" dirty="0">
                          <a:effectLst/>
                        </a:rPr>
                        <a:t>3.1.3 Arranged specific targets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extLst>
                  <a:ext uri="{0D108BD9-81ED-4DB2-BD59-A6C34878D82A}">
                    <a16:rowId xmlns:a16="http://schemas.microsoft.com/office/drawing/2014/main" val="2892029649"/>
                  </a:ext>
                </a:extLst>
              </a:tr>
              <a:tr h="535777">
                <a:tc>
                  <a:txBody>
                    <a:bodyPr/>
                    <a:lstStyle/>
                    <a:p>
                      <a:pPr marL="0" marR="0" algn="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a:t>
                      </a:r>
                    </a:p>
                  </a:txBody>
                  <a:tcPr marL="68580" marR="68580" marT="0" marB="0">
                    <a:solidFill>
                      <a:schemeClr val="bg1">
                        <a:lumMod val="85000"/>
                      </a:schemeClr>
                    </a:solidFill>
                  </a:tcPr>
                </a:tc>
                <a:tc>
                  <a:txBody>
                    <a:bodyPr/>
                    <a:lstStyle/>
                    <a:p>
                      <a:pPr marL="0" marR="0">
                        <a:spcBef>
                          <a:spcPts val="0"/>
                        </a:spcBef>
                        <a:spcAft>
                          <a:spcPts val="0"/>
                        </a:spcAft>
                      </a:pP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marL="0" marR="0">
                        <a:spcBef>
                          <a:spcPts val="0"/>
                        </a:spcBef>
                        <a:spcAft>
                          <a:spcPts val="0"/>
                        </a:spcAft>
                      </a:pPr>
                      <a:r>
                        <a:rPr lang="en-US" sz="1400" dirty="0">
                          <a:solidFill>
                            <a:schemeClr val="bg1"/>
                          </a:solidFill>
                          <a:effectLst/>
                        </a:rPr>
                        <a:t>3.2.1 </a:t>
                      </a:r>
                      <a:r>
                        <a:rPr lang="en-US" sz="1400" b="1" dirty="0" err="1">
                          <a:solidFill>
                            <a:schemeClr val="bg1"/>
                          </a:solidFill>
                          <a:effectLst/>
                        </a:rPr>
                        <a:t>Lagrangian</a:t>
                      </a:r>
                      <a:r>
                        <a:rPr lang="en-US" sz="1400" b="1" dirty="0">
                          <a:solidFill>
                            <a:schemeClr val="bg1"/>
                          </a:solidFill>
                          <a:effectLst/>
                        </a:rPr>
                        <a:t>: </a:t>
                      </a:r>
                      <a:br>
                        <a:rPr lang="en-US" sz="1400" dirty="0">
                          <a:solidFill>
                            <a:schemeClr val="bg1"/>
                          </a:solidFill>
                          <a:effectLst/>
                        </a:rPr>
                      </a:br>
                      <a:r>
                        <a:rPr lang="en-US" sz="1400" dirty="0">
                          <a:solidFill>
                            <a:schemeClr val="bg1"/>
                          </a:solidFill>
                          <a:effectLst/>
                        </a:rPr>
                        <a:t>Principles for quantum fields</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75000"/>
                      </a:schemeClr>
                    </a:solidFill>
                  </a:tcPr>
                </a:tc>
                <a:tc>
                  <a:txBody>
                    <a:bodyPr/>
                    <a:lstStyle/>
                    <a:p>
                      <a:pPr marL="0" marR="0">
                        <a:spcBef>
                          <a:spcPts val="0"/>
                        </a:spcBef>
                        <a:spcAft>
                          <a:spcPts val="0"/>
                        </a:spcAft>
                      </a:pPr>
                      <a:r>
                        <a:rPr lang="en-US" sz="1400" dirty="0">
                          <a:effectLst/>
                        </a:rPr>
                        <a:t>3.2.2 </a:t>
                      </a:r>
                      <a:br>
                        <a:rPr lang="en-US" sz="1400" dirty="0">
                          <a:effectLst/>
                        </a:rPr>
                      </a:br>
                      <a:r>
                        <a:rPr lang="en-US" sz="1400" dirty="0">
                          <a:effectLst/>
                        </a:rPr>
                        <a:t>Propagation of quantum fields for all future options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a:spcBef>
                          <a:spcPts val="0"/>
                        </a:spcBef>
                        <a:spcAft>
                          <a:spcPts val="0"/>
                        </a:spcAft>
                      </a:pPr>
                      <a:r>
                        <a:rPr lang="en-US" sz="1400" dirty="0">
                          <a:effectLst/>
                        </a:rPr>
                        <a:t>3.2.3 </a:t>
                      </a:r>
                      <a:br>
                        <a:rPr lang="en-US" sz="1400" dirty="0">
                          <a:effectLst/>
                        </a:rPr>
                      </a:br>
                      <a:r>
                        <a:rPr lang="en-US" sz="1400" dirty="0">
                          <a:effectLst/>
                        </a:rPr>
                        <a:t>Results of quantum fields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1038288564"/>
                  </a:ext>
                </a:extLst>
              </a:tr>
              <a:tr h="574047">
                <a:tc>
                  <a:txBody>
                    <a:bodyPr/>
                    <a:lstStyle/>
                    <a:p>
                      <a:pPr marL="0" marR="0" algn="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3.3</a:t>
                      </a:r>
                    </a:p>
                  </a:txBody>
                  <a:tcPr marL="68580" marR="68580" marT="0" marB="0">
                    <a:solidFill>
                      <a:schemeClr val="bg1">
                        <a:lumMod val="85000"/>
                      </a:schemeClr>
                    </a:solidFill>
                  </a:tcPr>
                </a:tc>
                <a:tc>
                  <a:txBody>
                    <a:bodyPr/>
                    <a:lstStyle/>
                    <a:p>
                      <a:pPr marL="0" marR="0">
                        <a:spcBef>
                          <a:spcPts val="0"/>
                        </a:spcBef>
                        <a:spcAft>
                          <a:spcPts val="0"/>
                        </a:spcAft>
                      </a:pP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marL="0" marR="0">
                        <a:spcBef>
                          <a:spcPts val="0"/>
                        </a:spcBef>
                        <a:spcAft>
                          <a:spcPts val="0"/>
                        </a:spcAft>
                      </a:pPr>
                      <a:r>
                        <a:rPr lang="en-US" sz="1400" dirty="0">
                          <a:effectLst/>
                        </a:rPr>
                        <a:t>3.3.1 </a:t>
                      </a:r>
                      <a:r>
                        <a:rPr lang="en-US" sz="1400" b="1" dirty="0">
                          <a:effectLst/>
                        </a:rPr>
                        <a:t>Hamiltonian: </a:t>
                      </a:r>
                      <a:br>
                        <a:rPr lang="en-US" sz="1400" dirty="0">
                          <a:effectLst/>
                        </a:rPr>
                      </a:br>
                      <a:r>
                        <a:rPr lang="en-US" sz="1400" dirty="0">
                          <a:effectLst/>
                        </a:rPr>
                        <a:t>kinetic + potential energies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a:spcBef>
                          <a:spcPts val="0"/>
                        </a:spcBef>
                        <a:spcAft>
                          <a:spcPts val="0"/>
                        </a:spcAft>
                      </a:pPr>
                      <a:r>
                        <a:rPr lang="en-US" sz="1400" dirty="0">
                          <a:effectLst/>
                        </a:rPr>
                        <a:t>3.3.2</a:t>
                      </a:r>
                      <a:r>
                        <a:rPr lang="en-US" sz="1600" dirty="0">
                          <a:effectLst/>
                        </a:rPr>
                        <a:t>  </a:t>
                      </a:r>
                    </a:p>
                    <a:p>
                      <a:pPr marL="0" marR="0">
                        <a:spcBef>
                          <a:spcPts val="0"/>
                        </a:spcBef>
                        <a:spcAft>
                          <a:spcPts val="0"/>
                        </a:spcAft>
                      </a:pPr>
                      <a:r>
                        <a:rPr lang="en-US" sz="1400" dirty="0">
                          <a:effectLst/>
                        </a:rPr>
                        <a:t>Quantum wave function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spcBef>
                          <a:spcPts val="0"/>
                        </a:spcBef>
                        <a:spcAft>
                          <a:spcPts val="0"/>
                        </a:spcAft>
                      </a:pPr>
                      <a:r>
                        <a:rPr lang="en-US" sz="1400" dirty="0">
                          <a:effectLst/>
                        </a:rPr>
                        <a:t>3.3.3 Actual selections</a:t>
                      </a:r>
                      <a:endParaRPr lang="en-US" sz="1600" dirty="0">
                        <a:effectLst/>
                      </a:endParaRPr>
                    </a:p>
                    <a:p>
                      <a:pPr marL="0" marR="0">
                        <a:spcBef>
                          <a:spcPts val="0"/>
                        </a:spcBef>
                        <a:spcAft>
                          <a:spcPts val="0"/>
                        </a:spcAft>
                      </a:pPr>
                      <a:r>
                        <a:rPr lang="en-US" sz="1400" dirty="0">
                          <a:effectLst/>
                        </a:rPr>
                        <a:t>e.g. Measurements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20000"/>
                        <a:lumOff val="80000"/>
                      </a:schemeClr>
                    </a:solidFill>
                  </a:tcPr>
                </a:tc>
                <a:extLst>
                  <a:ext uri="{0D108BD9-81ED-4DB2-BD59-A6C34878D82A}">
                    <a16:rowId xmlns:a16="http://schemas.microsoft.com/office/drawing/2014/main" val="1923502945"/>
                  </a:ext>
                </a:extLst>
              </a:tr>
            </a:tbl>
          </a:graphicData>
        </a:graphic>
      </p:graphicFrame>
      <p:sp>
        <p:nvSpPr>
          <p:cNvPr id="8" name="TextBox 7">
            <a:extLst>
              <a:ext uri="{FF2B5EF4-FFF2-40B4-BE49-F238E27FC236}">
                <a16:creationId xmlns:a16="http://schemas.microsoft.com/office/drawing/2014/main" id="{1F415B1B-1BB5-3A47-8BCE-53FF2B26278A}"/>
              </a:ext>
            </a:extLst>
          </p:cNvPr>
          <p:cNvSpPr txBox="1"/>
          <p:nvPr/>
        </p:nvSpPr>
        <p:spPr>
          <a:xfrm>
            <a:off x="578954" y="6069710"/>
            <a:ext cx="8346837" cy="369332"/>
          </a:xfrm>
          <a:prstGeom prst="rect">
            <a:avLst/>
          </a:prstGeom>
          <a:noFill/>
        </p:spPr>
        <p:txBody>
          <a:bodyPr wrap="none" rtlCol="0">
            <a:spAutoFit/>
          </a:bodyPr>
          <a:lstStyle/>
          <a:p>
            <a:r>
              <a:rPr lang="en-US" dirty="0"/>
              <a:t>3.3 = ordinary quantum mechanics.  3.2 = quantum field theory.   3.1 = ? unknown      </a:t>
            </a:r>
          </a:p>
        </p:txBody>
      </p:sp>
      <p:sp>
        <p:nvSpPr>
          <p:cNvPr id="9" name="Slide Number Placeholder 8">
            <a:extLst>
              <a:ext uri="{FF2B5EF4-FFF2-40B4-BE49-F238E27FC236}">
                <a16:creationId xmlns:a16="http://schemas.microsoft.com/office/drawing/2014/main" id="{2BAFA3A0-720F-FD47-AEF5-1F92B59A7CFB}"/>
              </a:ext>
            </a:extLst>
          </p:cNvPr>
          <p:cNvSpPr>
            <a:spLocks noGrp="1"/>
          </p:cNvSpPr>
          <p:nvPr>
            <p:ph type="sldNum" sz="quarter" idx="12"/>
          </p:nvPr>
        </p:nvSpPr>
        <p:spPr/>
        <p:txBody>
          <a:bodyPr/>
          <a:lstStyle/>
          <a:p>
            <a:fld id="{22753A93-0229-F743-A9B6-D3D49CF85195}" type="slidenum">
              <a:rPr lang="en-US" smtClean="0"/>
              <a:t>7</a:t>
            </a:fld>
            <a:endParaRPr lang="en-US"/>
          </a:p>
        </p:txBody>
      </p:sp>
      <p:sp>
        <p:nvSpPr>
          <p:cNvPr id="3" name="Footer Placeholder 2">
            <a:extLst>
              <a:ext uri="{FF2B5EF4-FFF2-40B4-BE49-F238E27FC236}">
                <a16:creationId xmlns:a16="http://schemas.microsoft.com/office/drawing/2014/main" id="{17732FAD-C9F6-CC46-9CBF-91424DACE806}"/>
              </a:ext>
            </a:extLst>
          </p:cNvPr>
          <p:cNvSpPr>
            <a:spLocks noGrp="1"/>
          </p:cNvSpPr>
          <p:nvPr>
            <p:ph type="ftr" sz="quarter" idx="11"/>
          </p:nvPr>
        </p:nvSpPr>
        <p:spPr/>
        <p:txBody>
          <a:bodyPr/>
          <a:lstStyle/>
          <a:p>
            <a:r>
              <a:rPr lang="en-US"/>
              <a:t>Ian Thompson</a:t>
            </a:r>
          </a:p>
        </p:txBody>
      </p:sp>
    </p:spTree>
    <p:extLst>
      <p:ext uri="{BB962C8B-B14F-4D97-AF65-F5344CB8AC3E}">
        <p14:creationId xmlns:p14="http://schemas.microsoft.com/office/powerpoint/2010/main" val="312052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4B92E-F068-0640-ABD5-8D808B8476A4}"/>
              </a:ext>
            </a:extLst>
          </p:cNvPr>
          <p:cNvSpPr>
            <a:spLocks noGrp="1"/>
          </p:cNvSpPr>
          <p:nvPr>
            <p:ph type="title"/>
          </p:nvPr>
        </p:nvSpPr>
        <p:spPr/>
        <p:txBody>
          <a:bodyPr/>
          <a:lstStyle/>
          <a:p>
            <a:r>
              <a:rPr lang="en-US" dirty="0"/>
              <a:t>Quantum physics </a:t>
            </a:r>
            <a:br>
              <a:rPr lang="en-US" dirty="0"/>
            </a:br>
            <a:r>
              <a:rPr lang="en-US" dirty="0"/>
              <a:t>we understand</a:t>
            </a:r>
          </a:p>
        </p:txBody>
      </p:sp>
      <p:sp>
        <p:nvSpPr>
          <p:cNvPr id="3" name="Content Placeholder 2">
            <a:extLst>
              <a:ext uri="{FF2B5EF4-FFF2-40B4-BE49-F238E27FC236}">
                <a16:creationId xmlns:a16="http://schemas.microsoft.com/office/drawing/2014/main" id="{C56B7215-A7A1-0E44-A459-81645F41334C}"/>
              </a:ext>
            </a:extLst>
          </p:cNvPr>
          <p:cNvSpPr>
            <a:spLocks noGrp="1"/>
          </p:cNvSpPr>
          <p:nvPr>
            <p:ph idx="1"/>
          </p:nvPr>
        </p:nvSpPr>
        <p:spPr>
          <a:xfrm>
            <a:off x="479562" y="1847851"/>
            <a:ext cx="8346385" cy="4351338"/>
          </a:xfrm>
        </p:spPr>
        <p:txBody>
          <a:bodyPr>
            <a:normAutofit lnSpcReduction="10000"/>
          </a:bodyPr>
          <a:lstStyle/>
          <a:p>
            <a:pPr marL="0" indent="0">
              <a:buNone/>
            </a:pPr>
            <a:r>
              <a:rPr lang="en-US" dirty="0">
                <a:solidFill>
                  <a:srgbClr val="7030A0"/>
                </a:solidFill>
              </a:rPr>
              <a:t>3.2 degree is physics of </a:t>
            </a:r>
            <a:r>
              <a:rPr lang="en-US" u="sng" dirty="0">
                <a:solidFill>
                  <a:srgbClr val="7030A0"/>
                </a:solidFill>
              </a:rPr>
              <a:t>electromagnetic fields</a:t>
            </a:r>
          </a:p>
          <a:p>
            <a:pPr lvl="1"/>
            <a:r>
              <a:rPr lang="en-US" dirty="0"/>
              <a:t>Also gluon fields</a:t>
            </a:r>
          </a:p>
          <a:p>
            <a:pPr lvl="1"/>
            <a:r>
              <a:rPr lang="en-US" dirty="0"/>
              <a:t>Generates forces that act between 3.3 individual objects</a:t>
            </a:r>
          </a:p>
          <a:p>
            <a:pPr lvl="1"/>
            <a:r>
              <a:rPr lang="en-US" dirty="0"/>
              <a:t>By principles of “Quantum Field Theory” (QFT)</a:t>
            </a:r>
          </a:p>
          <a:p>
            <a:pPr lvl="1"/>
            <a:r>
              <a:rPr lang="en-US" dirty="0"/>
              <a:t>Determined by ’</a:t>
            </a:r>
            <a:r>
              <a:rPr lang="en-US" dirty="0" err="1"/>
              <a:t>Lagrangian</a:t>
            </a:r>
            <a:r>
              <a:rPr lang="en-US" dirty="0"/>
              <a:t>’ with given couplings constants.</a:t>
            </a:r>
            <a:br>
              <a:rPr lang="en-US" dirty="0"/>
            </a:br>
            <a:endParaRPr lang="en-US" dirty="0"/>
          </a:p>
          <a:p>
            <a:pPr marL="0" indent="0">
              <a:buNone/>
            </a:pPr>
            <a:r>
              <a:rPr lang="en-US" dirty="0">
                <a:solidFill>
                  <a:srgbClr val="7030A0"/>
                </a:solidFill>
              </a:rPr>
              <a:t>3.3 degree is physics of </a:t>
            </a:r>
            <a:r>
              <a:rPr lang="en-US" u="sng" dirty="0">
                <a:solidFill>
                  <a:srgbClr val="7030A0"/>
                </a:solidFill>
              </a:rPr>
              <a:t>individual objects</a:t>
            </a:r>
          </a:p>
          <a:p>
            <a:pPr lvl="1"/>
            <a:r>
              <a:rPr lang="en-US" dirty="0"/>
              <a:t>Molecules, atoms, nuclei, quarks, etc.</a:t>
            </a:r>
          </a:p>
          <a:p>
            <a:pPr lvl="1"/>
            <a:r>
              <a:rPr lang="en-US" dirty="0"/>
              <a:t>Seemingly well understood:</a:t>
            </a:r>
          </a:p>
          <a:p>
            <a:pPr lvl="2"/>
            <a:r>
              <a:rPr lang="en-US" dirty="0"/>
              <a:t>By wave functions in quantum physics.</a:t>
            </a:r>
          </a:p>
          <a:p>
            <a:pPr lvl="2"/>
            <a:r>
              <a:rPr lang="en-US" dirty="0"/>
              <a:t>By forces on masses in classical physics.</a:t>
            </a:r>
          </a:p>
          <a:p>
            <a:pPr lvl="1"/>
            <a:r>
              <a:rPr lang="en-US" dirty="0"/>
              <a:t>‘Measurement problem’ still a puzzle. But only small effects.</a:t>
            </a:r>
          </a:p>
        </p:txBody>
      </p:sp>
      <p:graphicFrame>
        <p:nvGraphicFramePr>
          <p:cNvPr id="6" name="Table 5">
            <a:extLst>
              <a:ext uri="{FF2B5EF4-FFF2-40B4-BE49-F238E27FC236}">
                <a16:creationId xmlns:a16="http://schemas.microsoft.com/office/drawing/2014/main" id="{0FB78FA2-B055-3040-AE78-AA8F003D732D}"/>
              </a:ext>
            </a:extLst>
          </p:cNvPr>
          <p:cNvGraphicFramePr>
            <a:graphicFrameLocks noGrp="1"/>
          </p:cNvGraphicFramePr>
          <p:nvPr>
            <p:extLst>
              <p:ext uri="{D42A27DB-BD31-4B8C-83A1-F6EECF244321}">
                <p14:modId xmlns:p14="http://schemas.microsoft.com/office/powerpoint/2010/main" val="1110693669"/>
              </p:ext>
            </p:extLst>
          </p:nvPr>
        </p:nvGraphicFramePr>
        <p:xfrm>
          <a:off x="6328741" y="365126"/>
          <a:ext cx="2315818" cy="1112520"/>
        </p:xfrm>
        <a:graphic>
          <a:graphicData uri="http://schemas.openxmlformats.org/drawingml/2006/table">
            <a:tbl>
              <a:tblPr firstRow="1" bandRow="1">
                <a:tableStyleId>{5C22544A-7EE6-4342-B048-85BDC9FD1C3A}</a:tableStyleId>
              </a:tblPr>
              <a:tblGrid>
                <a:gridCol w="2315818">
                  <a:extLst>
                    <a:ext uri="{9D8B030D-6E8A-4147-A177-3AD203B41FA5}">
                      <a16:colId xmlns:a16="http://schemas.microsoft.com/office/drawing/2014/main" val="396759798"/>
                    </a:ext>
                  </a:extLst>
                </a:gridCol>
              </a:tblGrid>
              <a:tr h="370840">
                <a:tc>
                  <a:txBody>
                    <a:bodyPr/>
                    <a:lstStyle/>
                    <a:p>
                      <a:r>
                        <a:rPr lang="en-US" dirty="0"/>
                        <a:t>3.1 Action from ends</a:t>
                      </a:r>
                    </a:p>
                  </a:txBody>
                  <a:tcPr>
                    <a:solidFill>
                      <a:schemeClr val="accent6">
                        <a:lumMod val="50000"/>
                      </a:schemeClr>
                    </a:solidFill>
                  </a:tcPr>
                </a:tc>
                <a:extLst>
                  <a:ext uri="{0D108BD9-81ED-4DB2-BD59-A6C34878D82A}">
                    <a16:rowId xmlns:a16="http://schemas.microsoft.com/office/drawing/2014/main" val="3268811461"/>
                  </a:ext>
                </a:extLst>
              </a:tr>
              <a:tr h="370840">
                <a:tc>
                  <a:txBody>
                    <a:bodyPr/>
                    <a:lstStyle/>
                    <a:p>
                      <a:r>
                        <a:rPr lang="en-US" dirty="0">
                          <a:solidFill>
                            <a:schemeClr val="bg1"/>
                          </a:solidFill>
                        </a:rPr>
                        <a:t>3.2 Action from form</a:t>
                      </a:r>
                    </a:p>
                  </a:txBody>
                  <a:tcPr>
                    <a:solidFill>
                      <a:schemeClr val="accent6">
                        <a:lumMod val="75000"/>
                      </a:schemeClr>
                    </a:solidFill>
                  </a:tcPr>
                </a:tc>
                <a:extLst>
                  <a:ext uri="{0D108BD9-81ED-4DB2-BD59-A6C34878D82A}">
                    <a16:rowId xmlns:a16="http://schemas.microsoft.com/office/drawing/2014/main" val="1848118974"/>
                  </a:ext>
                </a:extLst>
              </a:tr>
              <a:tr h="370840">
                <a:tc>
                  <a:txBody>
                    <a:bodyPr/>
                    <a:lstStyle/>
                    <a:p>
                      <a:r>
                        <a:rPr lang="en-US" dirty="0"/>
                        <a:t>3.3 Ultimate action</a:t>
                      </a:r>
                    </a:p>
                  </a:txBody>
                  <a:tcPr>
                    <a:solidFill>
                      <a:schemeClr val="accent6">
                        <a:lumMod val="60000"/>
                        <a:lumOff val="40000"/>
                      </a:schemeClr>
                    </a:solidFill>
                  </a:tcPr>
                </a:tc>
                <a:extLst>
                  <a:ext uri="{0D108BD9-81ED-4DB2-BD59-A6C34878D82A}">
                    <a16:rowId xmlns:a16="http://schemas.microsoft.com/office/drawing/2014/main" val="3860899365"/>
                  </a:ext>
                </a:extLst>
              </a:tr>
            </a:tbl>
          </a:graphicData>
        </a:graphic>
      </p:graphicFrame>
      <p:sp>
        <p:nvSpPr>
          <p:cNvPr id="7" name="Slide Number Placeholder 6">
            <a:extLst>
              <a:ext uri="{FF2B5EF4-FFF2-40B4-BE49-F238E27FC236}">
                <a16:creationId xmlns:a16="http://schemas.microsoft.com/office/drawing/2014/main" id="{8D1328B1-FADE-BE41-8EE6-88130419AA07}"/>
              </a:ext>
            </a:extLst>
          </p:cNvPr>
          <p:cNvSpPr>
            <a:spLocks noGrp="1"/>
          </p:cNvSpPr>
          <p:nvPr>
            <p:ph type="sldNum" sz="quarter" idx="12"/>
          </p:nvPr>
        </p:nvSpPr>
        <p:spPr/>
        <p:txBody>
          <a:bodyPr/>
          <a:lstStyle/>
          <a:p>
            <a:fld id="{22753A93-0229-F743-A9B6-D3D49CF85195}" type="slidenum">
              <a:rPr lang="en-US" smtClean="0"/>
              <a:t>8</a:t>
            </a:fld>
            <a:endParaRPr lang="en-US"/>
          </a:p>
        </p:txBody>
      </p:sp>
      <p:sp>
        <p:nvSpPr>
          <p:cNvPr id="4" name="Footer Placeholder 3">
            <a:extLst>
              <a:ext uri="{FF2B5EF4-FFF2-40B4-BE49-F238E27FC236}">
                <a16:creationId xmlns:a16="http://schemas.microsoft.com/office/drawing/2014/main" id="{C1AC9352-FC0C-4E49-AA26-B038698B841F}"/>
              </a:ext>
            </a:extLst>
          </p:cNvPr>
          <p:cNvSpPr>
            <a:spLocks noGrp="1"/>
          </p:cNvSpPr>
          <p:nvPr>
            <p:ph type="ftr" sz="quarter" idx="11"/>
          </p:nvPr>
        </p:nvSpPr>
        <p:spPr/>
        <p:txBody>
          <a:bodyPr/>
          <a:lstStyle/>
          <a:p>
            <a:r>
              <a:rPr lang="en-US"/>
              <a:t>Ian Thompson</a:t>
            </a:r>
          </a:p>
        </p:txBody>
      </p:sp>
    </p:spTree>
    <p:extLst>
      <p:ext uri="{BB962C8B-B14F-4D97-AF65-F5344CB8AC3E}">
        <p14:creationId xmlns:p14="http://schemas.microsoft.com/office/powerpoint/2010/main" val="4219248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CF8BC-0CED-D046-953A-5BC5B426B1FB}"/>
              </a:ext>
            </a:extLst>
          </p:cNvPr>
          <p:cNvSpPr>
            <a:spLocks noGrp="1"/>
          </p:cNvSpPr>
          <p:nvPr>
            <p:ph type="title"/>
          </p:nvPr>
        </p:nvSpPr>
        <p:spPr/>
        <p:txBody>
          <a:bodyPr/>
          <a:lstStyle/>
          <a:p>
            <a:r>
              <a:rPr lang="en-US" dirty="0"/>
              <a:t>A difference between 3.2 and 3.3:</a:t>
            </a:r>
            <a:br>
              <a:rPr lang="en-US" dirty="0"/>
            </a:br>
            <a:r>
              <a:rPr lang="en-US" dirty="0"/>
              <a:t>‘bare’ and ‘dressed’ interactions</a:t>
            </a:r>
          </a:p>
        </p:txBody>
      </p:sp>
      <p:sp>
        <p:nvSpPr>
          <p:cNvPr id="3" name="Content Placeholder 2">
            <a:extLst>
              <a:ext uri="{FF2B5EF4-FFF2-40B4-BE49-F238E27FC236}">
                <a16:creationId xmlns:a16="http://schemas.microsoft.com/office/drawing/2014/main" id="{4D8F132C-38B7-9F40-8D9E-0ADFC1B53F02}"/>
              </a:ext>
            </a:extLst>
          </p:cNvPr>
          <p:cNvSpPr>
            <a:spLocks noGrp="1"/>
          </p:cNvSpPr>
          <p:nvPr>
            <p:ph idx="1"/>
          </p:nvPr>
        </p:nvSpPr>
        <p:spPr>
          <a:xfrm>
            <a:off x="318756" y="2005013"/>
            <a:ext cx="8715914" cy="4351338"/>
          </a:xfrm>
        </p:spPr>
        <p:txBody>
          <a:bodyPr>
            <a:normAutofit/>
          </a:bodyPr>
          <a:lstStyle/>
          <a:p>
            <a:r>
              <a:rPr lang="en-US" sz="2000" dirty="0"/>
              <a:t>There are input masses, charges </a:t>
            </a:r>
          </a:p>
          <a:p>
            <a:r>
              <a:rPr lang="en-US" sz="2000" u="sng" dirty="0"/>
              <a:t>3.2.1/QFT </a:t>
            </a:r>
            <a:r>
              <a:rPr lang="en-US" sz="2000" dirty="0"/>
              <a:t>uses ‘bare interactions’</a:t>
            </a:r>
          </a:p>
          <a:p>
            <a:r>
              <a:rPr lang="en-US" sz="2000" u="sng" dirty="0"/>
              <a:t>3.3.1/QM </a:t>
            </a:r>
            <a:r>
              <a:rPr lang="en-US" sz="2000" dirty="0"/>
              <a:t>uses ‘dressed interactions’: combined effects of all possible events.</a:t>
            </a:r>
          </a:p>
          <a:p>
            <a:r>
              <a:rPr lang="en-US" sz="2000" dirty="0"/>
              <a:t>QFT gives the </a:t>
            </a:r>
            <a:r>
              <a:rPr lang="en-US" sz="2000" u="sng" dirty="0"/>
              <a:t>result</a:t>
            </a:r>
            <a:r>
              <a:rPr lang="en-US" sz="2000" dirty="0"/>
              <a:t> of calculations for QM: must give </a:t>
            </a:r>
            <a:r>
              <a:rPr lang="en-US" sz="2000" u="sng" dirty="0"/>
              <a:t>measured</a:t>
            </a:r>
            <a:r>
              <a:rPr lang="en-US" sz="2000" dirty="0"/>
              <a:t> mass &amp; charge. </a:t>
            </a:r>
          </a:p>
        </p:txBody>
      </p:sp>
      <p:graphicFrame>
        <p:nvGraphicFramePr>
          <p:cNvPr id="5" name="Table 4">
            <a:extLst>
              <a:ext uri="{FF2B5EF4-FFF2-40B4-BE49-F238E27FC236}">
                <a16:creationId xmlns:a16="http://schemas.microsoft.com/office/drawing/2014/main" id="{62F66614-9A5A-2C4B-AA06-E985C3588D87}"/>
              </a:ext>
            </a:extLst>
          </p:cNvPr>
          <p:cNvGraphicFramePr>
            <a:graphicFrameLocks noGrp="1"/>
          </p:cNvGraphicFramePr>
          <p:nvPr>
            <p:extLst>
              <p:ext uri="{D42A27DB-BD31-4B8C-83A1-F6EECF244321}">
                <p14:modId xmlns:p14="http://schemas.microsoft.com/office/powerpoint/2010/main" val="582044367"/>
              </p:ext>
            </p:extLst>
          </p:nvPr>
        </p:nvGraphicFramePr>
        <p:xfrm>
          <a:off x="6019774" y="1537730"/>
          <a:ext cx="2933751" cy="1280160"/>
        </p:xfrm>
        <a:graphic>
          <a:graphicData uri="http://schemas.openxmlformats.org/drawingml/2006/table">
            <a:tbl>
              <a:tblPr firstRow="1" firstCol="1" bandRow="1">
                <a:tableStyleId>{5C22544A-7EE6-4342-B048-85BDC9FD1C3A}</a:tableStyleId>
              </a:tblPr>
              <a:tblGrid>
                <a:gridCol w="1931530">
                  <a:extLst>
                    <a:ext uri="{9D8B030D-6E8A-4147-A177-3AD203B41FA5}">
                      <a16:colId xmlns:a16="http://schemas.microsoft.com/office/drawing/2014/main" val="3879425864"/>
                    </a:ext>
                  </a:extLst>
                </a:gridCol>
                <a:gridCol w="1002221">
                  <a:extLst>
                    <a:ext uri="{9D8B030D-6E8A-4147-A177-3AD203B41FA5}">
                      <a16:colId xmlns:a16="http://schemas.microsoft.com/office/drawing/2014/main" val="3672794730"/>
                    </a:ext>
                  </a:extLst>
                </a:gridCol>
              </a:tblGrid>
              <a:tr h="535777">
                <a:tc>
                  <a:txBody>
                    <a:bodyPr/>
                    <a:lstStyle/>
                    <a:p>
                      <a:pPr marL="0" marR="0">
                        <a:spcBef>
                          <a:spcPts val="0"/>
                        </a:spcBef>
                        <a:spcAft>
                          <a:spcPts val="0"/>
                        </a:spcAft>
                      </a:pPr>
                      <a:r>
                        <a:rPr lang="en-US" sz="1400" dirty="0">
                          <a:effectLst/>
                        </a:rPr>
                        <a:t>3.2.1 </a:t>
                      </a:r>
                      <a:r>
                        <a:rPr lang="en-US" sz="1400" b="1" dirty="0" err="1">
                          <a:effectLst/>
                        </a:rPr>
                        <a:t>Lagrangian</a:t>
                      </a:r>
                      <a:r>
                        <a:rPr lang="en-US" sz="1400" b="1" dirty="0">
                          <a:effectLst/>
                        </a:rPr>
                        <a:t>: </a:t>
                      </a:r>
                      <a:br>
                        <a:rPr lang="en-US" sz="1400" dirty="0">
                          <a:effectLst/>
                        </a:rPr>
                      </a:br>
                      <a:r>
                        <a:rPr lang="en-US" sz="1400" dirty="0">
                          <a:effectLst/>
                        </a:rPr>
                        <a:t>Principles for quantum fields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60000"/>
                        <a:lumOff val="40000"/>
                      </a:schemeClr>
                    </a:solidFill>
                  </a:tcPr>
                </a:tc>
                <a:tc>
                  <a:txBody>
                    <a:bodyPr/>
                    <a:lstStyle/>
                    <a:p>
                      <a:pPr marL="0" marR="0">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3.2.3</a:t>
                      </a:r>
                      <a:br>
                        <a:rPr lang="en-US" sz="1400" dirty="0">
                          <a:effectLst/>
                          <a:latin typeface="Calibri" panose="020F0502020204030204" pitchFamily="34" charset="0"/>
                          <a:ea typeface="Calibri" panose="020F0502020204030204" pitchFamily="34" charset="0"/>
                          <a:cs typeface="Times New Roman" panose="02020603050405020304" pitchFamily="18" charset="0"/>
                        </a:rPr>
                      </a:br>
                      <a:r>
                        <a:rPr lang="en-US" sz="1400" dirty="0">
                          <a:effectLst/>
                          <a:latin typeface="Calibri" panose="020F0502020204030204" pitchFamily="34" charset="0"/>
                          <a:ea typeface="Calibri" panose="020F0502020204030204" pitchFamily="34" charset="0"/>
                          <a:cs typeface="Times New Roman" panose="02020603050405020304" pitchFamily="18" charset="0"/>
                        </a:rPr>
                        <a:t>Virtual events</a:t>
                      </a:r>
                    </a:p>
                  </a:txBody>
                  <a:tcPr marL="68580" marR="68580" marT="0" marB="0">
                    <a:solidFill>
                      <a:schemeClr val="accent6">
                        <a:lumMod val="40000"/>
                        <a:lumOff val="60000"/>
                      </a:schemeClr>
                    </a:solidFill>
                  </a:tcPr>
                </a:tc>
                <a:extLst>
                  <a:ext uri="{0D108BD9-81ED-4DB2-BD59-A6C34878D82A}">
                    <a16:rowId xmlns:a16="http://schemas.microsoft.com/office/drawing/2014/main" val="433764915"/>
                  </a:ext>
                </a:extLst>
              </a:tr>
              <a:tr h="574047">
                <a:tc>
                  <a:txBody>
                    <a:bodyPr/>
                    <a:lstStyle/>
                    <a:p>
                      <a:pPr marL="0" marR="0">
                        <a:spcBef>
                          <a:spcPts val="0"/>
                        </a:spcBef>
                        <a:spcAft>
                          <a:spcPts val="0"/>
                        </a:spcAft>
                      </a:pPr>
                      <a:r>
                        <a:rPr lang="en-US" sz="1400" dirty="0">
                          <a:solidFill>
                            <a:schemeClr val="tx1">
                              <a:lumMod val="65000"/>
                              <a:lumOff val="35000"/>
                            </a:schemeClr>
                          </a:solidFill>
                          <a:effectLst/>
                        </a:rPr>
                        <a:t>3.3.1 </a:t>
                      </a:r>
                      <a:r>
                        <a:rPr lang="en-US" sz="1400" b="1" dirty="0">
                          <a:solidFill>
                            <a:schemeClr val="tx1">
                              <a:lumMod val="65000"/>
                              <a:lumOff val="35000"/>
                            </a:schemeClr>
                          </a:solidFill>
                          <a:effectLst/>
                        </a:rPr>
                        <a:t>Hamiltonian: </a:t>
                      </a:r>
                      <a:br>
                        <a:rPr lang="en-US" sz="1400" dirty="0">
                          <a:solidFill>
                            <a:schemeClr val="tx1">
                              <a:lumMod val="65000"/>
                              <a:lumOff val="35000"/>
                            </a:schemeClr>
                          </a:solidFill>
                          <a:effectLst/>
                        </a:rPr>
                      </a:br>
                      <a:r>
                        <a:rPr lang="en-US" sz="1400" dirty="0">
                          <a:solidFill>
                            <a:schemeClr val="tx1">
                              <a:lumMod val="65000"/>
                              <a:lumOff val="35000"/>
                            </a:schemeClr>
                          </a:solidFill>
                          <a:effectLst/>
                        </a:rPr>
                        <a:t>kinetic + potential energies</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spcBef>
                          <a:spcPts val="0"/>
                        </a:spcBef>
                        <a:spcAft>
                          <a:spcPts val="0"/>
                        </a:spcAft>
                      </a:pPr>
                      <a:r>
                        <a:rPr lang="en-US" sz="14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3.3.3</a:t>
                      </a:r>
                    </a:p>
                    <a:p>
                      <a:pPr marL="0" marR="0">
                        <a:spcBef>
                          <a:spcPts val="0"/>
                        </a:spcBef>
                        <a:spcAft>
                          <a:spcPts val="0"/>
                        </a:spcAft>
                      </a:pPr>
                      <a:r>
                        <a:rPr lang="en-US" sz="14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Actual </a:t>
                      </a:r>
                    </a:p>
                    <a:p>
                      <a:pPr marL="0" marR="0">
                        <a:spcBef>
                          <a:spcPts val="0"/>
                        </a:spcBef>
                        <a:spcAft>
                          <a:spcPts val="0"/>
                        </a:spcAft>
                      </a:pPr>
                      <a:r>
                        <a:rPr lang="en-US" sz="14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events</a:t>
                      </a:r>
                    </a:p>
                  </a:txBody>
                  <a:tcPr marL="68580" marR="68580" marT="0" marB="0">
                    <a:solidFill>
                      <a:schemeClr val="accent6">
                        <a:lumMod val="20000"/>
                        <a:lumOff val="80000"/>
                      </a:schemeClr>
                    </a:solidFill>
                  </a:tcPr>
                </a:tc>
                <a:extLst>
                  <a:ext uri="{0D108BD9-81ED-4DB2-BD59-A6C34878D82A}">
                    <a16:rowId xmlns:a16="http://schemas.microsoft.com/office/drawing/2014/main" val="945166740"/>
                  </a:ext>
                </a:extLst>
              </a:tr>
            </a:tbl>
          </a:graphicData>
        </a:graphic>
      </p:graphicFrame>
      <p:pic>
        <p:nvPicPr>
          <p:cNvPr id="11" name="Picture 10">
            <a:extLst>
              <a:ext uri="{FF2B5EF4-FFF2-40B4-BE49-F238E27FC236}">
                <a16:creationId xmlns:a16="http://schemas.microsoft.com/office/drawing/2014/main" id="{BABBAC48-CDBF-BE4B-AED5-33F695926B89}"/>
              </a:ext>
            </a:extLst>
          </p:cNvPr>
          <p:cNvPicPr>
            <a:picLocks noChangeAspect="1"/>
          </p:cNvPicPr>
          <p:nvPr/>
        </p:nvPicPr>
        <p:blipFill>
          <a:blip r:embed="rId2"/>
          <a:stretch>
            <a:fillRect/>
          </a:stretch>
        </p:blipFill>
        <p:spPr>
          <a:xfrm>
            <a:off x="947128" y="4123420"/>
            <a:ext cx="3719167" cy="2497642"/>
          </a:xfrm>
          <a:prstGeom prst="rect">
            <a:avLst/>
          </a:prstGeom>
        </p:spPr>
      </p:pic>
      <p:cxnSp>
        <p:nvCxnSpPr>
          <p:cNvPr id="13" name="Straight Arrow Connector 12">
            <a:extLst>
              <a:ext uri="{FF2B5EF4-FFF2-40B4-BE49-F238E27FC236}">
                <a16:creationId xmlns:a16="http://schemas.microsoft.com/office/drawing/2014/main" id="{A97C7B8A-7C80-B343-A9C0-1BBBDE3C2A30}"/>
              </a:ext>
            </a:extLst>
          </p:cNvPr>
          <p:cNvCxnSpPr>
            <a:cxnSpLocks/>
          </p:cNvCxnSpPr>
          <p:nvPr/>
        </p:nvCxnSpPr>
        <p:spPr>
          <a:xfrm flipH="1">
            <a:off x="-2514600" y="3866322"/>
            <a:ext cx="1618040" cy="12619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59E93FF7-5343-A54F-A59D-F8302729CACD}"/>
              </a:ext>
            </a:extLst>
          </p:cNvPr>
          <p:cNvCxnSpPr>
            <a:cxnSpLocks/>
          </p:cNvCxnSpPr>
          <p:nvPr/>
        </p:nvCxnSpPr>
        <p:spPr>
          <a:xfrm flipH="1">
            <a:off x="-1046889" y="2164829"/>
            <a:ext cx="728837" cy="4314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A0902086-A9EF-8842-86D6-5E9D63F09410}"/>
              </a:ext>
            </a:extLst>
          </p:cNvPr>
          <p:cNvSpPr txBox="1"/>
          <p:nvPr/>
        </p:nvSpPr>
        <p:spPr>
          <a:xfrm>
            <a:off x="5167019" y="5103687"/>
            <a:ext cx="3529720" cy="923330"/>
          </a:xfrm>
          <a:prstGeom prst="rect">
            <a:avLst/>
          </a:prstGeom>
          <a:noFill/>
        </p:spPr>
        <p:txBody>
          <a:bodyPr wrap="square" rtlCol="0">
            <a:spAutoFit/>
          </a:bodyPr>
          <a:lstStyle/>
          <a:p>
            <a:pPr algn="ctr"/>
            <a:r>
              <a:rPr lang="en-US" b="1" dirty="0">
                <a:solidFill>
                  <a:srgbClr val="0070C0"/>
                </a:solidFill>
              </a:rPr>
              <a:t>Need to adjust bare interactions so</a:t>
            </a:r>
            <a:br>
              <a:rPr lang="en-US" b="1" dirty="0">
                <a:solidFill>
                  <a:srgbClr val="0070C0"/>
                </a:solidFill>
              </a:rPr>
            </a:br>
            <a:r>
              <a:rPr lang="en-US" b="1" dirty="0">
                <a:solidFill>
                  <a:srgbClr val="0070C0"/>
                </a:solidFill>
              </a:rPr>
              <a:t>dressed charge </a:t>
            </a:r>
            <a:br>
              <a:rPr lang="en-US" b="1" dirty="0">
                <a:solidFill>
                  <a:srgbClr val="0070C0"/>
                </a:solidFill>
              </a:rPr>
            </a:br>
            <a:r>
              <a:rPr lang="en-US" b="1" dirty="0">
                <a:solidFill>
                  <a:srgbClr val="0070C0"/>
                </a:solidFill>
              </a:rPr>
              <a:t>agrees with  experiment.</a:t>
            </a:r>
            <a:endParaRPr lang="en-US" dirty="0">
              <a:solidFill>
                <a:srgbClr val="0070C0"/>
              </a:solidFill>
            </a:endParaRPr>
          </a:p>
        </p:txBody>
      </p:sp>
      <p:sp>
        <p:nvSpPr>
          <p:cNvPr id="21" name="Slide Number Placeholder 20">
            <a:extLst>
              <a:ext uri="{FF2B5EF4-FFF2-40B4-BE49-F238E27FC236}">
                <a16:creationId xmlns:a16="http://schemas.microsoft.com/office/drawing/2014/main" id="{95743756-E162-FC44-B219-2F1C4BC1F99D}"/>
              </a:ext>
            </a:extLst>
          </p:cNvPr>
          <p:cNvSpPr>
            <a:spLocks noGrp="1"/>
          </p:cNvSpPr>
          <p:nvPr>
            <p:ph type="sldNum" sz="quarter" idx="12"/>
          </p:nvPr>
        </p:nvSpPr>
        <p:spPr/>
        <p:txBody>
          <a:bodyPr/>
          <a:lstStyle/>
          <a:p>
            <a:fld id="{22753A93-0229-F743-A9B6-D3D49CF85195}" type="slidenum">
              <a:rPr lang="en-US" smtClean="0"/>
              <a:t>9</a:t>
            </a:fld>
            <a:endParaRPr lang="en-US" dirty="0"/>
          </a:p>
        </p:txBody>
      </p:sp>
      <p:sp>
        <p:nvSpPr>
          <p:cNvPr id="4" name="TextBox 3">
            <a:extLst>
              <a:ext uri="{FF2B5EF4-FFF2-40B4-BE49-F238E27FC236}">
                <a16:creationId xmlns:a16="http://schemas.microsoft.com/office/drawing/2014/main" id="{26425A36-ECB1-2243-A890-C6A42F5A8A7B}"/>
              </a:ext>
            </a:extLst>
          </p:cNvPr>
          <p:cNvSpPr txBox="1"/>
          <p:nvPr/>
        </p:nvSpPr>
        <p:spPr>
          <a:xfrm>
            <a:off x="299527" y="3774876"/>
            <a:ext cx="1103187" cy="1200329"/>
          </a:xfrm>
          <a:prstGeom prst="rect">
            <a:avLst/>
          </a:prstGeom>
          <a:noFill/>
        </p:spPr>
        <p:txBody>
          <a:bodyPr wrap="none" rtlCol="0">
            <a:spAutoFit/>
          </a:bodyPr>
          <a:lstStyle/>
          <a:p>
            <a:r>
              <a:rPr lang="en-US" dirty="0"/>
              <a:t>3.2:</a:t>
            </a:r>
          </a:p>
          <a:p>
            <a:r>
              <a:rPr lang="en-US" dirty="0"/>
              <a:t>Individual</a:t>
            </a:r>
          </a:p>
          <a:p>
            <a:r>
              <a:rPr lang="en-US" dirty="0"/>
              <a:t>events</a:t>
            </a:r>
          </a:p>
          <a:p>
            <a:r>
              <a:rPr lang="en-US" dirty="0"/>
              <a:t>‘bare’.</a:t>
            </a:r>
          </a:p>
        </p:txBody>
      </p:sp>
      <p:sp>
        <p:nvSpPr>
          <p:cNvPr id="14" name="TextBox 13">
            <a:extLst>
              <a:ext uri="{FF2B5EF4-FFF2-40B4-BE49-F238E27FC236}">
                <a16:creationId xmlns:a16="http://schemas.microsoft.com/office/drawing/2014/main" id="{0B8268BA-D3CB-0141-9322-AD32B67B4FFB}"/>
              </a:ext>
            </a:extLst>
          </p:cNvPr>
          <p:cNvSpPr txBox="1"/>
          <p:nvPr/>
        </p:nvSpPr>
        <p:spPr>
          <a:xfrm>
            <a:off x="2780137" y="3774876"/>
            <a:ext cx="1204112" cy="1200329"/>
          </a:xfrm>
          <a:prstGeom prst="rect">
            <a:avLst/>
          </a:prstGeom>
          <a:noFill/>
        </p:spPr>
        <p:txBody>
          <a:bodyPr wrap="none" rtlCol="0">
            <a:spAutoFit/>
          </a:bodyPr>
          <a:lstStyle/>
          <a:p>
            <a:r>
              <a:rPr lang="en-US" dirty="0"/>
              <a:t>3.2 for 3.3:</a:t>
            </a:r>
          </a:p>
          <a:p>
            <a:r>
              <a:rPr lang="en-US" dirty="0"/>
              <a:t>Complex</a:t>
            </a:r>
          </a:p>
          <a:p>
            <a:r>
              <a:rPr lang="en-US" dirty="0"/>
              <a:t>Events</a:t>
            </a:r>
          </a:p>
          <a:p>
            <a:r>
              <a:rPr lang="en-US" dirty="0"/>
              <a:t>‘dressed’. </a:t>
            </a:r>
          </a:p>
        </p:txBody>
      </p:sp>
      <p:sp>
        <p:nvSpPr>
          <p:cNvPr id="8" name="TextBox 7">
            <a:extLst>
              <a:ext uri="{FF2B5EF4-FFF2-40B4-BE49-F238E27FC236}">
                <a16:creationId xmlns:a16="http://schemas.microsoft.com/office/drawing/2014/main" id="{20D2AF2F-A164-6C4F-8A61-8116268418E9}"/>
              </a:ext>
            </a:extLst>
          </p:cNvPr>
          <p:cNvSpPr txBox="1"/>
          <p:nvPr/>
        </p:nvSpPr>
        <p:spPr>
          <a:xfrm>
            <a:off x="5111150" y="3785163"/>
            <a:ext cx="2933752" cy="923330"/>
          </a:xfrm>
          <a:prstGeom prst="rect">
            <a:avLst/>
          </a:prstGeom>
          <a:noFill/>
        </p:spPr>
        <p:txBody>
          <a:bodyPr wrap="none" rtlCol="0">
            <a:spAutoFit/>
          </a:bodyPr>
          <a:lstStyle/>
          <a:p>
            <a:r>
              <a:rPr lang="en-US" dirty="0"/>
              <a:t>‘Dressing’ changes the total</a:t>
            </a:r>
          </a:p>
          <a:p>
            <a:r>
              <a:rPr lang="en-US" dirty="0"/>
              <a:t>strength of the interaction:</a:t>
            </a:r>
          </a:p>
          <a:p>
            <a:r>
              <a:rPr lang="en-US" dirty="0"/>
              <a:t>charge is effectively changed.</a:t>
            </a:r>
          </a:p>
        </p:txBody>
      </p:sp>
      <p:sp>
        <p:nvSpPr>
          <p:cNvPr id="6" name="Footer Placeholder 5">
            <a:extLst>
              <a:ext uri="{FF2B5EF4-FFF2-40B4-BE49-F238E27FC236}">
                <a16:creationId xmlns:a16="http://schemas.microsoft.com/office/drawing/2014/main" id="{6FC1E7C4-2E9C-EB49-BD46-C8A7FF1A15FB}"/>
              </a:ext>
            </a:extLst>
          </p:cNvPr>
          <p:cNvSpPr>
            <a:spLocks noGrp="1"/>
          </p:cNvSpPr>
          <p:nvPr>
            <p:ph type="ftr" sz="quarter" idx="11"/>
          </p:nvPr>
        </p:nvSpPr>
        <p:spPr/>
        <p:txBody>
          <a:bodyPr/>
          <a:lstStyle/>
          <a:p>
            <a:r>
              <a:rPr lang="en-US"/>
              <a:t>Ian Thompson</a:t>
            </a:r>
          </a:p>
        </p:txBody>
      </p:sp>
    </p:spTree>
    <p:extLst>
      <p:ext uri="{BB962C8B-B14F-4D97-AF65-F5344CB8AC3E}">
        <p14:creationId xmlns:p14="http://schemas.microsoft.com/office/powerpoint/2010/main" val="383757812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1606</TotalTime>
  <Words>912</Words>
  <Application>Microsoft Macintosh PowerPoint</Application>
  <PresentationFormat>On-screen Show (4:3)</PresentationFormat>
  <Paragraphs>203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From   Triads   to  Enneads  </vt:lpstr>
      <vt:lpstr>Love-Wisdom-Use</vt:lpstr>
      <vt:lpstr>So:    Triad(3)   →    Ennead(9)</vt:lpstr>
      <vt:lpstr>Natural sub-degrees. Should be related to physics!</vt:lpstr>
      <vt:lpstr>Relation to quantum physics!</vt:lpstr>
      <vt:lpstr>Immediate and Mediate Influx </vt:lpstr>
      <vt:lpstr>Sub-sub-degrees too!</vt:lpstr>
      <vt:lpstr>Quantum physics  we understand</vt:lpstr>
      <vt:lpstr>A difference between 3.2 and 3.3: ‘bare’ and ‘dressed’ interactions</vt:lpstr>
      <vt:lpstr>‘Renormalization’: an issue in QFT</vt:lpstr>
      <vt:lpstr>Physics we do  not understand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Triads   to  Enneads  </dc:title>
  <dc:creator>Ian Thompson</dc:creator>
  <cp:lastModifiedBy>Ian Thompson</cp:lastModifiedBy>
  <cp:revision>36</cp:revision>
  <dcterms:created xsi:type="dcterms:W3CDTF">2019-08-08T03:53:26Z</dcterms:created>
  <dcterms:modified xsi:type="dcterms:W3CDTF">2019-10-10T20:11:06Z</dcterms:modified>
</cp:coreProperties>
</file>