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64"/>
  </p:notesMasterIdLst>
  <p:handoutMasterIdLst>
    <p:handoutMasterId r:id="rId65"/>
  </p:handoutMasterIdLst>
  <p:sldIdLst>
    <p:sldId id="288" r:id="rId2"/>
    <p:sldId id="257" r:id="rId3"/>
    <p:sldId id="291" r:id="rId4"/>
    <p:sldId id="304" r:id="rId5"/>
    <p:sldId id="302" r:id="rId6"/>
    <p:sldId id="265" r:id="rId7"/>
    <p:sldId id="318" r:id="rId8"/>
    <p:sldId id="259" r:id="rId9"/>
    <p:sldId id="260" r:id="rId10"/>
    <p:sldId id="261" r:id="rId11"/>
    <p:sldId id="327" r:id="rId12"/>
    <p:sldId id="294" r:id="rId13"/>
    <p:sldId id="262" r:id="rId14"/>
    <p:sldId id="293" r:id="rId15"/>
    <p:sldId id="329" r:id="rId16"/>
    <p:sldId id="321" r:id="rId17"/>
    <p:sldId id="290" r:id="rId18"/>
    <p:sldId id="263" r:id="rId19"/>
    <p:sldId id="287" r:id="rId20"/>
    <p:sldId id="319" r:id="rId21"/>
    <p:sldId id="264" r:id="rId22"/>
    <p:sldId id="316" r:id="rId23"/>
    <p:sldId id="320" r:id="rId24"/>
    <p:sldId id="256" r:id="rId25"/>
    <p:sldId id="266" r:id="rId26"/>
    <p:sldId id="267" r:id="rId27"/>
    <p:sldId id="324" r:id="rId28"/>
    <p:sldId id="268" r:id="rId29"/>
    <p:sldId id="305" r:id="rId30"/>
    <p:sldId id="284" r:id="rId31"/>
    <p:sldId id="289" r:id="rId32"/>
    <p:sldId id="301" r:id="rId33"/>
    <p:sldId id="296" r:id="rId34"/>
    <p:sldId id="285" r:id="rId35"/>
    <p:sldId id="307" r:id="rId36"/>
    <p:sldId id="283" r:id="rId37"/>
    <p:sldId id="292" r:id="rId38"/>
    <p:sldId id="308" r:id="rId39"/>
    <p:sldId id="306" r:id="rId40"/>
    <p:sldId id="309" r:id="rId41"/>
    <p:sldId id="286" r:id="rId42"/>
    <p:sldId id="310" r:id="rId43"/>
    <p:sldId id="322" r:id="rId44"/>
    <p:sldId id="323" r:id="rId45"/>
    <p:sldId id="282" r:id="rId46"/>
    <p:sldId id="311" r:id="rId47"/>
    <p:sldId id="270" r:id="rId48"/>
    <p:sldId id="331" r:id="rId49"/>
    <p:sldId id="312" r:id="rId50"/>
    <p:sldId id="274" r:id="rId51"/>
    <p:sldId id="275" r:id="rId52"/>
    <p:sldId id="315" r:id="rId53"/>
    <p:sldId id="279" r:id="rId54"/>
    <p:sldId id="317" r:id="rId55"/>
    <p:sldId id="280" r:id="rId56"/>
    <p:sldId id="276" r:id="rId57"/>
    <p:sldId id="273" r:id="rId58"/>
    <p:sldId id="277" r:id="rId59"/>
    <p:sldId id="281" r:id="rId60"/>
    <p:sldId id="330" r:id="rId61"/>
    <p:sldId id="295" r:id="rId62"/>
    <p:sldId id="27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76"/>
    <p:restoredTop sz="94645"/>
  </p:normalViewPr>
  <p:slideViewPr>
    <p:cSldViewPr snapToGrid="0" snapToObjects="1">
      <p:cViewPr varScale="1">
        <p:scale>
          <a:sx n="97" d="100"/>
          <a:sy n="97" d="100"/>
        </p:scale>
        <p:origin x="-1152" y="-104"/>
      </p:cViewPr>
      <p:guideLst>
        <p:guide orient="horz" pos="2136"/>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FE9651-D67F-CB45-9226-6541685226D3}" type="datetimeFigureOut">
              <a:rPr lang="en-US" smtClean="0"/>
              <a:t>21/10/19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C712F2-F7B9-374B-B1C6-791D142E06C0}" type="slidenum">
              <a:rPr lang="en-US" smtClean="0"/>
              <a:t>‹#›</a:t>
            </a:fld>
            <a:endParaRPr lang="en-US"/>
          </a:p>
        </p:txBody>
      </p:sp>
    </p:spTree>
    <p:extLst>
      <p:ext uri="{BB962C8B-B14F-4D97-AF65-F5344CB8AC3E}">
        <p14:creationId xmlns:p14="http://schemas.microsoft.com/office/powerpoint/2010/main" val="3218535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BA911-85A0-DE40-812C-6374A517B65D}" type="datetimeFigureOut">
              <a:rPr lang="en-US" smtClean="0"/>
              <a:t>21/10/19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92291F-E60E-D24D-8AB9-1810C88FA74B}" type="slidenum">
              <a:rPr lang="en-US" smtClean="0"/>
              <a:t>‹#›</a:t>
            </a:fld>
            <a:endParaRPr lang="en-US"/>
          </a:p>
        </p:txBody>
      </p:sp>
    </p:spTree>
    <p:extLst>
      <p:ext uri="{BB962C8B-B14F-4D97-AF65-F5344CB8AC3E}">
        <p14:creationId xmlns:p14="http://schemas.microsoft.com/office/powerpoint/2010/main" val="25042450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a:t>
            </a:r>
            <a:r>
              <a:rPr lang="en-US" baseline="0" dirty="0" smtClean="0"/>
              <a:t> t</a:t>
            </a:r>
            <a:r>
              <a:rPr lang="en-US" dirty="0" smtClean="0"/>
              <a:t>hank my Colleagues in the Theistic Science group for their suggestions and ideas which have contributed greatly</a:t>
            </a:r>
            <a:r>
              <a:rPr lang="en-US" baseline="0" dirty="0" smtClean="0"/>
              <a:t> to this presentation. Ian Thompson in particular deserves credit for introducing the topic of Protein Folding to the group and since its introduction it’s been a source for active exploration and much lively discussion.</a:t>
            </a:r>
          </a:p>
          <a:p>
            <a:pPr marL="228600" indent="-228600">
              <a:buAutoNum type="arabicPeriod"/>
            </a:pPr>
            <a:r>
              <a:rPr lang="en-US" baseline="0" dirty="0" smtClean="0"/>
              <a:t>Much thanks also to Lisa Childs for her hard work and skills in organizing this Symposium</a:t>
            </a:r>
          </a:p>
          <a:p>
            <a:pPr marL="228600" indent="-228600">
              <a:buAutoNum type="arabicPeriod"/>
            </a:pPr>
            <a:r>
              <a:rPr lang="en-US" baseline="0" dirty="0" smtClean="0"/>
              <a:t>Without the help of my sister Suzy Laidlaw I never would have been able to do this PowerPoint</a:t>
            </a:r>
            <a:r>
              <a:rPr lang="is-IS" baseline="0" dirty="0" smtClean="0"/>
              <a:t>…she cleaned it up, made it pretty, and gave me invaluable advice </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a:t>
            </a:fld>
            <a:endParaRPr lang="en-US"/>
          </a:p>
        </p:txBody>
      </p:sp>
    </p:spTree>
    <p:extLst>
      <p:ext uri="{BB962C8B-B14F-4D97-AF65-F5344CB8AC3E}">
        <p14:creationId xmlns:p14="http://schemas.microsoft.com/office/powerpoint/2010/main" val="1172031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i="0" dirty="0" smtClean="0"/>
              <a:t>Christian</a:t>
            </a:r>
            <a:r>
              <a:rPr lang="en-US" i="0" baseline="0" dirty="0" smtClean="0"/>
              <a:t> Anfinsen and two colleagues shared in the 1972 Nobel Prize in chemistry for</a:t>
            </a:r>
            <a:r>
              <a:rPr lang="en-US" i="1" dirty="0" smtClean="0"/>
              <a:t> </a:t>
            </a:r>
            <a:r>
              <a:rPr lang="en-US" i="1" dirty="0"/>
              <a:t>In vitro </a:t>
            </a:r>
            <a:r>
              <a:rPr lang="en-US" dirty="0"/>
              <a:t>experiments using denaturants</a:t>
            </a:r>
          </a:p>
          <a:p>
            <a:pPr marL="0" indent="0">
              <a:buNone/>
            </a:pPr>
            <a:r>
              <a:rPr lang="en-US" dirty="0" smtClean="0"/>
              <a:t>Demonstrating  </a:t>
            </a:r>
            <a:r>
              <a:rPr lang="en-US" dirty="0"/>
              <a:t>that “</a:t>
            </a:r>
            <a:r>
              <a:rPr lang="is-IS" dirty="0"/>
              <a:t>…the bonding capacities of the amino acids as they occur in the linear polypeptide chain are sufficient to fold a newly synthesized amino acid chain into an architecturally complex and biologically active protein.” I.E. The sequence of the amino acids determines the form and function of the protein</a:t>
            </a:r>
            <a:r>
              <a:rPr lang="is-IS" dirty="0" smtClean="0"/>
              <a:t>.</a:t>
            </a:r>
          </a:p>
          <a:p>
            <a:pPr marL="0" indent="0">
              <a:buNone/>
            </a:pPr>
            <a:endParaRPr lang="is-IS" dirty="0" smtClean="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10</a:t>
            </a:fld>
            <a:endParaRPr lang="en-US"/>
          </a:p>
        </p:txBody>
      </p:sp>
    </p:spTree>
    <p:extLst>
      <p:ext uri="{BB962C8B-B14F-4D97-AF65-F5344CB8AC3E}">
        <p14:creationId xmlns:p14="http://schemas.microsoft.com/office/powerpoint/2010/main" val="1151657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 DNA in every cell contains a gigabyte of information</a:t>
            </a:r>
            <a:r>
              <a:rPr lang="en-US" baseline="0" dirty="0" smtClean="0"/>
              <a:t> in an arrangement a trillion times more dense than any computer hard drive. Groups of three </a:t>
            </a:r>
            <a:r>
              <a:rPr lang="en-US" baseline="0" dirty="0" err="1" smtClean="0"/>
              <a:t>neucleotides</a:t>
            </a:r>
            <a:r>
              <a:rPr lang="en-US" baseline="0" dirty="0" smtClean="0"/>
              <a:t> in the DNA molecule form a codon and each codon transfers the information to messenger RNA for the addition of a specific amino acid by transfer RNA to the growing chain in the ribosome. </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11</a:t>
            </a:fld>
            <a:endParaRPr lang="en-US"/>
          </a:p>
        </p:txBody>
      </p:sp>
    </p:spTree>
    <p:extLst>
      <p:ext uri="{BB962C8B-B14F-4D97-AF65-F5344CB8AC3E}">
        <p14:creationId xmlns:p14="http://schemas.microsoft.com/office/powerpoint/2010/main" val="1089038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When a</a:t>
            </a:r>
            <a:r>
              <a:rPr lang="en-US" baseline="0" dirty="0" smtClean="0"/>
              <a:t> protein is being synthesized within the ribosome amino acids are linked by peptide bonds to form a simple chain, like a string of beads. This is called the primary form.</a:t>
            </a:r>
          </a:p>
          <a:p>
            <a:pPr marL="228600" indent="-228600">
              <a:buAutoNum type="arabicPeriod"/>
            </a:pPr>
            <a:r>
              <a:rPr lang="en-US" baseline="0" dirty="0" smtClean="0"/>
              <a:t>Folding of the primary form may begin within the ribosome as it is being extruded and this is termed “co-translational” folding. The secondary stages, are known as alpha helices, beta turns and beta sheets. These frequently join to become barrel shaped structures. </a:t>
            </a:r>
          </a:p>
          <a:p>
            <a:pPr marL="228600" indent="-228600">
              <a:buAutoNum type="arabicPeriod"/>
            </a:pPr>
            <a:r>
              <a:rPr lang="en-US" baseline="0" dirty="0" smtClean="0"/>
              <a:t>Finally the active, native or tertiary form results from a “complex balance of short range interactions which determine the intrinsic conformational preferences of the amino acids, medium</a:t>
            </a:r>
          </a:p>
          <a:p>
            <a:pPr marL="0" indent="0">
              <a:buNone/>
            </a:pPr>
            <a:r>
              <a:rPr lang="en-US" baseline="0" dirty="0" smtClean="0"/>
              <a:t> range interactions, particularly those stabilizing regions of the secondary structure, and non-local tertiary interactions which determine the global fold of the protein” (from a review paper “The concept of a random coil Residual structure in </a:t>
            </a:r>
            <a:r>
              <a:rPr lang="en-US" baseline="0" dirty="0" err="1" smtClean="0"/>
              <a:t>pepetides</a:t>
            </a:r>
            <a:r>
              <a:rPr lang="en-US" baseline="0" dirty="0" smtClean="0"/>
              <a:t> and denatured proteins by Smith, </a:t>
            </a:r>
            <a:r>
              <a:rPr lang="en-US" baseline="0" dirty="0" err="1" smtClean="0"/>
              <a:t>Feibig</a:t>
            </a:r>
            <a:r>
              <a:rPr lang="en-US" baseline="0" dirty="0" smtClean="0"/>
              <a:t>, </a:t>
            </a:r>
            <a:r>
              <a:rPr lang="en-US" baseline="0" dirty="0" err="1" smtClean="0"/>
              <a:t>Schwalbe</a:t>
            </a:r>
            <a:r>
              <a:rPr lang="en-US" baseline="0" dirty="0" smtClean="0"/>
              <a:t>, and Dobson.</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13</a:t>
            </a:fld>
            <a:endParaRPr lang="en-US"/>
          </a:p>
        </p:txBody>
      </p:sp>
    </p:spTree>
    <p:extLst>
      <p:ext uri="{BB962C8B-B14F-4D97-AF65-F5344CB8AC3E}">
        <p14:creationId xmlns:p14="http://schemas.microsoft.com/office/powerpoint/2010/main" val="50902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14</a:t>
            </a:fld>
            <a:endParaRPr lang="en-US"/>
          </a:p>
        </p:txBody>
      </p:sp>
    </p:spTree>
    <p:extLst>
      <p:ext uri="{BB962C8B-B14F-4D97-AF65-F5344CB8AC3E}">
        <p14:creationId xmlns:p14="http://schemas.microsoft.com/office/powerpoint/2010/main" val="363740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17</a:t>
            </a:fld>
            <a:endParaRPr lang="en-US"/>
          </a:p>
        </p:txBody>
      </p:sp>
    </p:spTree>
    <p:extLst>
      <p:ext uri="{BB962C8B-B14F-4D97-AF65-F5344CB8AC3E}">
        <p14:creationId xmlns:p14="http://schemas.microsoft.com/office/powerpoint/2010/main" val="4109916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 indent="0">
              <a:buNone/>
            </a:pPr>
            <a:r>
              <a:rPr lang="en-US" dirty="0" smtClean="0"/>
              <a:t>1.A </a:t>
            </a:r>
            <a:r>
              <a:rPr lang="en-US" dirty="0"/>
              <a:t>polypeptide chain of only 100 amino acid residues, making  “random searches” for the correct conformation, at the rate of one trial fold every ten trillionth of a second,  would require </a:t>
            </a:r>
            <a:r>
              <a:rPr lang="en-US" baseline="0" dirty="0" smtClean="0"/>
              <a:t>10</a:t>
            </a:r>
            <a:r>
              <a:rPr lang="en-US" baseline="30000" dirty="0" smtClean="0"/>
              <a:t>81</a:t>
            </a:r>
            <a:r>
              <a:rPr lang="en-US" dirty="0" smtClean="0"/>
              <a:t> </a:t>
            </a:r>
            <a:r>
              <a:rPr lang="en-US" dirty="0"/>
              <a:t>years to successfully fold</a:t>
            </a:r>
            <a:r>
              <a:rPr lang="is-IS" dirty="0"/>
              <a:t>…yet proteins typically fold </a:t>
            </a:r>
            <a:r>
              <a:rPr lang="is-IS" dirty="0" smtClean="0"/>
              <a:t>very quickly in 1/10</a:t>
            </a:r>
            <a:r>
              <a:rPr lang="is-IS" baseline="30000" dirty="0" smtClean="0"/>
              <a:t>6</a:t>
            </a:r>
            <a:r>
              <a:rPr lang="is-IS" baseline="0" dirty="0" smtClean="0"/>
              <a:t> sec</a:t>
            </a:r>
            <a:r>
              <a:rPr lang="is-IS" dirty="0" smtClean="0"/>
              <a:t> to </a:t>
            </a:r>
            <a:r>
              <a:rPr lang="is-IS" dirty="0"/>
              <a:t>several seconds. </a:t>
            </a:r>
            <a:endParaRPr lang="is-IS" dirty="0" smtClean="0"/>
          </a:p>
          <a:p>
            <a:pPr marL="18288" indent="0">
              <a:buNone/>
            </a:pPr>
            <a:r>
              <a:rPr lang="is-IS" dirty="0" smtClean="0"/>
              <a:t>2. Genesis Chapter 27 verse</a:t>
            </a:r>
            <a:r>
              <a:rPr lang="is-IS" baseline="0" dirty="0" smtClean="0"/>
              <a:t> </a:t>
            </a:r>
            <a:r>
              <a:rPr lang="is-IS" dirty="0" smtClean="0"/>
              <a:t>19:</a:t>
            </a:r>
            <a:r>
              <a:rPr lang="is-IS" baseline="0" dirty="0" smtClean="0"/>
              <a:t> </a:t>
            </a:r>
            <a:r>
              <a:rPr lang="is-IS" dirty="0" smtClean="0"/>
              <a:t>Jacob pretending to be Esau “Arise I pray thee,</a:t>
            </a:r>
            <a:r>
              <a:rPr lang="is-IS" baseline="0" dirty="0" smtClean="0"/>
              <a:t> sit, and eat of my hunting...Verse 20 “How is it that thou hast so quickly found it, my son?” AC 3555 Says that “this signifies production so speedy, is evident without explication.” “Verse 20 “..Because Jehovah thy God caused it to fall to me” AC 3556: “... signifies providence, may be evident without explication”.</a:t>
            </a:r>
            <a:endParaRPr lang="is-IS" dirty="0" smtClean="0"/>
          </a:p>
          <a:p>
            <a:pPr marL="18288" indent="0">
              <a:buNone/>
            </a:pP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18</a:t>
            </a:fld>
            <a:endParaRPr lang="en-US"/>
          </a:p>
        </p:txBody>
      </p:sp>
    </p:spTree>
    <p:extLst>
      <p:ext uri="{BB962C8B-B14F-4D97-AF65-F5344CB8AC3E}">
        <p14:creationId xmlns:p14="http://schemas.microsoft.com/office/powerpoint/2010/main" val="1069335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 advantage of this hypothesis is that it’s simple but as researchers </a:t>
            </a:r>
            <a:r>
              <a:rPr lang="en-US" dirty="0" err="1" smtClean="0"/>
              <a:t>Melkikh</a:t>
            </a:r>
            <a:r>
              <a:rPr lang="en-US" dirty="0" smtClean="0"/>
              <a:t> and Meijer point</a:t>
            </a:r>
            <a:r>
              <a:rPr lang="en-US" baseline="0" dirty="0" smtClean="0"/>
              <a:t> out it violates the physical and topological constraints</a:t>
            </a:r>
          </a:p>
          <a:p>
            <a:pPr marL="228600" indent="-228600">
              <a:buAutoNum type="arabicPeriod"/>
            </a:pPr>
            <a:r>
              <a:rPr lang="en-US" baseline="0" dirty="0" smtClean="0"/>
              <a:t>The assumption is that somehow there in an intrinsic knowledge in the folding process that one conformation rather than another is the proper one, in other words there is an </a:t>
            </a:r>
            <a:r>
              <a:rPr lang="en-US" baseline="0" dirty="0" err="1" smtClean="0"/>
              <a:t>ulta</a:t>
            </a:r>
            <a:r>
              <a:rPr lang="en-US" baseline="0" dirty="0" smtClean="0"/>
              <a:t> super computer near or within the polypeptide chain with a sophisticated software program telling the folding process which fold is proceeding toward the desired goal of a useful native form.</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20</a:t>
            </a:fld>
            <a:endParaRPr lang="en-US"/>
          </a:p>
        </p:txBody>
      </p:sp>
    </p:spTree>
    <p:extLst>
      <p:ext uri="{BB962C8B-B14F-4D97-AF65-F5344CB8AC3E}">
        <p14:creationId xmlns:p14="http://schemas.microsoft.com/office/powerpoint/2010/main" val="283861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0" dirty="0" smtClean="0"/>
              <a:t> Why theology? Because the entire process can only be explained by Divine Providence and Divine influx</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21</a:t>
            </a:fld>
            <a:endParaRPr lang="en-US"/>
          </a:p>
        </p:txBody>
      </p:sp>
    </p:spTree>
    <p:extLst>
      <p:ext uri="{BB962C8B-B14F-4D97-AF65-F5344CB8AC3E}">
        <p14:creationId xmlns:p14="http://schemas.microsoft.com/office/powerpoint/2010/main" val="327873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1.  Possible avenues of influx </a:t>
            </a:r>
            <a:r>
              <a:rPr lang="en-US" dirty="0" smtClean="0"/>
              <a:t>that </a:t>
            </a:r>
            <a:r>
              <a:rPr lang="en-US" dirty="0"/>
              <a:t>affect </a:t>
            </a:r>
            <a:r>
              <a:rPr lang="en-US" dirty="0" smtClean="0"/>
              <a:t>the</a:t>
            </a:r>
            <a:r>
              <a:rPr lang="en-US" baseline="0" dirty="0" smtClean="0"/>
              <a:t> </a:t>
            </a:r>
            <a:r>
              <a:rPr lang="en-US" baseline="0" dirty="0"/>
              <a:t>bonds and conformations that determine the very precise structure that constitutes a useful protein molecule.</a:t>
            </a:r>
          </a:p>
          <a:p>
            <a:pPr marL="0" indent="0">
              <a:buNone/>
            </a:pPr>
            <a:r>
              <a:rPr lang="en-US" baseline="0" dirty="0"/>
              <a:t>2. By examining the unique set of forces that fold and stabilize a protein, correspondences to distinct spiritual </a:t>
            </a:r>
            <a:r>
              <a:rPr lang="en-US" baseline="0" dirty="0" smtClean="0"/>
              <a:t>qualities relating to use </a:t>
            </a:r>
            <a:r>
              <a:rPr lang="en-US" baseline="0" dirty="0"/>
              <a:t>seem to emerge.</a:t>
            </a:r>
          </a:p>
          <a:p>
            <a:pPr marL="0" indent="0">
              <a:buNone/>
            </a:pPr>
            <a:r>
              <a:rPr lang="en-US" baseline="0" dirty="0"/>
              <a:t>3. The theory that explores the most fundamental forces, i.e. quantum forces will be the most useful for our purposes. </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25</a:t>
            </a:fld>
            <a:endParaRPr lang="en-US"/>
          </a:p>
        </p:txBody>
      </p:sp>
    </p:spTree>
    <p:extLst>
      <p:ext uri="{BB962C8B-B14F-4D97-AF65-F5344CB8AC3E}">
        <p14:creationId xmlns:p14="http://schemas.microsoft.com/office/powerpoint/2010/main" val="4185237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 theory that allows and even requires “fine tuning” at the level of electric charges!</a:t>
            </a:r>
          </a:p>
          <a:p>
            <a:endParaRPr lang="en-US" dirty="0"/>
          </a:p>
          <a:p>
            <a:r>
              <a:rPr lang="en-US" dirty="0"/>
              <a:t>2. A theory that allows and even requires brief and local changes in the constants of nature!</a:t>
            </a:r>
          </a:p>
          <a:p>
            <a:endParaRPr lang="en-US" dirty="0"/>
          </a:p>
          <a:p>
            <a:r>
              <a:rPr lang="en-US" dirty="0"/>
              <a:t>3. A theory that incorporates divine influx and correspondences</a:t>
            </a:r>
          </a:p>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26</a:t>
            </a:fld>
            <a:endParaRPr lang="en-US"/>
          </a:p>
        </p:txBody>
      </p:sp>
    </p:spTree>
    <p:extLst>
      <p:ext uri="{BB962C8B-B14F-4D97-AF65-F5344CB8AC3E}">
        <p14:creationId xmlns:p14="http://schemas.microsoft.com/office/powerpoint/2010/main" val="1624163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lgn="l" defTabSz="457200" rtl="0" eaLnBrk="1" fontAlgn="auto" latinLnBrk="0" hangingPunct="1">
              <a:lnSpc>
                <a:spcPct val="100000"/>
              </a:lnSpc>
              <a:spcBef>
                <a:spcPts val="0"/>
              </a:spcBef>
              <a:spcAft>
                <a:spcPts val="0"/>
              </a:spcAft>
              <a:buClrTx/>
              <a:buSzTx/>
              <a:buFontTx/>
              <a:buAutoNum type="arabicPeriod"/>
              <a:tabLst/>
              <a:defRPr/>
            </a:pPr>
            <a:r>
              <a:rPr lang="en-US" sz="2000" dirty="0" smtClean="0"/>
              <a:t>The four classes of organic molecules,</a:t>
            </a:r>
            <a:r>
              <a:rPr lang="en-US" sz="2000" baseline="0" dirty="0" smtClean="0"/>
              <a:t> common to all forms of life, both in the animal and plant kingdoms are NUCLEIC ACIDS, CARBOHYDRATES, LIPIDS, AND PROTEINS. All proteins are folded polypeptide chains but not all polypeptides are proteins. A polypeptide chain is a string of amino acids connected by peptide bonds, usually between 100 and 500 in number but some can be several thousand amino acid bases long.</a:t>
            </a:r>
          </a:p>
          <a:p>
            <a:pPr marL="457200" marR="0" indent="-457200" algn="l" defTabSz="457200" rtl="0" eaLnBrk="1" fontAlgn="auto" latinLnBrk="0" hangingPunct="1">
              <a:lnSpc>
                <a:spcPct val="100000"/>
              </a:lnSpc>
              <a:spcBef>
                <a:spcPts val="0"/>
              </a:spcBef>
              <a:spcAft>
                <a:spcPts val="0"/>
              </a:spcAft>
              <a:buClrTx/>
              <a:buSzTx/>
              <a:buFontTx/>
              <a:buAutoNum type="arabicPeriod"/>
              <a:tabLst/>
              <a:defRPr/>
            </a:pPr>
            <a:r>
              <a:rPr lang="en-US" sz="2000" baseline="0" dirty="0" smtClean="0"/>
              <a:t>It is because proteins are such “subtle and delicate things” that the exploration of their synthesis, using an overlay of New Church doctrine as a guide, might yield some insight into the nexus of Divine influx as it </a:t>
            </a:r>
            <a:r>
              <a:rPr lang="en-US" sz="2000" baseline="0" dirty="0" err="1" smtClean="0"/>
              <a:t>passses</a:t>
            </a:r>
            <a:r>
              <a:rPr lang="en-US" sz="2000" baseline="0" dirty="0" smtClean="0"/>
              <a:t> from the spiritual world into the natural world!</a:t>
            </a:r>
            <a:endParaRPr lang="en-US" sz="2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2</a:t>
            </a:fld>
            <a:endParaRPr lang="en-US"/>
          </a:p>
        </p:txBody>
      </p:sp>
    </p:spTree>
    <p:extLst>
      <p:ext uri="{BB962C8B-B14F-4D97-AF65-F5344CB8AC3E}">
        <p14:creationId xmlns:p14="http://schemas.microsoft.com/office/powerpoint/2010/main" val="4109916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smtClean="0"/>
              <a:t>Derive</a:t>
            </a:r>
            <a:r>
              <a:rPr lang="en-US" sz="1200" baseline="0" dirty="0" smtClean="0"/>
              <a:t> from t</a:t>
            </a:r>
            <a:r>
              <a:rPr lang="en-US" sz="1200" dirty="0" smtClean="0"/>
              <a:t>emporary</a:t>
            </a:r>
            <a:r>
              <a:rPr lang="en-US" sz="1200" baseline="0" dirty="0" smtClean="0"/>
              <a:t> </a:t>
            </a:r>
            <a:r>
              <a:rPr lang="en-US" sz="1200" baseline="0" dirty="0" err="1" smtClean="0"/>
              <a:t>assymetries</a:t>
            </a:r>
            <a:r>
              <a:rPr lang="en-US" sz="1200" baseline="0" dirty="0" smtClean="0"/>
              <a:t> </a:t>
            </a:r>
            <a:r>
              <a:rPr lang="en-US" sz="1200" baseline="0" dirty="0"/>
              <a:t>in the density of electron </a:t>
            </a:r>
            <a:r>
              <a:rPr lang="en-US" sz="1200" baseline="0" dirty="0" smtClean="0"/>
              <a:t>clouds of two atoms in close proximity forming </a:t>
            </a:r>
            <a:r>
              <a:rPr lang="en-US" sz="1200" baseline="0" dirty="0"/>
              <a:t>transient electric dipoles</a:t>
            </a:r>
          </a:p>
          <a:p>
            <a:pPr marL="285750" indent="-285750">
              <a:buFont typeface="Arial"/>
              <a:buChar char="•"/>
            </a:pPr>
            <a:r>
              <a:rPr lang="en-US" sz="1200" baseline="0" dirty="0"/>
              <a:t>As these dipoles flicker in and out of existence they can participate in electrostatic interactions</a:t>
            </a:r>
            <a:endParaRPr lang="en-US" sz="1200" dirty="0"/>
          </a:p>
          <a:p>
            <a:pPr marL="285750" indent="-285750">
              <a:buFont typeface="Arial"/>
              <a:buChar char="•"/>
            </a:pPr>
            <a:r>
              <a:rPr lang="en-US" sz="1200" dirty="0" smtClean="0"/>
              <a:t>Although individually weak</a:t>
            </a:r>
            <a:r>
              <a:rPr lang="en-US" sz="1200" dirty="0"/>
              <a:t>, but great</a:t>
            </a:r>
            <a:r>
              <a:rPr lang="en-US" sz="1200" baseline="0" dirty="0"/>
              <a:t>  in number, cause a significant overall </a:t>
            </a:r>
            <a:r>
              <a:rPr lang="en-US" sz="1200" baseline="0" dirty="0" smtClean="0"/>
              <a:t>effect</a:t>
            </a:r>
          </a:p>
          <a:p>
            <a:pPr marL="285750" indent="-285750">
              <a:buFont typeface="Arial"/>
              <a:buChar char="•"/>
            </a:pPr>
            <a:r>
              <a:rPr lang="en-US" sz="1200" baseline="0" dirty="0" smtClean="0"/>
              <a:t>Wind blowing clouds; blowing on a glowing ember; the breath of Divine Love and Wisdom blowing on electron clouds as it is </a:t>
            </a:r>
            <a:r>
              <a:rPr lang="en-US" sz="1200" baseline="0" dirty="0" err="1" smtClean="0"/>
              <a:t>ultimated</a:t>
            </a:r>
            <a:r>
              <a:rPr lang="en-US" sz="1200" baseline="0" dirty="0" smtClean="0"/>
              <a:t> in it’s descent from the spiritual world. </a:t>
            </a:r>
            <a:endParaRPr lang="en-US" sz="1200" dirty="0"/>
          </a:p>
        </p:txBody>
      </p:sp>
      <p:sp>
        <p:nvSpPr>
          <p:cNvPr id="4" name="Slide Number Placeholder 3"/>
          <p:cNvSpPr>
            <a:spLocks noGrp="1"/>
          </p:cNvSpPr>
          <p:nvPr>
            <p:ph type="sldNum" sz="quarter" idx="10"/>
          </p:nvPr>
        </p:nvSpPr>
        <p:spPr/>
        <p:txBody>
          <a:bodyPr/>
          <a:lstStyle/>
          <a:p>
            <a:fld id="{6892291F-E60E-D24D-8AB9-1810C88FA74B}" type="slidenum">
              <a:rPr lang="en-US" smtClean="0"/>
              <a:t>30</a:t>
            </a:fld>
            <a:endParaRPr lang="en-US"/>
          </a:p>
        </p:txBody>
      </p:sp>
    </p:spTree>
    <p:extLst>
      <p:ext uri="{BB962C8B-B14F-4D97-AF65-F5344CB8AC3E}">
        <p14:creationId xmlns:p14="http://schemas.microsoft.com/office/powerpoint/2010/main" val="426646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t>Not powerful but multiple</a:t>
            </a:r>
          </a:p>
          <a:p>
            <a:pPr marL="285750" indent="-285750">
              <a:buFont typeface="Arial"/>
              <a:buChar char="•"/>
            </a:pPr>
            <a:r>
              <a:rPr lang="en-US" sz="1200" dirty="0"/>
              <a:t>Weak, great</a:t>
            </a:r>
            <a:r>
              <a:rPr lang="en-US" sz="1200" baseline="0" dirty="0"/>
              <a:t> numbers, cause a significant overall effect</a:t>
            </a:r>
            <a:endParaRPr lang="en-US" sz="1200" dirty="0"/>
          </a:p>
        </p:txBody>
      </p:sp>
      <p:sp>
        <p:nvSpPr>
          <p:cNvPr id="4" name="Slide Number Placeholder 3"/>
          <p:cNvSpPr>
            <a:spLocks noGrp="1"/>
          </p:cNvSpPr>
          <p:nvPr>
            <p:ph type="sldNum" sz="quarter" idx="10"/>
          </p:nvPr>
        </p:nvSpPr>
        <p:spPr/>
        <p:txBody>
          <a:bodyPr/>
          <a:lstStyle/>
          <a:p>
            <a:fld id="{6892291F-E60E-D24D-8AB9-1810C88FA74B}" type="slidenum">
              <a:rPr lang="en-US" smtClean="0"/>
              <a:t>31</a:t>
            </a:fld>
            <a:endParaRPr lang="en-US"/>
          </a:p>
        </p:txBody>
      </p:sp>
    </p:spTree>
    <p:extLst>
      <p:ext uri="{BB962C8B-B14F-4D97-AF65-F5344CB8AC3E}">
        <p14:creationId xmlns:p14="http://schemas.microsoft.com/office/powerpoint/2010/main" val="426646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Think of all the </a:t>
            </a:r>
            <a:r>
              <a:rPr lang="en-US" dirty="0" smtClean="0"/>
              <a:t>most</a:t>
            </a:r>
            <a:r>
              <a:rPr lang="en-US" baseline="0" dirty="0" smtClean="0"/>
              <a:t> simple</a:t>
            </a:r>
            <a:r>
              <a:rPr lang="en-US" dirty="0" smtClean="0"/>
              <a:t> </a:t>
            </a:r>
            <a:r>
              <a:rPr lang="en-US" dirty="0"/>
              <a:t>facts that the world of the senses </a:t>
            </a:r>
            <a:r>
              <a:rPr lang="en-US" dirty="0" smtClean="0"/>
              <a:t>provide, these are the lowest order of thoughts that we possess</a:t>
            </a:r>
          </a:p>
          <a:p>
            <a:pPr marL="228600" indent="-228600">
              <a:buAutoNum type="arabicPeriod"/>
            </a:pPr>
            <a:r>
              <a:rPr lang="en-US" dirty="0" smtClean="0"/>
              <a:t>Think</a:t>
            </a:r>
            <a:r>
              <a:rPr lang="en-US" baseline="0" dirty="0" smtClean="0"/>
              <a:t> of hundreds of infants in a nursery all waving their arms, hands, legs and feet to explore their limited universe</a:t>
            </a:r>
          </a:p>
          <a:p>
            <a:pPr marL="228600" indent="-228600">
              <a:buAutoNum type="arabicPeriod"/>
            </a:pPr>
            <a:r>
              <a:rPr lang="en-US" baseline="0" dirty="0" smtClean="0"/>
              <a:t> </a:t>
            </a:r>
            <a:r>
              <a:rPr lang="en-US" baseline="0" dirty="0" err="1" smtClean="0"/>
              <a:t>Gard</a:t>
            </a:r>
            <a:r>
              <a:rPr lang="en-US" baseline="0" dirty="0" smtClean="0"/>
              <a:t> Perry suggested that the level of the van der Waals forces might relate to the literal sense of the Word</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32</a:t>
            </a:fld>
            <a:endParaRPr lang="en-US"/>
          </a:p>
        </p:txBody>
      </p:sp>
    </p:spTree>
    <p:extLst>
      <p:ext uri="{BB962C8B-B14F-4D97-AF65-F5344CB8AC3E}">
        <p14:creationId xmlns:p14="http://schemas.microsoft.com/office/powerpoint/2010/main" val="3132410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1. 20 times </a:t>
            </a:r>
            <a:r>
              <a:rPr lang="en-US" baseline="0" dirty="0"/>
              <a:t>weaker than a co-</a:t>
            </a:r>
            <a:r>
              <a:rPr lang="en-US" baseline="0" dirty="0" err="1"/>
              <a:t>valent</a:t>
            </a:r>
            <a:r>
              <a:rPr lang="en-US" baseline="0" dirty="0"/>
              <a:t> bond</a:t>
            </a:r>
          </a:p>
          <a:p>
            <a:pPr marL="0" indent="0">
              <a:buNone/>
            </a:pPr>
            <a:r>
              <a:rPr lang="en-US" baseline="0" dirty="0"/>
              <a:t>2. 10 fold weaker than the strongest ionic bond</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33</a:t>
            </a:fld>
            <a:endParaRPr lang="en-US"/>
          </a:p>
        </p:txBody>
      </p:sp>
    </p:spTree>
    <p:extLst>
      <p:ext uri="{BB962C8B-B14F-4D97-AF65-F5344CB8AC3E}">
        <p14:creationId xmlns:p14="http://schemas.microsoft.com/office/powerpoint/2010/main" val="4029526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Relates to childhood</a:t>
            </a:r>
            <a:r>
              <a:rPr lang="en-US" baseline="0" dirty="0" smtClean="0"/>
              <a:t> development of curiosity</a:t>
            </a:r>
          </a:p>
          <a:p>
            <a:pPr marL="228600" indent="-228600">
              <a:buAutoNum type="arabicPeriod"/>
            </a:pPr>
            <a:r>
              <a:rPr lang="en-US" baseline="0" dirty="0" smtClean="0"/>
              <a:t>A very primitive bonding of good and truth</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35</a:t>
            </a:fld>
            <a:endParaRPr lang="en-US"/>
          </a:p>
        </p:txBody>
      </p:sp>
    </p:spTree>
    <p:extLst>
      <p:ext uri="{BB962C8B-B14F-4D97-AF65-F5344CB8AC3E}">
        <p14:creationId xmlns:p14="http://schemas.microsoft.com/office/powerpoint/2010/main" val="806399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5488" indent="-457200">
              <a:buFont typeface="+mj-lt"/>
              <a:buAutoNum type="arabicPeriod"/>
            </a:pPr>
            <a:r>
              <a:rPr lang="en-US" dirty="0" smtClean="0"/>
              <a:t>Not </a:t>
            </a:r>
            <a:r>
              <a:rPr lang="en-US" dirty="0"/>
              <a:t>a major force in folding but contributes to stability</a:t>
            </a:r>
          </a:p>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36</a:t>
            </a:fld>
            <a:endParaRPr lang="en-US"/>
          </a:p>
        </p:txBody>
      </p:sp>
    </p:spTree>
    <p:extLst>
      <p:ext uri="{BB962C8B-B14F-4D97-AF65-F5344CB8AC3E}">
        <p14:creationId xmlns:p14="http://schemas.microsoft.com/office/powerpoint/2010/main" val="1253271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Epsilon</a:t>
            </a:r>
            <a:r>
              <a:rPr lang="en-US" baseline="0" dirty="0" smtClean="0"/>
              <a:t> </a:t>
            </a:r>
            <a:r>
              <a:rPr lang="en-US" baseline="0" dirty="0"/>
              <a:t>relates to the electric charge which, as a fundamental force of nature, </a:t>
            </a:r>
            <a:endParaRPr lang="en-US" baseline="0" dirty="0" smtClean="0"/>
          </a:p>
          <a:p>
            <a:pPr marL="228600" indent="-228600">
              <a:buAutoNum type="arabicPeriod"/>
            </a:pPr>
            <a:r>
              <a:rPr lang="en-US" baseline="0" dirty="0" smtClean="0"/>
              <a:t>In the interior of the protein charged amino acids would be surrounded by chemically dissimilar hydrocarbon side chains (CH</a:t>
            </a:r>
            <a:r>
              <a:rPr lang="en-US" baseline="-25000" dirty="0" smtClean="0"/>
              <a:t>3</a:t>
            </a:r>
            <a:r>
              <a:rPr lang="en-US" baseline="0" dirty="0" smtClean="0"/>
              <a:t> epsilon = 1) and conditions exist for strong electrostatic</a:t>
            </a:r>
          </a:p>
          <a:p>
            <a:pPr marL="0" indent="0">
              <a:buNone/>
            </a:pPr>
            <a:r>
              <a:rPr lang="en-US" baseline="0" dirty="0" smtClean="0"/>
              <a:t>     attractions, almost equal in strength to a covalent bond.</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38</a:t>
            </a:fld>
            <a:endParaRPr lang="en-US"/>
          </a:p>
        </p:txBody>
      </p:sp>
    </p:spTree>
    <p:extLst>
      <p:ext uri="{BB962C8B-B14F-4D97-AF65-F5344CB8AC3E}">
        <p14:creationId xmlns:p14="http://schemas.microsoft.com/office/powerpoint/2010/main" val="2159086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Possible to speculate also about the Ishmael</a:t>
            </a:r>
            <a:r>
              <a:rPr lang="en-US" baseline="0" dirty="0" smtClean="0"/>
              <a:t> Rational at this level</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39</a:t>
            </a:fld>
            <a:endParaRPr lang="en-US"/>
          </a:p>
        </p:txBody>
      </p:sp>
    </p:spTree>
    <p:extLst>
      <p:ext uri="{BB962C8B-B14F-4D97-AF65-F5344CB8AC3E}">
        <p14:creationId xmlns:p14="http://schemas.microsoft.com/office/powerpoint/2010/main" val="1168059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Intermediate in strength between a single</a:t>
            </a:r>
            <a:r>
              <a:rPr lang="en-US" baseline="0" dirty="0" smtClean="0"/>
              <a:t> and double bond</a:t>
            </a:r>
          </a:p>
          <a:p>
            <a:pPr marL="228600" indent="-228600">
              <a:buAutoNum type="arabicPeriod"/>
            </a:pPr>
            <a:r>
              <a:rPr lang="en-US" baseline="0" dirty="0" smtClean="0"/>
              <a:t>In a peptide bond an amino group (NH</a:t>
            </a:r>
            <a:r>
              <a:rPr lang="en-US" baseline="-25000" dirty="0" smtClean="0"/>
              <a:t>2</a:t>
            </a:r>
            <a:r>
              <a:rPr lang="en-US" baseline="0" dirty="0" smtClean="0"/>
              <a:t>)of one amino acid is linked to a carboxyl (COOH) of an adjacent amino acid with the consequent release of an H</a:t>
            </a:r>
            <a:r>
              <a:rPr lang="en-US" baseline="-25000" dirty="0" smtClean="0"/>
              <a:t>2</a:t>
            </a:r>
            <a:r>
              <a:rPr lang="en-US" baseline="0" dirty="0" smtClean="0"/>
              <a:t>O molecule.</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40</a:t>
            </a:fld>
            <a:endParaRPr lang="en-US"/>
          </a:p>
        </p:txBody>
      </p:sp>
    </p:spTree>
    <p:extLst>
      <p:ext uri="{BB962C8B-B14F-4D97-AF65-F5344CB8AC3E}">
        <p14:creationId xmlns:p14="http://schemas.microsoft.com/office/powerpoint/2010/main" val="4254806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Conformational change, that is shape change is resisted</a:t>
            </a:r>
            <a:r>
              <a:rPr lang="en-US" baseline="0" dirty="0" smtClean="0"/>
              <a:t> by the peptide bond, once we see the truth from our rational it forms a tight bond in our mind.</a:t>
            </a:r>
          </a:p>
          <a:p>
            <a:pPr marL="228600" indent="-228600">
              <a:buAutoNum type="arabicPeriod"/>
            </a:pPr>
            <a:r>
              <a:rPr lang="en-US" baseline="0" dirty="0" smtClean="0"/>
              <a:t>Peptide bonds forming the backbone of the protein are interior so the inference of good acting with truth is reasonable.</a:t>
            </a:r>
          </a:p>
          <a:p>
            <a:pPr marL="228600" indent="-228600">
              <a:buAutoNum type="arabicPeriod"/>
            </a:pPr>
            <a:r>
              <a:rPr lang="en-US" baseline="0" dirty="0" smtClean="0"/>
              <a:t>Think of the birth of the twins, Esau and Jacob, Jacob corresponding to natural truth gripping the heel of Esau, representing the lowest natural good.</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42</a:t>
            </a:fld>
            <a:endParaRPr lang="en-US"/>
          </a:p>
        </p:txBody>
      </p:sp>
    </p:spTree>
    <p:extLst>
      <p:ext uri="{BB962C8B-B14F-4D97-AF65-F5344CB8AC3E}">
        <p14:creationId xmlns:p14="http://schemas.microsoft.com/office/powerpoint/2010/main" val="1519720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Estimated  to be at least 80 million different proteins in the world.</a:t>
            </a:r>
          </a:p>
          <a:p>
            <a:r>
              <a:rPr lang="en-US" baseline="0" dirty="0"/>
              <a:t>2. Somewhere between 50 and </a:t>
            </a:r>
            <a:r>
              <a:rPr lang="en-US" baseline="0" dirty="0" smtClean="0"/>
              <a:t>100,000 </a:t>
            </a:r>
            <a:r>
              <a:rPr lang="en-US" baseline="0" dirty="0"/>
              <a:t>thousand different proteins in the human body</a:t>
            </a:r>
            <a:r>
              <a:rPr lang="en-US" baseline="0" dirty="0" smtClean="0"/>
              <a:t>.</a:t>
            </a:r>
          </a:p>
          <a:p>
            <a:r>
              <a:rPr lang="en-US" baseline="0" dirty="0" smtClean="0"/>
              <a:t>3. This image represents a fully folded globular protein, perhaps and enzyme, with the different colors representing domains or subunits.</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3</a:t>
            </a:fld>
            <a:endParaRPr lang="en-US"/>
          </a:p>
        </p:txBody>
      </p:sp>
    </p:spTree>
    <p:extLst>
      <p:ext uri="{BB962C8B-B14F-4D97-AF65-F5344CB8AC3E}">
        <p14:creationId xmlns:p14="http://schemas.microsoft.com/office/powerpoint/2010/main" val="808265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Greatest between</a:t>
            </a:r>
            <a:r>
              <a:rPr lang="en-US" baseline="0" dirty="0" smtClean="0"/>
              <a:t> atoms of similar electro-negativities</a:t>
            </a:r>
          </a:p>
          <a:p>
            <a:pPr marL="228600" indent="-228600">
              <a:buAutoNum type="arabicPeriod"/>
            </a:pPr>
            <a:r>
              <a:rPr lang="en-US" baseline="0" dirty="0" smtClean="0"/>
              <a:t>By far the strongest bonds that hold a molecule together</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43</a:t>
            </a:fld>
            <a:endParaRPr lang="en-US"/>
          </a:p>
        </p:txBody>
      </p:sp>
    </p:spTree>
    <p:extLst>
      <p:ext uri="{BB962C8B-B14F-4D97-AF65-F5344CB8AC3E}">
        <p14:creationId xmlns:p14="http://schemas.microsoft.com/office/powerpoint/2010/main" val="352366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Hydrophobic collapse is a main driver of folding</a:t>
            </a:r>
          </a:p>
          <a:p>
            <a:pPr marL="228600" indent="-228600">
              <a:buAutoNum type="arabicPeriod"/>
            </a:pPr>
            <a:r>
              <a:rPr lang="en-US" dirty="0" smtClean="0"/>
              <a:t>This occurs</a:t>
            </a:r>
            <a:r>
              <a:rPr lang="en-US" baseline="0" dirty="0" smtClean="0"/>
              <a:t> by the interaction with water. As H</a:t>
            </a:r>
            <a:r>
              <a:rPr lang="en-US" baseline="-25000" dirty="0" smtClean="0"/>
              <a:t>2</a:t>
            </a:r>
            <a:r>
              <a:rPr lang="en-US" baseline="0" dirty="0" smtClean="0"/>
              <a:t>O molecules are driven off the hydrocarbon side chains into the surrounding aqueous medium the decreased entropy entailed by  the folding hydrophobic amino acids is offset by the increased entropy of the surrounding water.</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45</a:t>
            </a:fld>
            <a:endParaRPr lang="en-US"/>
          </a:p>
        </p:txBody>
      </p:sp>
    </p:spTree>
    <p:extLst>
      <p:ext uri="{BB962C8B-B14F-4D97-AF65-F5344CB8AC3E}">
        <p14:creationId xmlns:p14="http://schemas.microsoft.com/office/powerpoint/2010/main" val="3860946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 interaction</a:t>
            </a:r>
            <a:r>
              <a:rPr lang="en-US" baseline="0" dirty="0" smtClean="0"/>
              <a:t> of good and truth is beautifully and very graphically represented here!</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46</a:t>
            </a:fld>
            <a:endParaRPr lang="en-US"/>
          </a:p>
        </p:txBody>
      </p:sp>
    </p:spTree>
    <p:extLst>
      <p:ext uri="{BB962C8B-B14F-4D97-AF65-F5344CB8AC3E}">
        <p14:creationId xmlns:p14="http://schemas.microsoft.com/office/powerpoint/2010/main" val="386094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These Intra</a:t>
            </a:r>
            <a:r>
              <a:rPr lang="en-US" baseline="0" dirty="0" smtClean="0"/>
              <a:t> </a:t>
            </a:r>
            <a:r>
              <a:rPr lang="en-US" baseline="0" dirty="0"/>
              <a:t>cellular protein molecules </a:t>
            </a:r>
            <a:r>
              <a:rPr lang="en-US" baseline="0" dirty="0" smtClean="0"/>
              <a:t>are classified into </a:t>
            </a:r>
            <a:r>
              <a:rPr lang="en-US" baseline="0" dirty="0"/>
              <a:t>discrete families by weight in </a:t>
            </a:r>
            <a:r>
              <a:rPr lang="en-US" baseline="0" dirty="0" err="1" smtClean="0"/>
              <a:t>kilodaltons</a:t>
            </a:r>
            <a:r>
              <a:rPr lang="en-US" baseline="0" dirty="0" smtClean="0"/>
              <a:t>.  They increase dramatically in response to stress</a:t>
            </a:r>
            <a:endParaRPr lang="en-US" baseline="0" dirty="0"/>
          </a:p>
          <a:p>
            <a:pPr marL="228600" indent="-228600">
              <a:buAutoNum type="arabicPeriod"/>
            </a:pPr>
            <a:r>
              <a:rPr lang="en-US" baseline="0" dirty="0"/>
              <a:t>Act as </a:t>
            </a:r>
            <a:r>
              <a:rPr lang="en-US" baseline="0" dirty="0" smtClean="0"/>
              <a:t>midwives for </a:t>
            </a:r>
            <a:r>
              <a:rPr lang="en-US" baseline="0" dirty="0"/>
              <a:t>nascent polypeptide chains and </a:t>
            </a:r>
            <a:r>
              <a:rPr lang="en-US" baseline="0" dirty="0" smtClean="0"/>
              <a:t>nursemaids to assist </a:t>
            </a:r>
            <a:r>
              <a:rPr lang="en-US" baseline="0" dirty="0"/>
              <a:t>in folding</a:t>
            </a:r>
          </a:p>
          <a:p>
            <a:pPr marL="228600" indent="-228600">
              <a:buAutoNum type="arabicPeriod"/>
            </a:pPr>
            <a:r>
              <a:rPr lang="en-US" baseline="0" dirty="0"/>
              <a:t>Prevent aggregation of proteins in the crowded intracellular environment</a:t>
            </a:r>
          </a:p>
          <a:p>
            <a:pPr marL="228600" indent="-228600">
              <a:buAutoNum type="arabicPeriod"/>
            </a:pPr>
            <a:r>
              <a:rPr lang="en-US" baseline="0" dirty="0" smtClean="0"/>
              <a:t>Act like hospice nurses in </a:t>
            </a:r>
            <a:r>
              <a:rPr lang="en-US" baseline="0" dirty="0"/>
              <a:t>transporting </a:t>
            </a:r>
            <a:r>
              <a:rPr lang="en-US" baseline="0" dirty="0" err="1"/>
              <a:t>misfolded</a:t>
            </a:r>
            <a:r>
              <a:rPr lang="en-US" baseline="0" dirty="0"/>
              <a:t> or redundant proteins to the lysosome for recycling</a:t>
            </a:r>
          </a:p>
          <a:p>
            <a:pPr marL="0" indent="0">
              <a:buNone/>
            </a:pP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51</a:t>
            </a:fld>
            <a:endParaRPr lang="en-US"/>
          </a:p>
        </p:txBody>
      </p:sp>
    </p:spTree>
    <p:extLst>
      <p:ext uri="{BB962C8B-B14F-4D97-AF65-F5344CB8AC3E}">
        <p14:creationId xmlns:p14="http://schemas.microsoft.com/office/powerpoint/2010/main" val="42646162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late Susan Lee Lindquist of MIT</a:t>
            </a:r>
            <a:r>
              <a:rPr lang="en-US" baseline="0" dirty="0"/>
              <a:t> chaperone molecules may preserve novel protein, totally new to the cell, in anticipation of a possible future use.</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53</a:t>
            </a:fld>
            <a:endParaRPr lang="en-US"/>
          </a:p>
        </p:txBody>
      </p:sp>
    </p:spTree>
    <p:extLst>
      <p:ext uri="{BB962C8B-B14F-4D97-AF65-F5344CB8AC3E}">
        <p14:creationId xmlns:p14="http://schemas.microsoft.com/office/powerpoint/2010/main" val="213716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Consider</a:t>
            </a:r>
            <a:r>
              <a:rPr lang="en-US" baseline="0" dirty="0" smtClean="0"/>
              <a:t> the correspondence of chaperone proteins to celestial angels, spiritual angels and good spirits who assist us through mediate influx in our goal towards regeneration. </a:t>
            </a:r>
            <a:endParaRPr lang="en-US" dirty="0"/>
          </a:p>
        </p:txBody>
      </p:sp>
      <p:sp>
        <p:nvSpPr>
          <p:cNvPr id="4" name="Slide Number Placeholder 3"/>
          <p:cNvSpPr>
            <a:spLocks noGrp="1"/>
          </p:cNvSpPr>
          <p:nvPr>
            <p:ph type="sldNum" sz="quarter" idx="5"/>
          </p:nvPr>
        </p:nvSpPr>
        <p:spPr/>
        <p:txBody>
          <a:bodyPr/>
          <a:lstStyle/>
          <a:p>
            <a:fld id="{6892291F-E60E-D24D-8AB9-1810C88FA74B}" type="slidenum">
              <a:rPr lang="en-US" smtClean="0"/>
              <a:t>55</a:t>
            </a:fld>
            <a:endParaRPr lang="en-US"/>
          </a:p>
        </p:txBody>
      </p:sp>
    </p:spTree>
    <p:extLst>
      <p:ext uri="{BB962C8B-B14F-4D97-AF65-F5344CB8AC3E}">
        <p14:creationId xmlns:p14="http://schemas.microsoft.com/office/powerpoint/2010/main" val="3254863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 are looking for a theory</a:t>
            </a:r>
            <a:r>
              <a:rPr lang="en-US" baseline="0" dirty="0"/>
              <a:t> that uses brief, local changes as causes, when ends anticipate effects.</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57</a:t>
            </a:fld>
            <a:endParaRPr lang="en-US"/>
          </a:p>
        </p:txBody>
      </p:sp>
    </p:spTree>
    <p:extLst>
      <p:ext uri="{BB962C8B-B14F-4D97-AF65-F5344CB8AC3E}">
        <p14:creationId xmlns:p14="http://schemas.microsoft.com/office/powerpoint/2010/main" val="3617717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Enzymes are catalysts driving biochemical reactions at a rate about a billion times faster than would occur without them.</a:t>
            </a:r>
          </a:p>
          <a:p>
            <a:pPr marL="228600" indent="-228600">
              <a:buAutoNum type="arabicPeriod"/>
            </a:pPr>
            <a:r>
              <a:rPr lang="en-US" baseline="0" dirty="0"/>
              <a:t>Signaling proteins include growth factors, hormones, and neurotransmitters</a:t>
            </a:r>
          </a:p>
          <a:p>
            <a:pPr marL="228600" indent="-228600">
              <a:buAutoNum type="arabicPeriod"/>
            </a:pPr>
            <a:r>
              <a:rPr lang="en-US" baseline="0" dirty="0"/>
              <a:t>Structural proteins: Actin, tubulin, capsid of viral particles, elastin, collagen in skin, tendons, bone</a:t>
            </a:r>
          </a:p>
          <a:p>
            <a:pPr marL="228600" indent="-228600">
              <a:buAutoNum type="arabicPeriod"/>
            </a:pPr>
            <a:r>
              <a:rPr lang="en-US" baseline="0" dirty="0"/>
              <a:t>Transport proteins carry molecules across membranes</a:t>
            </a:r>
            <a:r>
              <a:rPr lang="en-US" baseline="0" dirty="0" smtClean="0"/>
              <a:t>.</a:t>
            </a:r>
            <a:endParaRPr lang="en-US" baseline="0" dirty="0"/>
          </a:p>
          <a:p>
            <a:pPr marL="228600" indent="-228600">
              <a:buAutoNum type="arabicPeriod"/>
            </a:pPr>
            <a:r>
              <a:rPr lang="en-US" baseline="0" dirty="0"/>
              <a:t>Regulatory proteins troponin and </a:t>
            </a:r>
            <a:r>
              <a:rPr lang="en-US" baseline="0" dirty="0" err="1"/>
              <a:t>tropomyosin</a:t>
            </a:r>
            <a:r>
              <a:rPr lang="en-US" baseline="0" dirty="0"/>
              <a:t> in muscle and proteins that regulate the transcription of DNA</a:t>
            </a:r>
          </a:p>
          <a:p>
            <a:pPr marL="228600" indent="-228600">
              <a:buAutoNum type="arabicPeriod"/>
            </a:pPr>
            <a:r>
              <a:rPr lang="en-US" baseline="0" dirty="0"/>
              <a:t>Storage proteins serve as biological reserves of metal ions and amino acids.</a:t>
            </a:r>
          </a:p>
          <a:p>
            <a:pPr marL="228600" indent="-228600">
              <a:buAutoNum type="arabicPeriod"/>
            </a:pPr>
            <a:r>
              <a:rPr lang="en-US" baseline="0" dirty="0"/>
              <a:t>Immunity proteins include antibodies and complement proteins</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4</a:t>
            </a:fld>
            <a:endParaRPr lang="en-US"/>
          </a:p>
        </p:txBody>
      </p:sp>
    </p:spTree>
    <p:extLst>
      <p:ext uri="{BB962C8B-B14F-4D97-AF65-F5344CB8AC3E}">
        <p14:creationId xmlns:p14="http://schemas.microsoft.com/office/powerpoint/2010/main" val="2848430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One of three Metabolic pathway charts courtesy of Roche Pharmaceutical Co. The majority of the labels represent a different enzyme catalyzing a specific reaction.</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5</a:t>
            </a:fld>
            <a:endParaRPr lang="en-US"/>
          </a:p>
        </p:txBody>
      </p:sp>
    </p:spTree>
    <p:extLst>
      <p:ext uri="{BB962C8B-B14F-4D97-AF65-F5344CB8AC3E}">
        <p14:creationId xmlns:p14="http://schemas.microsoft.com/office/powerpoint/2010/main" val="4236234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Short</a:t>
            </a:r>
            <a:r>
              <a:rPr lang="en-US" baseline="0" dirty="0" smtClean="0"/>
              <a:t> answer: Because it’s a mystery and in fact it’s such a profound mystery that it takes on mystical qualities. And things mystical embedded in good science are of great interest to this group.</a:t>
            </a:r>
            <a:endParaRPr lang="en-US" dirty="0"/>
          </a:p>
          <a:p>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6</a:t>
            </a:fld>
            <a:endParaRPr lang="en-US"/>
          </a:p>
        </p:txBody>
      </p:sp>
    </p:spTree>
    <p:extLst>
      <p:ext uri="{BB962C8B-B14F-4D97-AF65-F5344CB8AC3E}">
        <p14:creationId xmlns:p14="http://schemas.microsoft.com/office/powerpoint/2010/main" val="2556633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 that a fuller understanding of the discrete degrees of Divine influx can lead to major breakthroughs in science,</a:t>
            </a:r>
            <a:r>
              <a:rPr lang="en-US" baseline="0" dirty="0" smtClean="0"/>
              <a:t> not just in the complex and beautiful story of protein folding but in all areas of science!</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7</a:t>
            </a:fld>
            <a:endParaRPr lang="en-US"/>
          </a:p>
        </p:txBody>
      </p:sp>
    </p:spTree>
    <p:extLst>
      <p:ext uri="{BB962C8B-B14F-4D97-AF65-F5344CB8AC3E}">
        <p14:creationId xmlns:p14="http://schemas.microsoft.com/office/powerpoint/2010/main" val="1339529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Studying protein synthesis within the living cell itself is difficult as the cell is so small, fragile, and densely packed with hundreds of different proteins</a:t>
            </a:r>
          </a:p>
          <a:p>
            <a:pPr marL="228600" indent="-228600">
              <a:buAutoNum type="arabicPeriod"/>
            </a:pPr>
            <a:r>
              <a:rPr lang="en-US" baseline="0" dirty="0" smtClean="0"/>
              <a:t>Current methods of in vitro investigation generally involve isolating a specific protein, and sometimes denaturing it with strong agents to vary the pH or by raising the temperature. Other sophisticated processes such as X-ray crystallography, NMR spectroscopy, FRET (fluorescence resonance energy transfer) or FTIR (Fourier transform infrared spectroscopy) are often used</a:t>
            </a:r>
          </a:p>
          <a:p>
            <a:pPr marL="228600" indent="-228600">
              <a:buAutoNum type="arabicPeriod"/>
            </a:pPr>
            <a:r>
              <a:rPr lang="en-US" baseline="0" dirty="0" smtClean="0"/>
              <a:t>In </a:t>
            </a:r>
            <a:r>
              <a:rPr lang="en-US" baseline="0" dirty="0" err="1" smtClean="0"/>
              <a:t>silico</a:t>
            </a:r>
            <a:r>
              <a:rPr lang="en-US" baseline="0" dirty="0" smtClean="0"/>
              <a:t> means” computational” and the programs used seem to use protein stabilization parameters to draw inferences regarding synthesis  more than folding itself. </a:t>
            </a: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8</a:t>
            </a:fld>
            <a:endParaRPr lang="en-US"/>
          </a:p>
        </p:txBody>
      </p:sp>
    </p:spTree>
    <p:extLst>
      <p:ext uri="{BB962C8B-B14F-4D97-AF65-F5344CB8AC3E}">
        <p14:creationId xmlns:p14="http://schemas.microsoft.com/office/powerpoint/2010/main" val="307243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Modern</a:t>
            </a:r>
            <a:r>
              <a:rPr lang="en-US" baseline="0" dirty="0" smtClean="0"/>
              <a:t> </a:t>
            </a:r>
            <a:r>
              <a:rPr lang="en-US" baseline="0" dirty="0"/>
              <a:t>protein science began with the discovery of enzymes, originally called “ferments</a:t>
            </a:r>
            <a:r>
              <a:rPr lang="en-US" baseline="0" dirty="0" smtClean="0"/>
              <a:t>” and this was driven by the industrialization of brewing, and baking both of which are derived from alcoholic fermentation. </a:t>
            </a:r>
          </a:p>
          <a:p>
            <a:pPr marL="228600" indent="-228600">
              <a:buAutoNum type="arabicPeriod"/>
            </a:pPr>
            <a:r>
              <a:rPr lang="en-US" baseline="0" dirty="0" smtClean="0"/>
              <a:t>Pasteur, in papers published in 1858, describes for the first time the process of metabolism in yeast, a living cell, and persists in his belief if </a:t>
            </a:r>
            <a:r>
              <a:rPr lang="en-US" baseline="0" dirty="0" err="1" smtClean="0"/>
              <a:t>vitalism</a:t>
            </a:r>
            <a:r>
              <a:rPr lang="en-US" baseline="0" dirty="0" smtClean="0"/>
              <a:t>, that a living cell was required to drive the process of fermentation.</a:t>
            </a:r>
          </a:p>
          <a:p>
            <a:pPr marL="228600" indent="-228600">
              <a:buAutoNum type="arabicPeriod"/>
            </a:pPr>
            <a:r>
              <a:rPr lang="en-US" baseline="0" dirty="0" smtClean="0"/>
              <a:t>Liebig insisted that there were non-living products derived from the decomposing yeast cells that produced fermentation. He discovered that treating casein with acid released </a:t>
            </a:r>
            <a:r>
              <a:rPr lang="en-US" baseline="0" dirty="0" err="1" smtClean="0"/>
              <a:t>leucine</a:t>
            </a:r>
            <a:r>
              <a:rPr lang="en-US" baseline="0" dirty="0" smtClean="0"/>
              <a:t> and tyrosine. </a:t>
            </a:r>
            <a:r>
              <a:rPr lang="en-US" baseline="0" dirty="0" err="1" smtClean="0"/>
              <a:t>Leucine</a:t>
            </a:r>
            <a:r>
              <a:rPr lang="en-US" baseline="0" dirty="0" smtClean="0"/>
              <a:t> had been identified a quarter century earlier but tyrosine was new.  </a:t>
            </a:r>
          </a:p>
          <a:p>
            <a:pPr marL="228600" indent="-228600">
              <a:buAutoNum type="arabicPeriod"/>
            </a:pPr>
            <a:r>
              <a:rPr lang="en-US" baseline="0" dirty="0" smtClean="0"/>
              <a:t>In 1860 Moritz </a:t>
            </a:r>
            <a:r>
              <a:rPr lang="en-US" baseline="0" dirty="0" err="1" smtClean="0"/>
              <a:t>Traube</a:t>
            </a:r>
            <a:r>
              <a:rPr lang="en-US" baseline="0" dirty="0" smtClean="0"/>
              <a:t> proposed that substances analogous to the known soluble ferments existing inside living cells were responsible for carrying out alcoholic fermentation.</a:t>
            </a:r>
          </a:p>
          <a:p>
            <a:pPr marL="228600" indent="-228600">
              <a:buAutoNum type="arabicPeriod"/>
            </a:pPr>
            <a:r>
              <a:rPr lang="en-US" baseline="0" dirty="0" smtClean="0"/>
              <a:t>The present list of amino acids was not completed until 1935.</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6892291F-E60E-D24D-8AB9-1810C88FA74B}" type="slidenum">
              <a:rPr lang="en-US" smtClean="0"/>
              <a:t>9</a:t>
            </a:fld>
            <a:endParaRPr lang="en-US"/>
          </a:p>
        </p:txBody>
      </p:sp>
    </p:spTree>
    <p:extLst>
      <p:ext uri="{BB962C8B-B14F-4D97-AF65-F5344CB8AC3E}">
        <p14:creationId xmlns:p14="http://schemas.microsoft.com/office/powerpoint/2010/main" val="40148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762000" y="532428"/>
            <a:ext cx="7543800" cy="2152650"/>
          </a:xfrm>
        </p:spPr>
        <p:txBody>
          <a:bodyPr>
            <a:noAutofit/>
          </a:bodyPr>
          <a:lstStyle>
            <a:lvl1pPr>
              <a:defRPr sz="60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Date Placeholder 14"/>
          <p:cNvSpPr>
            <a:spLocks noGrp="1"/>
          </p:cNvSpPr>
          <p:nvPr>
            <p:ph type="dt" sz="half" idx="10"/>
          </p:nvPr>
        </p:nvSpPr>
        <p:spPr/>
        <p:txBody>
          <a:bodyPr/>
          <a:lstStyle/>
          <a:p>
            <a:r>
              <a:rPr lang="en-US"/>
              <a:t>October 12, 2019</a:t>
            </a:r>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r>
              <a:rPr lang="en-US"/>
              <a:t>Stephen H. Smith MD</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October 12, 2019</a:t>
            </a:r>
          </a:p>
        </p:txBody>
      </p:sp>
      <p:sp>
        <p:nvSpPr>
          <p:cNvPr id="5" name="Footer Placeholder 4"/>
          <p:cNvSpPr>
            <a:spLocks noGrp="1"/>
          </p:cNvSpPr>
          <p:nvPr>
            <p:ph type="ftr" sz="quarter" idx="11"/>
          </p:nvPr>
        </p:nvSpPr>
        <p:spPr/>
        <p:txBody>
          <a:bodyPr/>
          <a:lstStyle/>
          <a:p>
            <a:r>
              <a:rPr lang="en-US"/>
              <a:t>Stephen H. Smith MD</a:t>
            </a:r>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October 12, 2019</a:t>
            </a:r>
          </a:p>
        </p:txBody>
      </p:sp>
      <p:sp>
        <p:nvSpPr>
          <p:cNvPr id="5" name="Footer Placeholder 4"/>
          <p:cNvSpPr>
            <a:spLocks noGrp="1"/>
          </p:cNvSpPr>
          <p:nvPr>
            <p:ph type="ftr" sz="quarter" idx="11"/>
          </p:nvPr>
        </p:nvSpPr>
        <p:spPr/>
        <p:txBody>
          <a:bodyPr/>
          <a:lstStyle/>
          <a:p>
            <a:r>
              <a:rPr lang="en-US"/>
              <a:t>Stephen H. Smith MD</a:t>
            </a:r>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15" name="Slide Number Placeholder 14"/>
          <p:cNvSpPr>
            <a:spLocks noGrp="1"/>
          </p:cNvSpPr>
          <p:nvPr>
            <p:ph type="sldNum" sz="quarter" idx="11"/>
          </p:nvPr>
        </p:nvSpPr>
        <p:spPr>
          <a:xfrm>
            <a:off x="6949440" y="6367463"/>
            <a:ext cx="2133600" cy="304800"/>
          </a:xfrm>
        </p:spPr>
        <p:txBody>
          <a:bodyPr/>
          <a:lstStyle>
            <a:lvl1pPr algn="r">
              <a:defRPr>
                <a:solidFill>
                  <a:schemeClr val="bg1">
                    <a:alpha val="60000"/>
                  </a:schemeClr>
                </a:solidFill>
              </a:defRPr>
            </a:lvl1pPr>
          </a:lstStyle>
          <a:p>
            <a:r>
              <a:rPr lang="en-US" dirty="0"/>
              <a:t> Slide </a:t>
            </a:r>
            <a:fld id="{1789C0F2-17E0-497A-9BBE-0C73201AAFE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Date Placeholder 11"/>
          <p:cNvSpPr>
            <a:spLocks noGrp="1"/>
          </p:cNvSpPr>
          <p:nvPr>
            <p:ph type="dt" sz="half" idx="10"/>
          </p:nvPr>
        </p:nvSpPr>
        <p:spPr/>
        <p:txBody>
          <a:bodyPr/>
          <a:lstStyle/>
          <a:p>
            <a:r>
              <a:rPr lang="en-US"/>
              <a:t>October 12, 2019</a:t>
            </a:r>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r>
              <a:rPr lang="en-US"/>
              <a:t>Stephen H. Smith MD</a:t>
            </a:r>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r>
              <a:rPr lang="en-US"/>
              <a:t>October 12, 2019</a:t>
            </a:r>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r>
              <a:rPr lang="en-US"/>
              <a:t>Stephen H. Smith MD</a:t>
            </a:r>
            <a:endParaRPr lang="en-US" dirty="0"/>
          </a:p>
        </p:txBody>
      </p:sp>
      <p:sp>
        <p:nvSpPr>
          <p:cNvPr id="11" name="Title 10"/>
          <p:cNvSpPr>
            <a:spLocks noGrp="1"/>
          </p:cNvSpPr>
          <p:nvPr>
            <p:ph type="title"/>
          </p:nvPr>
        </p:nvSpPr>
        <p:spPr/>
        <p:txBody>
          <a:bodyPr/>
          <a:lstStyle/>
          <a:p>
            <a:r>
              <a:rPr lang="en-US"/>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14" name="Date Placeholder 13"/>
          <p:cNvSpPr>
            <a:spLocks noGrp="1"/>
          </p:cNvSpPr>
          <p:nvPr>
            <p:ph type="dt" sz="half" idx="10"/>
          </p:nvPr>
        </p:nvSpPr>
        <p:spPr/>
        <p:txBody>
          <a:bodyPr/>
          <a:lstStyle/>
          <a:p>
            <a:r>
              <a:rPr lang="en-US"/>
              <a:t>October 12, 2019</a:t>
            </a:r>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r>
              <a:rPr lang="en-US"/>
              <a:t>Stephen H. Smith MD</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r>
              <a:rPr lang="en-US"/>
              <a:t>October 12, 2019</a:t>
            </a:r>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r>
              <a:rPr lang="en-US"/>
              <a:t>Stephen H. Smith MD</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October 12, 2019</a:t>
            </a:r>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r>
              <a:rPr lang="en-US"/>
              <a:t>Stephen H. Smith MD</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Date Placeholder 14"/>
          <p:cNvSpPr>
            <a:spLocks noGrp="1"/>
          </p:cNvSpPr>
          <p:nvPr>
            <p:ph type="dt" sz="half" idx="10"/>
          </p:nvPr>
        </p:nvSpPr>
        <p:spPr/>
        <p:txBody>
          <a:bodyPr/>
          <a:lstStyle/>
          <a:p>
            <a:r>
              <a:rPr lang="en-US"/>
              <a:t>October 12, 2019</a:t>
            </a:r>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r>
              <a:rPr lang="en-US"/>
              <a:t>Stephen H. Smith MD</a:t>
            </a:r>
            <a:endParaRPr lang="en-US" dirty="0"/>
          </a:p>
        </p:txBody>
      </p:sp>
      <p:sp>
        <p:nvSpPr>
          <p:cNvPr id="18" name="Title 17"/>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n-US"/>
              <a:t>Click to edit Master title style</a:t>
            </a:r>
          </a:p>
        </p:txBody>
      </p:sp>
      <p:sp>
        <p:nvSpPr>
          <p:cNvPr id="13" name="Date Placeholder 12"/>
          <p:cNvSpPr>
            <a:spLocks noGrp="1"/>
          </p:cNvSpPr>
          <p:nvPr>
            <p:ph type="dt" sz="half" idx="10"/>
          </p:nvPr>
        </p:nvSpPr>
        <p:spPr/>
        <p:txBody>
          <a:bodyPr/>
          <a:lstStyle/>
          <a:p>
            <a:r>
              <a:rPr lang="en-US"/>
              <a:t>October 12, 2019</a:t>
            </a:r>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r>
              <a:rPr lang="en-US"/>
              <a:t>Stephen H. Smith MD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2960" y="484426"/>
            <a:ext cx="7543800" cy="144780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2133600" y="2078978"/>
            <a:ext cx="6096000" cy="3657599"/>
          </a:xfrm>
          <a:prstGeom prst="rect">
            <a:avLst/>
          </a:prstGeom>
        </p:spPr>
        <p:txBody>
          <a:bodyPr vert="horz" lIns="91440" tIns="45720" rIns="91440" bIns="45720" rtlCol="0" anchor="ctr">
            <a:normAutofit/>
          </a:bodyPr>
          <a:lstStyle/>
          <a:p>
            <a:pPr lvl="0"/>
            <a:r>
              <a:rPr lang="en-US" dirty="0"/>
              <a:t>Click to edit Master text styles</a:t>
            </a:r>
          </a:p>
          <a:p>
            <a:pPr lvl="0"/>
            <a:endParaRPr lang="en-US" dirty="0"/>
          </a:p>
          <a:p>
            <a:pPr lvl="0"/>
            <a:endParaRPr lang="en-US" dirty="0"/>
          </a:p>
          <a:p>
            <a:pPr lvl="0"/>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r>
              <a:rPr lang="en-US"/>
              <a:t>October 12, 2019</a:t>
            </a:r>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r>
              <a:rPr lang="en-US" dirty="0"/>
              <a:t>Stephen H. Smith MD</a:t>
            </a: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endParaRPr lang="en-US" dirty="0"/>
          </a:p>
          <a:p>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1313" indent="-341313" algn="l" defTabSz="914400" rtl="0" eaLnBrk="1" latinLnBrk="0" hangingPunct="1">
        <a:spcBef>
          <a:spcPct val="20000"/>
        </a:spcBef>
        <a:spcAft>
          <a:spcPts val="0"/>
        </a:spcAft>
        <a:buSzPct val="60000"/>
        <a:buFont typeface="+mj-lt"/>
        <a:buAutoNum type="arabicPeriod"/>
        <a:tabLst>
          <a:tab pos="1593850" algn="l"/>
        </a:tabLst>
        <a:defRPr sz="3600" kern="1200">
          <a:solidFill>
            <a:schemeClr val="tx1"/>
          </a:solidFill>
          <a:effectLst>
            <a:outerShdw blurRad="38100" dist="38100" dir="2700000" algn="tl">
              <a:srgbClr val="000000">
                <a:alpha val="43137"/>
              </a:srgbClr>
            </a:outerShdw>
          </a:effectLst>
          <a:latin typeface="+mn-lt"/>
          <a:ea typeface="+mn-ea"/>
          <a:cs typeface="+mn-cs"/>
        </a:defRPr>
      </a:lvl1pPr>
      <a:lvl2pPr marL="220662" indent="0" algn="l" defTabSz="914400" rtl="0" eaLnBrk="1" latinLnBrk="0" hangingPunct="1">
        <a:spcBef>
          <a:spcPct val="20000"/>
        </a:spcBef>
        <a:buSzPct val="60000"/>
        <a:buFont typeface="+mj-lt"/>
        <a:buNone/>
        <a:tabLst>
          <a:tab pos="519113" algn="l"/>
          <a:tab pos="1593850" algn="l"/>
        </a:tabLst>
        <a:defRPr sz="1900" kern="1200">
          <a:solidFill>
            <a:schemeClr val="tx1"/>
          </a:solidFill>
          <a:effectLst>
            <a:outerShdw blurRad="38100" dist="38100" dir="2700000" algn="tl">
              <a:srgbClr val="000000">
                <a:alpha val="43137"/>
              </a:srgbClr>
            </a:outerShdw>
          </a:effectLst>
          <a:latin typeface="+mn-lt"/>
          <a:ea typeface="+mn-ea"/>
          <a:cs typeface="+mn-cs"/>
        </a:defRPr>
      </a:lvl2pPr>
      <a:lvl3pPr marL="514350" indent="-293688" algn="l" defTabSz="914400" rtl="0" eaLnBrk="1" latinLnBrk="0" hangingPunct="1">
        <a:spcBef>
          <a:spcPct val="20000"/>
        </a:spcBef>
        <a:buSzPct val="60000"/>
        <a:buFont typeface="+mj-lt"/>
        <a:buAutoNum type="arabicPeriod"/>
        <a:tabLst>
          <a:tab pos="1593850" algn="l"/>
        </a:tabLst>
        <a:defRPr sz="1700" kern="1200">
          <a:solidFill>
            <a:schemeClr val="tx1"/>
          </a:solidFill>
          <a:effectLst>
            <a:outerShdw blurRad="38100" dist="38100" dir="2700000" algn="tl">
              <a:srgbClr val="000000">
                <a:alpha val="43137"/>
              </a:srgbClr>
            </a:outerShdw>
          </a:effectLst>
          <a:latin typeface="+mn-lt"/>
          <a:ea typeface="+mn-ea"/>
          <a:cs typeface="+mn-cs"/>
        </a:defRPr>
      </a:lvl3pPr>
      <a:lvl4pPr marL="293688" indent="-293688" algn="l" defTabSz="914400" rtl="0" eaLnBrk="1" latinLnBrk="0" hangingPunct="1">
        <a:spcBef>
          <a:spcPct val="20000"/>
        </a:spcBef>
        <a:buSzPct val="60000"/>
        <a:buFont typeface="+mj-lt"/>
        <a:buAutoNum type="arabicPeriod"/>
        <a:tabLst>
          <a:tab pos="1593850" algn="l"/>
        </a:tabLst>
        <a:defRPr sz="1600" kern="1200">
          <a:solidFill>
            <a:schemeClr val="tx1"/>
          </a:solidFill>
          <a:effectLst>
            <a:outerShdw blurRad="38100" dist="38100" dir="2700000" algn="tl">
              <a:srgbClr val="000000">
                <a:alpha val="43137"/>
              </a:srgbClr>
            </a:outerShdw>
          </a:effectLst>
          <a:latin typeface="+mn-lt"/>
          <a:ea typeface="+mn-ea"/>
          <a:cs typeface="+mn-cs"/>
        </a:defRPr>
      </a:lvl4pPr>
      <a:lvl5pPr marL="293688" indent="-293688" algn="l" defTabSz="914400" rtl="0" eaLnBrk="1" latinLnBrk="0" hangingPunct="1">
        <a:spcBef>
          <a:spcPct val="20000"/>
        </a:spcBef>
        <a:buSzPct val="60000"/>
        <a:buFont typeface="+mj-lt"/>
        <a:buAutoNum type="arabicPeriod"/>
        <a:tabLst>
          <a:tab pos="1593850" algn="l"/>
        </a:tabLst>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2.mp4"/><Relationship Id="rId2" Type="http://schemas.openxmlformats.org/officeDocument/2006/relationships/video" Target="../media/media2.mp4"/></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3204669"/>
            <a:ext cx="9144000" cy="1771187"/>
          </a:xfrm>
        </p:spPr>
        <p:txBody>
          <a:bodyPr/>
          <a:lstStyle/>
          <a:p>
            <a:pPr marL="0" indent="0" algn="ctr">
              <a:buNone/>
            </a:pPr>
            <a:r>
              <a:rPr lang="en-US" sz="4400" dirty="0"/>
              <a:t>Paradigms  for the discrete degrees of Divine influx</a:t>
            </a:r>
          </a:p>
        </p:txBody>
      </p:sp>
      <p:sp>
        <p:nvSpPr>
          <p:cNvPr id="3" name="Title 2"/>
          <p:cNvSpPr>
            <a:spLocks noGrp="1"/>
          </p:cNvSpPr>
          <p:nvPr>
            <p:ph type="title"/>
          </p:nvPr>
        </p:nvSpPr>
        <p:spPr>
          <a:xfrm>
            <a:off x="0" y="1339651"/>
            <a:ext cx="9144000" cy="1757301"/>
          </a:xfrm>
        </p:spPr>
        <p:txBody>
          <a:bodyPr/>
          <a:lstStyle/>
          <a:p>
            <a:pPr algn="ctr"/>
            <a:r>
              <a:rPr lang="en-US" sz="6000" cap="small" dirty="0"/>
              <a:t>Protein Synthesis and “Fine Tuning”</a:t>
            </a:r>
            <a:endParaRPr lang="en-US" sz="6000" dirty="0"/>
          </a:p>
        </p:txBody>
      </p:sp>
      <p:sp>
        <p:nvSpPr>
          <p:cNvPr id="7" name="TextBox 6"/>
          <p:cNvSpPr txBox="1"/>
          <p:nvPr/>
        </p:nvSpPr>
        <p:spPr>
          <a:xfrm>
            <a:off x="0" y="5335360"/>
            <a:ext cx="8695304" cy="646331"/>
          </a:xfrm>
          <a:prstGeom prst="rect">
            <a:avLst/>
          </a:prstGeom>
          <a:noFill/>
        </p:spPr>
        <p:txBody>
          <a:bodyPr wrap="square" rtlCol="0">
            <a:spAutoFit/>
          </a:bodyPr>
          <a:lstStyle/>
          <a:p>
            <a:pPr algn="r"/>
            <a:r>
              <a:rPr lang="en-US" sz="3600" dirty="0">
                <a:solidFill>
                  <a:schemeClr val="bg1"/>
                </a:solidFill>
              </a:rPr>
              <a:t>Stephen H. Smith,  MD</a:t>
            </a:r>
          </a:p>
        </p:txBody>
      </p:sp>
      <p:sp>
        <p:nvSpPr>
          <p:cNvPr id="10" name="Slide Number Placeholder 5"/>
          <p:cNvSpPr>
            <a:spLocks noGrp="1"/>
          </p:cNvSpPr>
          <p:nvPr>
            <p:ph type="sldNum" sz="quarter" idx="4294967295"/>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endParaRPr lang="en-US" dirty="0"/>
          </a:p>
          <a:p>
            <a:endParaRPr lang="en-US" dirty="0"/>
          </a:p>
        </p:txBody>
      </p:sp>
      <p:pic>
        <p:nvPicPr>
          <p:cNvPr id="17" name="Picture 16" descr="Screen Shot 2019-08-26 at 12.35.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38" y="5589928"/>
            <a:ext cx="2523574" cy="892484"/>
          </a:xfrm>
          <a:prstGeom prst="rect">
            <a:avLst/>
          </a:prstGeom>
        </p:spPr>
      </p:pic>
    </p:spTree>
    <p:extLst>
      <p:ext uri="{BB962C8B-B14F-4D97-AF65-F5344CB8AC3E}">
        <p14:creationId xmlns:p14="http://schemas.microsoft.com/office/powerpoint/2010/main" val="425021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4079" y="1992481"/>
            <a:ext cx="8235841" cy="3657599"/>
          </a:xfrm>
        </p:spPr>
        <p:txBody>
          <a:bodyPr>
            <a:noAutofit/>
          </a:bodyPr>
          <a:lstStyle/>
          <a:p>
            <a:pPr marL="0" indent="0">
              <a:lnSpc>
                <a:spcPct val="150000"/>
              </a:lnSpc>
              <a:buNone/>
            </a:pPr>
            <a:r>
              <a:rPr lang="en-US" dirty="0"/>
              <a:t>The </a:t>
            </a:r>
            <a:r>
              <a:rPr lang="en-US" dirty="0">
                <a:solidFill>
                  <a:srgbClr val="FF0000"/>
                </a:solidFill>
              </a:rPr>
              <a:t>sequence of amino acids </a:t>
            </a:r>
            <a:r>
              <a:rPr lang="en-US" dirty="0"/>
              <a:t>in the primary polypeptide chain determines the final folded tertiary form and, therefore, its function.</a:t>
            </a:r>
          </a:p>
        </p:txBody>
      </p:sp>
      <p:sp>
        <p:nvSpPr>
          <p:cNvPr id="3" name="Title 2"/>
          <p:cNvSpPr>
            <a:spLocks noGrp="1"/>
          </p:cNvSpPr>
          <p:nvPr>
            <p:ph type="title"/>
          </p:nvPr>
        </p:nvSpPr>
        <p:spPr>
          <a:xfrm>
            <a:off x="0" y="0"/>
            <a:ext cx="9144000" cy="1447800"/>
          </a:xfrm>
        </p:spPr>
        <p:txBody>
          <a:bodyPr/>
          <a:lstStyle/>
          <a:p>
            <a:pPr algn="ctr"/>
            <a:r>
              <a:rPr lang="en-US" cap="small" dirty="0"/>
              <a:t>“</a:t>
            </a:r>
            <a:r>
              <a:rPr lang="en-US" dirty="0"/>
              <a:t>Anfinsen’s Dogma</a:t>
            </a:r>
            <a:r>
              <a:rPr lang="en-US" cap="small" dirty="0"/>
              <a:t>”</a:t>
            </a:r>
          </a:p>
        </p:txBody>
      </p:sp>
      <p:sp>
        <p:nvSpPr>
          <p:cNvPr id="4" name="Slide Number Placeholder 3"/>
          <p:cNvSpPr>
            <a:spLocks noGrp="1"/>
          </p:cNvSpPr>
          <p:nvPr>
            <p:ph type="sldNum" sz="quarter" idx="11"/>
          </p:nvPr>
        </p:nvSpPr>
        <p:spPr>
          <a:xfrm>
            <a:off x="7010400" y="6398195"/>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10</a:t>
            </a:fld>
            <a:endParaRPr lang="en-US" dirty="0">
              <a:solidFill>
                <a:schemeClr val="bg1">
                  <a:alpha val="60000"/>
                </a:schemeClr>
              </a:solidFill>
            </a:endParaRPr>
          </a:p>
        </p:txBody>
      </p:sp>
    </p:spTree>
    <p:extLst>
      <p:ext uri="{BB962C8B-B14F-4D97-AF65-F5344CB8AC3E}">
        <p14:creationId xmlns:p14="http://schemas.microsoft.com/office/powerpoint/2010/main" val="423661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1105" y="2383114"/>
            <a:ext cx="6096000" cy="3353463"/>
          </a:xfrm>
        </p:spPr>
        <p:txBody>
          <a:bodyPr/>
          <a:lstStyle/>
          <a:p>
            <a:pPr marL="0" indent="0">
              <a:buNone/>
            </a:pPr>
            <a:r>
              <a:rPr lang="en-US" dirty="0"/>
              <a:t>DNA         </a:t>
            </a:r>
            <a:r>
              <a:rPr lang="en-US" dirty="0" smtClean="0"/>
              <a:t>mRNA </a:t>
            </a:r>
            <a:endParaRPr lang="en-US" dirty="0"/>
          </a:p>
          <a:p>
            <a:pPr marL="0" indent="0">
              <a:buNone/>
            </a:pPr>
            <a:r>
              <a:rPr lang="en-US" dirty="0"/>
              <a:t>      </a:t>
            </a:r>
            <a:r>
              <a:rPr lang="en-US" dirty="0" smtClean="0"/>
              <a:t>       </a:t>
            </a:r>
            <a:endParaRPr lang="en-US" dirty="0"/>
          </a:p>
          <a:p>
            <a:pPr marL="0" indent="0">
              <a:buNone/>
            </a:pPr>
            <a:r>
              <a:rPr lang="en-US" dirty="0"/>
              <a:t> </a:t>
            </a:r>
            <a:r>
              <a:rPr lang="en-US" dirty="0" smtClean="0"/>
              <a:t>Ribosome          </a:t>
            </a:r>
          </a:p>
          <a:p>
            <a:pPr marL="0" indent="0">
              <a:buNone/>
            </a:pPr>
            <a:r>
              <a:rPr lang="en-US" dirty="0"/>
              <a:t> </a:t>
            </a:r>
            <a:r>
              <a:rPr lang="en-US" dirty="0" smtClean="0"/>
              <a:t>    </a:t>
            </a:r>
            <a:r>
              <a:rPr lang="en-US" dirty="0" err="1" smtClean="0"/>
              <a:t>tRNA</a:t>
            </a:r>
            <a:endParaRPr lang="en-US" dirty="0"/>
          </a:p>
        </p:txBody>
      </p:sp>
      <p:sp>
        <p:nvSpPr>
          <p:cNvPr id="3" name="Title 2"/>
          <p:cNvSpPr>
            <a:spLocks noGrp="1"/>
          </p:cNvSpPr>
          <p:nvPr>
            <p:ph type="title"/>
          </p:nvPr>
        </p:nvSpPr>
        <p:spPr>
          <a:xfrm>
            <a:off x="0" y="316445"/>
            <a:ext cx="9143999" cy="1447800"/>
          </a:xfrm>
        </p:spPr>
        <p:txBody>
          <a:bodyPr/>
          <a:lstStyle/>
          <a:p>
            <a:pPr algn="ctr"/>
            <a:r>
              <a:rPr lang="en-US" dirty="0"/>
              <a:t>What Determines the Amino Acid Sequence?</a:t>
            </a:r>
          </a:p>
        </p:txBody>
      </p:sp>
      <p:sp>
        <p:nvSpPr>
          <p:cNvPr id="4" name="Slide Number Placeholder 3"/>
          <p:cNvSpPr>
            <a:spLocks noGrp="1"/>
          </p:cNvSpPr>
          <p:nvPr>
            <p:ph type="sldNum" sz="quarter" idx="11"/>
          </p:nvPr>
        </p:nvSpPr>
        <p:spPr>
          <a:xfrm>
            <a:off x="7010400" y="6414529"/>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11</a:t>
            </a:fld>
            <a:endParaRPr lang="en-US" dirty="0">
              <a:solidFill>
                <a:schemeClr val="bg1">
                  <a:alpha val="60000"/>
                </a:schemeClr>
              </a:solidFill>
            </a:endParaRPr>
          </a:p>
        </p:txBody>
      </p:sp>
      <p:sp>
        <p:nvSpPr>
          <p:cNvPr id="9" name="Bent Arrow 8"/>
          <p:cNvSpPr/>
          <p:nvPr/>
        </p:nvSpPr>
        <p:spPr>
          <a:xfrm rot="10800000">
            <a:off x="4350799" y="3524685"/>
            <a:ext cx="782596" cy="1147490"/>
          </a:xfrm>
          <a:prstGeom prst="bentArrow">
            <a:avLst>
              <a:gd name="adj1" fmla="val 25000"/>
              <a:gd name="adj2" fmla="val 24506"/>
              <a:gd name="adj3" fmla="val 25000"/>
              <a:gd name="adj4" fmla="val 3767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Right Arrow 9">
            <a:extLst>
              <a:ext uri="{FF2B5EF4-FFF2-40B4-BE49-F238E27FC236}">
                <a16:creationId xmlns:a16="http://schemas.microsoft.com/office/drawing/2014/main" xmlns="" id="{A93798CA-B417-684A-B9A6-0AA50BC3E7EC}"/>
              </a:ext>
            </a:extLst>
          </p:cNvPr>
          <p:cNvSpPr/>
          <p:nvPr/>
        </p:nvSpPr>
        <p:spPr>
          <a:xfrm>
            <a:off x="3344119" y="3037361"/>
            <a:ext cx="707034" cy="255444"/>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926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61921" y="1210962"/>
            <a:ext cx="6407040" cy="4782065"/>
          </a:xfrm>
          <a:prstGeom prst="rect">
            <a:avLst/>
          </a:prstGeom>
        </p:spPr>
      </p:pic>
      <p:sp>
        <p:nvSpPr>
          <p:cNvPr id="2" name="Slide Number Placeholder 1"/>
          <p:cNvSpPr>
            <a:spLocks noGrp="1"/>
          </p:cNvSpPr>
          <p:nvPr>
            <p:ph type="sldNum" sz="quarter" idx="11"/>
          </p:nvPr>
        </p:nvSpPr>
        <p:spPr>
          <a:xfrm>
            <a:off x="7002161" y="6338836"/>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12</a:t>
            </a:fld>
            <a:endParaRPr lang="en-US" dirty="0">
              <a:solidFill>
                <a:schemeClr val="bg1">
                  <a:alpha val="60000"/>
                </a:schemeClr>
              </a:solidFill>
            </a:endParaRPr>
          </a:p>
        </p:txBody>
      </p:sp>
    </p:spTree>
    <p:extLst>
      <p:ext uri="{BB962C8B-B14F-4D97-AF65-F5344CB8AC3E}">
        <p14:creationId xmlns:p14="http://schemas.microsoft.com/office/powerpoint/2010/main" val="1853812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30" y="458176"/>
            <a:ext cx="9144000" cy="1447800"/>
          </a:xfrm>
        </p:spPr>
        <p:txBody>
          <a:bodyPr/>
          <a:lstStyle/>
          <a:p>
            <a:pPr algn="ctr"/>
            <a:r>
              <a:rPr lang="en-US" dirty="0"/>
              <a:t>Stages In The Formation Of Proteins</a:t>
            </a:r>
          </a:p>
        </p:txBody>
      </p:sp>
      <p:sp>
        <p:nvSpPr>
          <p:cNvPr id="4" name="Content Placeholder 3"/>
          <p:cNvSpPr>
            <a:spLocks noGrp="1"/>
          </p:cNvSpPr>
          <p:nvPr>
            <p:ph idx="1"/>
          </p:nvPr>
        </p:nvSpPr>
        <p:spPr>
          <a:xfrm>
            <a:off x="542340" y="2261240"/>
            <a:ext cx="8064179" cy="3657599"/>
          </a:xfrm>
        </p:spPr>
        <p:txBody>
          <a:bodyPr>
            <a:normAutofit fontScale="92500" lnSpcReduction="20000"/>
          </a:bodyPr>
          <a:lstStyle/>
          <a:p>
            <a:pPr marL="475488" indent="-457200">
              <a:lnSpc>
                <a:spcPct val="120000"/>
              </a:lnSpc>
              <a:buFont typeface="+mj-lt"/>
              <a:buAutoNum type="arabicPeriod"/>
            </a:pPr>
            <a:r>
              <a:rPr lang="en-US" dirty="0"/>
              <a:t>Primary = polypeptide chain</a:t>
            </a:r>
          </a:p>
          <a:p>
            <a:pPr marL="475488" indent="-457200">
              <a:lnSpc>
                <a:spcPct val="120000"/>
              </a:lnSpc>
              <a:buFont typeface="+mj-lt"/>
              <a:buAutoNum type="arabicPeriod"/>
            </a:pPr>
            <a:r>
              <a:rPr lang="en-US" dirty="0"/>
              <a:t>Secondary = alpha helix and beta sheets</a:t>
            </a:r>
          </a:p>
          <a:p>
            <a:pPr marL="475488" indent="-457200">
              <a:lnSpc>
                <a:spcPct val="120000"/>
              </a:lnSpc>
              <a:buFont typeface="+mj-lt"/>
              <a:buAutoNum type="arabicPeriod"/>
            </a:pPr>
            <a:r>
              <a:rPr lang="en-US" dirty="0"/>
              <a:t>Tertiary = “native”, </a:t>
            </a:r>
            <a:r>
              <a:rPr lang="en-US" dirty="0" smtClean="0"/>
              <a:t>active, fully folded </a:t>
            </a:r>
            <a:r>
              <a:rPr lang="en-US" dirty="0"/>
              <a:t>form</a:t>
            </a:r>
          </a:p>
          <a:p>
            <a:pPr marL="475488" indent="-457200">
              <a:lnSpc>
                <a:spcPct val="120000"/>
              </a:lnSpc>
              <a:buFont typeface="+mj-lt"/>
              <a:buAutoNum type="arabicPeriod"/>
            </a:pPr>
            <a:r>
              <a:rPr lang="en-US" dirty="0"/>
              <a:t>Quaternary = </a:t>
            </a:r>
            <a:r>
              <a:rPr lang="en-US" dirty="0" smtClean="0"/>
              <a:t>combination of two or more discrete polypeptide chains</a:t>
            </a:r>
            <a:endParaRPr lang="en-US" dirty="0"/>
          </a:p>
        </p:txBody>
      </p:sp>
      <p:sp>
        <p:nvSpPr>
          <p:cNvPr id="2" name="Slide Number Placeholder 1"/>
          <p:cNvSpPr>
            <a:spLocks noGrp="1"/>
          </p:cNvSpPr>
          <p:nvPr>
            <p:ph type="sldNum" sz="quarter" idx="11"/>
          </p:nvPr>
        </p:nvSpPr>
        <p:spPr>
          <a:xfrm>
            <a:off x="6858950" y="6274103"/>
            <a:ext cx="2133600" cy="304800"/>
          </a:xfrm>
        </p:spPr>
        <p:txBody>
          <a:bodyPr/>
          <a:lstStyle/>
          <a:p>
            <a:pPr algn="r"/>
            <a:r>
              <a:rPr lang="en-US" dirty="0"/>
              <a:t>Slide </a:t>
            </a:r>
            <a:fld id="{1789C0F2-17E0-497A-9BBE-0C73201AAFE3}" type="slidenum">
              <a:rPr lang="en-US" smtClean="0"/>
              <a:pPr algn="r"/>
              <a:t>13</a:t>
            </a:fld>
            <a:endParaRPr lang="en-US" dirty="0"/>
          </a:p>
        </p:txBody>
      </p:sp>
    </p:spTree>
    <p:extLst>
      <p:ext uri="{BB962C8B-B14F-4D97-AF65-F5344CB8AC3E}">
        <p14:creationId xmlns:p14="http://schemas.microsoft.com/office/powerpoint/2010/main" val="1152543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568006" y="1010721"/>
            <a:ext cx="6012848" cy="4674259"/>
          </a:xfrm>
          <a:prstGeom prst="rect">
            <a:avLst/>
          </a:prstGeom>
        </p:spPr>
      </p:pic>
      <p:sp>
        <p:nvSpPr>
          <p:cNvPr id="2" name="Slide Number Placeholder 1"/>
          <p:cNvSpPr>
            <a:spLocks noGrp="1"/>
          </p:cNvSpPr>
          <p:nvPr>
            <p:ph type="sldNum" sz="quarter" idx="11"/>
          </p:nvPr>
        </p:nvSpPr>
        <p:spPr>
          <a:xfrm>
            <a:off x="6780389" y="6247915"/>
            <a:ext cx="2133600" cy="304800"/>
          </a:xfrm>
        </p:spPr>
        <p:txBody>
          <a:bodyPr/>
          <a:lstStyle/>
          <a:p>
            <a:pPr algn="r"/>
            <a:r>
              <a:rPr lang="en-US" dirty="0"/>
              <a:t>Slide </a:t>
            </a:r>
            <a:fld id="{1789C0F2-17E0-497A-9BBE-0C73201AAFE3}" type="slidenum">
              <a:rPr lang="en-US" smtClean="0"/>
              <a:pPr algn="r"/>
              <a:t>14</a:t>
            </a:fld>
            <a:endParaRPr lang="en-US" dirty="0"/>
          </a:p>
        </p:txBody>
      </p:sp>
    </p:spTree>
    <p:extLst>
      <p:ext uri="{BB962C8B-B14F-4D97-AF65-F5344CB8AC3E}">
        <p14:creationId xmlns:p14="http://schemas.microsoft.com/office/powerpoint/2010/main" val="3686006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 Movie.mp4">
            <a:hlinkClick r:id="" action="ppaction://media"/>
            <a:extLst>
              <a:ext uri="{FF2B5EF4-FFF2-40B4-BE49-F238E27FC236}">
                <a16:creationId xmlns:a16="http://schemas.microsoft.com/office/drawing/2014/main" xmlns="" id="{D5D98FA3-7674-1240-8CC9-C509DEFF77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8650" y="1038225"/>
            <a:ext cx="7886700" cy="4436269"/>
          </a:xfrm>
        </p:spPr>
      </p:pic>
      <p:sp>
        <p:nvSpPr>
          <p:cNvPr id="3" name="Slide Number Placeholder 1">
            <a:extLst>
              <a:ext uri="{FF2B5EF4-FFF2-40B4-BE49-F238E27FC236}">
                <a16:creationId xmlns:a16="http://schemas.microsoft.com/office/drawing/2014/main" xmlns="" id="{052054A0-2B8F-924E-8E84-F7A330ECEE5A}"/>
              </a:ext>
            </a:extLst>
          </p:cNvPr>
          <p:cNvSpPr>
            <a:spLocks noGrp="1"/>
          </p:cNvSpPr>
          <p:nvPr>
            <p:ph type="sldNum" sz="quarter" idx="11"/>
          </p:nvPr>
        </p:nvSpPr>
        <p:spPr>
          <a:xfrm>
            <a:off x="7010400" y="6466547"/>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15</a:t>
            </a:fld>
            <a:endParaRPr lang="en-US" dirty="0">
              <a:solidFill>
                <a:schemeClr val="bg1">
                  <a:alpha val="60000"/>
                </a:schemeClr>
              </a:solidFill>
            </a:endParaRPr>
          </a:p>
        </p:txBody>
      </p:sp>
    </p:spTree>
    <p:extLst>
      <p:ext uri="{BB962C8B-B14F-4D97-AF65-F5344CB8AC3E}">
        <p14:creationId xmlns:p14="http://schemas.microsoft.com/office/powerpoint/2010/main" val="29498443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60030" y="1831843"/>
            <a:ext cx="7641418" cy="3657599"/>
          </a:xfrm>
        </p:spPr>
        <p:txBody>
          <a:bodyPr>
            <a:normAutofit fontScale="92500" lnSpcReduction="10000"/>
          </a:bodyPr>
          <a:lstStyle/>
          <a:p>
            <a:pPr marL="0" indent="0">
              <a:lnSpc>
                <a:spcPct val="150000"/>
              </a:lnSpc>
              <a:buNone/>
            </a:pPr>
            <a:r>
              <a:rPr lang="en-US" sz="4400" dirty="0" smtClean="0"/>
              <a:t>The </a:t>
            </a:r>
            <a:r>
              <a:rPr lang="en-US" sz="4400" dirty="0" smtClean="0">
                <a:solidFill>
                  <a:srgbClr val="FF0000"/>
                </a:solidFill>
              </a:rPr>
              <a:t>end</a:t>
            </a:r>
            <a:r>
              <a:rPr lang="en-US" sz="4400" dirty="0"/>
              <a:t> </a:t>
            </a:r>
            <a:r>
              <a:rPr lang="en-US" sz="4400" dirty="0" smtClean="0"/>
              <a:t>(goal) is </a:t>
            </a:r>
            <a:r>
              <a:rPr lang="en-US" sz="4400" dirty="0"/>
              <a:t>contained </a:t>
            </a:r>
            <a:r>
              <a:rPr lang="en-US" sz="4400" dirty="0" smtClean="0"/>
              <a:t>within the cause     </a:t>
            </a:r>
            <a:r>
              <a:rPr lang="en-US" sz="4400" dirty="0" smtClean="0">
                <a:solidFill>
                  <a:srgbClr val="FF0000"/>
                </a:solidFill>
              </a:rPr>
              <a:t>the cause and the end </a:t>
            </a:r>
            <a:r>
              <a:rPr lang="en-US" sz="4400" dirty="0" smtClean="0"/>
              <a:t>are contained in the effect.  </a:t>
            </a:r>
            <a:endParaRPr lang="en-US" sz="4400" dirty="0"/>
          </a:p>
        </p:txBody>
      </p:sp>
      <p:sp>
        <p:nvSpPr>
          <p:cNvPr id="5" name="Title 4"/>
          <p:cNvSpPr>
            <a:spLocks noGrp="1"/>
          </p:cNvSpPr>
          <p:nvPr>
            <p:ph type="title"/>
          </p:nvPr>
        </p:nvSpPr>
        <p:spPr>
          <a:xfrm>
            <a:off x="0" y="20249"/>
            <a:ext cx="9144000" cy="1447800"/>
          </a:xfrm>
        </p:spPr>
        <p:txBody>
          <a:bodyPr/>
          <a:lstStyle/>
          <a:p>
            <a:pPr algn="ctr"/>
            <a:r>
              <a:rPr lang="en-US" sz="4800" dirty="0"/>
              <a:t> Discrete Degrees</a:t>
            </a:r>
          </a:p>
        </p:txBody>
      </p:sp>
      <p:sp>
        <p:nvSpPr>
          <p:cNvPr id="2" name="Slide Number Placeholder 1"/>
          <p:cNvSpPr>
            <a:spLocks noGrp="1"/>
          </p:cNvSpPr>
          <p:nvPr>
            <p:ph type="sldNum" sz="quarter" idx="11"/>
          </p:nvPr>
        </p:nvSpPr>
        <p:spPr>
          <a:xfrm>
            <a:off x="7010400" y="6347506"/>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16</a:t>
            </a:fld>
            <a:endParaRPr lang="en-US" dirty="0">
              <a:solidFill>
                <a:schemeClr val="bg1">
                  <a:alpha val="60000"/>
                </a:schemeClr>
              </a:solidFill>
            </a:endParaRPr>
          </a:p>
        </p:txBody>
      </p:sp>
      <p:sp>
        <p:nvSpPr>
          <p:cNvPr id="3" name="Right Arrow 2"/>
          <p:cNvSpPr/>
          <p:nvPr/>
        </p:nvSpPr>
        <p:spPr>
          <a:xfrm>
            <a:off x="4904721" y="3242393"/>
            <a:ext cx="418859" cy="337750"/>
          </a:xfrm>
          <a:prstGeom prst="rightArrow">
            <a:avLst>
              <a:gd name="adj1" fmla="val 50000"/>
              <a:gd name="adj2" fmla="val 331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47313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5460" y="725646"/>
            <a:ext cx="7676438" cy="5273889"/>
          </a:xfrm>
          <a:prstGeom prst="rect">
            <a:avLst/>
          </a:prstGeom>
        </p:spPr>
      </p:pic>
      <p:sp>
        <p:nvSpPr>
          <p:cNvPr id="5" name="Slide Number Placeholder 4"/>
          <p:cNvSpPr>
            <a:spLocks noGrp="1"/>
          </p:cNvSpPr>
          <p:nvPr>
            <p:ph type="sldNum" sz="quarter" idx="11"/>
          </p:nvPr>
        </p:nvSpPr>
        <p:spPr>
          <a:xfrm>
            <a:off x="7010400" y="6337568"/>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17</a:t>
            </a:fld>
            <a:endParaRPr lang="en-US" dirty="0">
              <a:solidFill>
                <a:schemeClr val="bg1">
                  <a:alpha val="60000"/>
                </a:schemeClr>
              </a:solidFill>
            </a:endParaRPr>
          </a:p>
        </p:txBody>
      </p:sp>
    </p:spTree>
    <p:extLst>
      <p:ext uri="{BB962C8B-B14F-4D97-AF65-F5344CB8AC3E}">
        <p14:creationId xmlns:p14="http://schemas.microsoft.com/office/powerpoint/2010/main" val="291711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6054" y="1943054"/>
            <a:ext cx="8340811" cy="4067822"/>
          </a:xfrm>
        </p:spPr>
        <p:txBody>
          <a:bodyPr>
            <a:noAutofit/>
          </a:bodyPr>
          <a:lstStyle/>
          <a:p>
            <a:pPr marL="457200" indent="-457200">
              <a:lnSpc>
                <a:spcPct val="150000"/>
              </a:lnSpc>
              <a:buFont typeface="Arial" panose="020B0604020202020204" pitchFamily="34" charset="0"/>
              <a:buChar char="•"/>
            </a:pPr>
            <a:r>
              <a:rPr lang="en-US" sz="3200" dirty="0" smtClean="0"/>
              <a:t>With </a:t>
            </a:r>
            <a:r>
              <a:rPr lang="en-US" sz="3200" dirty="0"/>
              <a:t>only 100 amino </a:t>
            </a:r>
            <a:r>
              <a:rPr lang="en-US" sz="3200" dirty="0" smtClean="0"/>
              <a:t>acids </a:t>
            </a:r>
            <a:endParaRPr lang="en-US" sz="3200" dirty="0"/>
          </a:p>
          <a:p>
            <a:pPr marL="457200" indent="-457200">
              <a:lnSpc>
                <a:spcPct val="150000"/>
              </a:lnSpc>
              <a:buFont typeface="Arial" panose="020B0604020202020204" pitchFamily="34" charset="0"/>
              <a:buChar char="•"/>
            </a:pPr>
            <a:r>
              <a:rPr lang="en-US" sz="3200" dirty="0" smtClean="0"/>
              <a:t>Trial fold once </a:t>
            </a:r>
            <a:r>
              <a:rPr lang="en-US" sz="3200" dirty="0"/>
              <a:t>every ten trillionth of a </a:t>
            </a:r>
            <a:r>
              <a:rPr lang="en-US" sz="3200" dirty="0" smtClean="0"/>
              <a:t>second  </a:t>
            </a:r>
            <a:endParaRPr lang="en-US" sz="3200" dirty="0"/>
          </a:p>
          <a:p>
            <a:pPr marL="457200" indent="-457200">
              <a:lnSpc>
                <a:spcPct val="150000"/>
              </a:lnSpc>
              <a:buFont typeface="Arial" panose="020B0604020202020204" pitchFamily="34" charset="0"/>
              <a:buChar char="•"/>
            </a:pPr>
            <a:r>
              <a:rPr lang="en-US" sz="3200" dirty="0" smtClean="0"/>
              <a:t>10</a:t>
            </a:r>
            <a:r>
              <a:rPr lang="en-US" sz="3200" baseline="30000" dirty="0" smtClean="0"/>
              <a:t>81</a:t>
            </a:r>
            <a:r>
              <a:rPr lang="en-US" sz="3200" dirty="0" smtClean="0"/>
              <a:t> </a:t>
            </a:r>
            <a:r>
              <a:rPr lang="en-US" sz="3200" dirty="0"/>
              <a:t>years to fold successfully</a:t>
            </a:r>
          </a:p>
          <a:p>
            <a:pPr marL="457200" indent="-457200">
              <a:lnSpc>
                <a:spcPct val="150000"/>
              </a:lnSpc>
              <a:buFont typeface="Arial" panose="020B0604020202020204" pitchFamily="34" charset="0"/>
              <a:buChar char="•"/>
            </a:pPr>
            <a:r>
              <a:rPr lang="en-US" sz="3200" dirty="0"/>
              <a:t>Yet protein folding takes </a:t>
            </a:r>
            <a:r>
              <a:rPr lang="en-US" sz="3200" dirty="0" smtClean="0"/>
              <a:t>only a second!</a:t>
            </a:r>
            <a:endParaRPr lang="en-US" sz="3200" dirty="0"/>
          </a:p>
        </p:txBody>
      </p:sp>
      <p:sp>
        <p:nvSpPr>
          <p:cNvPr id="3" name="Title 2"/>
          <p:cNvSpPr>
            <a:spLocks noGrp="1"/>
          </p:cNvSpPr>
          <p:nvPr>
            <p:ph type="title"/>
          </p:nvPr>
        </p:nvSpPr>
        <p:spPr>
          <a:xfrm>
            <a:off x="0" y="39583"/>
            <a:ext cx="9144000" cy="1447800"/>
          </a:xfrm>
        </p:spPr>
        <p:txBody>
          <a:bodyPr/>
          <a:lstStyle/>
          <a:p>
            <a:pPr algn="ctr"/>
            <a:r>
              <a:rPr lang="en-US" sz="5400" cap="small" dirty="0"/>
              <a:t>“</a:t>
            </a:r>
            <a:r>
              <a:rPr lang="en-US" sz="5400" dirty="0"/>
              <a:t>Levinthal’s Paradox</a:t>
            </a:r>
            <a:r>
              <a:rPr lang="en-US" sz="5400" cap="small" dirty="0"/>
              <a:t>”</a:t>
            </a:r>
          </a:p>
        </p:txBody>
      </p:sp>
      <p:sp>
        <p:nvSpPr>
          <p:cNvPr id="2" name="Slide Number Placeholder 1"/>
          <p:cNvSpPr>
            <a:spLocks noGrp="1"/>
          </p:cNvSpPr>
          <p:nvPr>
            <p:ph type="sldNum" sz="quarter" idx="11"/>
          </p:nvPr>
        </p:nvSpPr>
        <p:spPr>
          <a:xfrm>
            <a:off x="7010400" y="6466547"/>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18</a:t>
            </a:fld>
            <a:endParaRPr lang="en-US" dirty="0">
              <a:solidFill>
                <a:schemeClr val="bg1">
                  <a:alpha val="60000"/>
                </a:schemeClr>
              </a:solidFill>
            </a:endParaRPr>
          </a:p>
        </p:txBody>
      </p:sp>
      <p:sp>
        <p:nvSpPr>
          <p:cNvPr id="5" name="Right Arrow 4"/>
          <p:cNvSpPr/>
          <p:nvPr/>
        </p:nvSpPr>
        <p:spPr>
          <a:xfrm>
            <a:off x="6031992" y="2356926"/>
            <a:ext cx="978408" cy="41387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Right Arrow 5"/>
          <p:cNvSpPr/>
          <p:nvPr/>
        </p:nvSpPr>
        <p:spPr>
          <a:xfrm>
            <a:off x="2594466" y="3814180"/>
            <a:ext cx="978408" cy="484632"/>
          </a:xfrm>
          <a:prstGeom prst="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278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1533" y="1932227"/>
            <a:ext cx="8141380" cy="4110228"/>
          </a:xfrm>
        </p:spPr>
        <p:txBody>
          <a:bodyPr>
            <a:normAutofit/>
          </a:bodyPr>
          <a:lstStyle/>
          <a:p>
            <a:pPr marL="588963" indent="-357188">
              <a:lnSpc>
                <a:spcPct val="130000"/>
              </a:lnSpc>
              <a:spcBef>
                <a:spcPts val="0"/>
              </a:spcBef>
              <a:buFont typeface="Arial" panose="020B0604020202020204" pitchFamily="34" charset="0"/>
              <a:buChar char="•"/>
            </a:pPr>
            <a:r>
              <a:rPr lang="en-US" dirty="0"/>
              <a:t>“Bias” in the pathways? Yet from whence cometh the “bias”?</a:t>
            </a:r>
          </a:p>
          <a:p>
            <a:pPr marL="588963" indent="-357188">
              <a:lnSpc>
                <a:spcPct val="130000"/>
              </a:lnSpc>
              <a:spcBef>
                <a:spcPts val="1200"/>
              </a:spcBef>
              <a:buFont typeface="Arial" panose="020B0604020202020204" pitchFamily="34" charset="0"/>
              <a:buChar char="•"/>
            </a:pPr>
            <a:r>
              <a:rPr lang="en-US" dirty="0"/>
              <a:t>“Funnel” energy </a:t>
            </a:r>
            <a:r>
              <a:rPr lang="en-US" dirty="0" smtClean="0"/>
              <a:t>landscape??? </a:t>
            </a:r>
            <a:endParaRPr lang="en-US" dirty="0"/>
          </a:p>
        </p:txBody>
      </p:sp>
      <p:sp>
        <p:nvSpPr>
          <p:cNvPr id="3" name="Title 2"/>
          <p:cNvSpPr>
            <a:spLocks noGrp="1"/>
          </p:cNvSpPr>
          <p:nvPr>
            <p:ph type="title"/>
          </p:nvPr>
        </p:nvSpPr>
        <p:spPr>
          <a:xfrm>
            <a:off x="0" y="484426"/>
            <a:ext cx="9144000" cy="1447800"/>
          </a:xfrm>
        </p:spPr>
        <p:txBody>
          <a:bodyPr/>
          <a:lstStyle/>
          <a:p>
            <a:pPr algn="ctr"/>
            <a:r>
              <a:rPr lang="en-US" dirty="0"/>
              <a:t>Many Attempts to Solve Levinthal’s Paradox</a:t>
            </a:r>
          </a:p>
        </p:txBody>
      </p:sp>
      <p:sp>
        <p:nvSpPr>
          <p:cNvPr id="4" name="Slide Number Placeholder 3"/>
          <p:cNvSpPr>
            <a:spLocks noGrp="1"/>
          </p:cNvSpPr>
          <p:nvPr>
            <p:ph type="sldNum" sz="quarter" idx="11"/>
          </p:nvPr>
        </p:nvSpPr>
        <p:spPr>
          <a:xfrm>
            <a:off x="6829313" y="6399192"/>
            <a:ext cx="2133600" cy="304800"/>
          </a:xfrm>
        </p:spPr>
        <p:txBody>
          <a:bodyPr/>
          <a:lstStyle/>
          <a:p>
            <a:pPr algn="r"/>
            <a:r>
              <a:rPr lang="en-US" dirty="0">
                <a:solidFill>
                  <a:schemeClr val="bg1">
                    <a:alpha val="60000"/>
                  </a:schemeClr>
                </a:solidFill>
              </a:rPr>
              <a:t>Slide 19</a:t>
            </a:r>
          </a:p>
        </p:txBody>
      </p:sp>
    </p:spTree>
    <p:extLst>
      <p:ext uri="{BB962C8B-B14F-4D97-AF65-F5344CB8AC3E}">
        <p14:creationId xmlns:p14="http://schemas.microsoft.com/office/powerpoint/2010/main" val="1983371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7939" y="2421924"/>
            <a:ext cx="7543800" cy="1696029"/>
          </a:xfrm>
        </p:spPr>
        <p:txBody>
          <a:bodyPr/>
          <a:lstStyle/>
          <a:p>
            <a:r>
              <a:rPr lang="en-US" cap="small" dirty="0"/>
              <a:t>“</a:t>
            </a:r>
            <a:r>
              <a:rPr lang="en-US" dirty="0"/>
              <a:t>Proteins</a:t>
            </a:r>
            <a:r>
              <a:rPr lang="en-US" cap="small" dirty="0"/>
              <a:t> </a:t>
            </a:r>
            <a:r>
              <a:rPr lang="en-US" dirty="0"/>
              <a:t>are subtle and delicate things</a:t>
            </a:r>
            <a:r>
              <a:rPr lang="is-IS" dirty="0"/>
              <a:t>…”</a:t>
            </a:r>
            <a:endParaRPr lang="en-US" dirty="0"/>
          </a:p>
        </p:txBody>
      </p:sp>
      <p:sp>
        <p:nvSpPr>
          <p:cNvPr id="2" name="Slide Number Placeholder 1"/>
          <p:cNvSpPr>
            <a:spLocks noGrp="1"/>
          </p:cNvSpPr>
          <p:nvPr>
            <p:ph type="sldNum" sz="quarter" idx="11"/>
          </p:nvPr>
        </p:nvSpPr>
        <p:spPr>
          <a:xfrm>
            <a:off x="7010400" y="6418648"/>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a:t>
            </a:fld>
            <a:endParaRPr lang="en-US" dirty="0">
              <a:solidFill>
                <a:schemeClr val="bg1">
                  <a:alpha val="60000"/>
                </a:schemeClr>
              </a:solidFill>
            </a:endParaRPr>
          </a:p>
        </p:txBody>
      </p:sp>
    </p:spTree>
    <p:extLst>
      <p:ext uri="{BB962C8B-B14F-4D97-AF65-F5344CB8AC3E}">
        <p14:creationId xmlns:p14="http://schemas.microsoft.com/office/powerpoint/2010/main" val="1165398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rcRect l="3333" r="3333"/>
          <a:stretch>
            <a:fillRect/>
          </a:stretch>
        </p:blipFill>
        <p:spPr>
          <a:xfrm>
            <a:off x="1226988" y="2320442"/>
            <a:ext cx="6922343" cy="4067822"/>
          </a:xfrm>
        </p:spPr>
      </p:pic>
      <p:sp>
        <p:nvSpPr>
          <p:cNvPr id="3" name="Title 2"/>
          <p:cNvSpPr>
            <a:spLocks noGrp="1"/>
          </p:cNvSpPr>
          <p:nvPr>
            <p:ph type="title"/>
          </p:nvPr>
        </p:nvSpPr>
        <p:spPr>
          <a:xfrm>
            <a:off x="0" y="0"/>
            <a:ext cx="9045146" cy="1447800"/>
          </a:xfrm>
        </p:spPr>
        <p:txBody>
          <a:bodyPr/>
          <a:lstStyle/>
          <a:p>
            <a:pPr algn="ctr"/>
            <a:r>
              <a:rPr lang="en-US" sz="5400" dirty="0"/>
              <a:t>Landscape “Funnel”</a:t>
            </a:r>
          </a:p>
        </p:txBody>
      </p:sp>
      <p:sp>
        <p:nvSpPr>
          <p:cNvPr id="4" name="Slide Number Placeholder 3"/>
          <p:cNvSpPr>
            <a:spLocks noGrp="1"/>
          </p:cNvSpPr>
          <p:nvPr>
            <p:ph type="sldNum" sz="quarter" idx="11"/>
          </p:nvPr>
        </p:nvSpPr>
        <p:spPr>
          <a:xfrm>
            <a:off x="6911546" y="6388264"/>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20</a:t>
            </a:fld>
            <a:endParaRPr lang="en-US" dirty="0">
              <a:solidFill>
                <a:schemeClr val="bg1">
                  <a:alpha val="60000"/>
                </a:schemeClr>
              </a:solidFill>
            </a:endParaRPr>
          </a:p>
        </p:txBody>
      </p:sp>
    </p:spTree>
    <p:extLst>
      <p:ext uri="{BB962C8B-B14F-4D97-AF65-F5344CB8AC3E}">
        <p14:creationId xmlns:p14="http://schemas.microsoft.com/office/powerpoint/2010/main" val="1861774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350" y="2261558"/>
            <a:ext cx="8149299" cy="3657599"/>
          </a:xfrm>
        </p:spPr>
        <p:txBody>
          <a:bodyPr>
            <a:normAutofit fontScale="70000" lnSpcReduction="20000"/>
          </a:bodyPr>
          <a:lstStyle/>
          <a:p>
            <a:pPr marL="685800" indent="-685800">
              <a:lnSpc>
                <a:spcPct val="120000"/>
              </a:lnSpc>
              <a:spcBef>
                <a:spcPts val="0"/>
              </a:spcBef>
              <a:buFont typeface="Arial" panose="020B0604020202020204" pitchFamily="34" charset="0"/>
              <a:buChar char="•"/>
            </a:pPr>
            <a:r>
              <a:rPr lang="en-US" sz="4600" dirty="0"/>
              <a:t>A new distinct branch of science: </a:t>
            </a:r>
            <a:r>
              <a:rPr lang="en-US" sz="4600" dirty="0" smtClean="0"/>
              <a:t>utilizing chemistry</a:t>
            </a:r>
            <a:r>
              <a:rPr lang="en-US" sz="4600" dirty="0"/>
              <a:t>, biology, and physics (both classical and quantum physics).</a:t>
            </a:r>
          </a:p>
          <a:p>
            <a:pPr marL="475488" indent="-457200">
              <a:lnSpc>
                <a:spcPct val="120000"/>
              </a:lnSpc>
              <a:spcBef>
                <a:spcPts val="0"/>
              </a:spcBef>
              <a:buFont typeface="+mj-lt"/>
              <a:buAutoNum type="arabicPeriod"/>
            </a:pPr>
            <a:endParaRPr lang="en-US" sz="4600" dirty="0"/>
          </a:p>
          <a:p>
            <a:pPr marL="704088" indent="-685800">
              <a:lnSpc>
                <a:spcPct val="120000"/>
              </a:lnSpc>
              <a:spcBef>
                <a:spcPts val="0"/>
              </a:spcBef>
              <a:buFont typeface="Arial" panose="020B0604020202020204" pitchFamily="34" charset="0"/>
              <a:buChar char="•"/>
            </a:pPr>
            <a:r>
              <a:rPr lang="en-US" sz="4600" dirty="0"/>
              <a:t>And now, for the first time </a:t>
            </a:r>
            <a:r>
              <a:rPr lang="en-US" sz="4600" b="1" dirty="0">
                <a:solidFill>
                  <a:srgbClr val="FF0000"/>
                </a:solidFill>
              </a:rPr>
              <a:t>theology!</a:t>
            </a:r>
            <a:endParaRPr lang="en-US" sz="4600" dirty="0">
              <a:solidFill>
                <a:srgbClr val="FF0000"/>
              </a:solidFill>
            </a:endParaRPr>
          </a:p>
          <a:p>
            <a:pPr marL="18288" indent="0">
              <a:buNone/>
            </a:pPr>
            <a:endParaRPr lang="en-US" dirty="0"/>
          </a:p>
        </p:txBody>
      </p:sp>
      <p:sp>
        <p:nvSpPr>
          <p:cNvPr id="3" name="Title 2"/>
          <p:cNvSpPr>
            <a:spLocks noGrp="1"/>
          </p:cNvSpPr>
          <p:nvPr>
            <p:ph type="title"/>
          </p:nvPr>
        </p:nvSpPr>
        <p:spPr>
          <a:xfrm>
            <a:off x="0" y="322077"/>
            <a:ext cx="9144000" cy="1089959"/>
          </a:xfrm>
        </p:spPr>
        <p:txBody>
          <a:bodyPr/>
          <a:lstStyle/>
          <a:p>
            <a:pPr algn="ctr"/>
            <a:r>
              <a:rPr lang="en-US" dirty="0"/>
              <a:t>The Protein Folding Problem</a:t>
            </a:r>
          </a:p>
        </p:txBody>
      </p:sp>
      <p:sp>
        <p:nvSpPr>
          <p:cNvPr id="4" name="Slide Number Placeholder 3"/>
          <p:cNvSpPr>
            <a:spLocks noGrp="1"/>
          </p:cNvSpPr>
          <p:nvPr>
            <p:ph type="sldNum" sz="quarter" idx="11"/>
          </p:nvPr>
        </p:nvSpPr>
        <p:spPr>
          <a:xfrm>
            <a:off x="7010400" y="6330535"/>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21</a:t>
            </a:fld>
            <a:endParaRPr lang="en-US" dirty="0">
              <a:solidFill>
                <a:schemeClr val="bg1">
                  <a:alpha val="60000"/>
                </a:schemeClr>
              </a:solidFill>
            </a:endParaRPr>
          </a:p>
        </p:txBody>
      </p:sp>
    </p:spTree>
    <p:extLst>
      <p:ext uri="{BB962C8B-B14F-4D97-AF65-F5344CB8AC3E}">
        <p14:creationId xmlns:p14="http://schemas.microsoft.com/office/powerpoint/2010/main" val="3795360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09680" y="2267569"/>
            <a:ext cx="7191634" cy="2971799"/>
          </a:xfrm>
        </p:spPr>
        <p:txBody>
          <a:bodyPr>
            <a:normAutofit/>
          </a:bodyPr>
          <a:lstStyle/>
          <a:p>
            <a:pPr marL="0" indent="0">
              <a:lnSpc>
                <a:spcPct val="140000"/>
              </a:lnSpc>
              <a:spcBef>
                <a:spcPts val="0"/>
              </a:spcBef>
              <a:buNone/>
            </a:pPr>
            <a:r>
              <a:rPr lang="en-US" sz="4400" dirty="0"/>
              <a:t>Causes are </a:t>
            </a:r>
            <a:r>
              <a:rPr lang="en-US" sz="4400" dirty="0">
                <a:solidFill>
                  <a:srgbClr val="FF0000"/>
                </a:solidFill>
              </a:rPr>
              <a:t>spiritual, </a:t>
            </a:r>
            <a:r>
              <a:rPr lang="en-US" sz="4400" dirty="0"/>
              <a:t>they only </a:t>
            </a:r>
            <a:r>
              <a:rPr lang="en-US" sz="4400" i="1" dirty="0"/>
              <a:t>appear</a:t>
            </a:r>
            <a:r>
              <a:rPr lang="en-US" sz="4400" dirty="0"/>
              <a:t> to be from </a:t>
            </a:r>
            <a:r>
              <a:rPr lang="en-US" sz="4400" dirty="0" smtClean="0"/>
              <a:t>nature!</a:t>
            </a:r>
            <a:endParaRPr lang="en-US" sz="4400" dirty="0"/>
          </a:p>
          <a:p>
            <a:pPr marL="0" indent="0">
              <a:buNone/>
            </a:pPr>
            <a:endParaRPr lang="en-US" sz="4400" dirty="0"/>
          </a:p>
        </p:txBody>
      </p:sp>
      <p:sp>
        <p:nvSpPr>
          <p:cNvPr id="3" name="Title 2"/>
          <p:cNvSpPr>
            <a:spLocks noGrp="1"/>
          </p:cNvSpPr>
          <p:nvPr>
            <p:ph type="title"/>
          </p:nvPr>
        </p:nvSpPr>
        <p:spPr>
          <a:xfrm>
            <a:off x="22860" y="0"/>
            <a:ext cx="9144000" cy="1447800"/>
          </a:xfrm>
        </p:spPr>
        <p:txBody>
          <a:bodyPr/>
          <a:lstStyle/>
          <a:p>
            <a:pPr algn="ctr"/>
            <a:r>
              <a:rPr lang="en-US" dirty="0"/>
              <a:t>Key Theological Principle:</a:t>
            </a:r>
          </a:p>
        </p:txBody>
      </p:sp>
      <p:sp>
        <p:nvSpPr>
          <p:cNvPr id="6" name="Slide Number Placeholder 3">
            <a:extLst>
              <a:ext uri="{FF2B5EF4-FFF2-40B4-BE49-F238E27FC236}">
                <a16:creationId xmlns:a16="http://schemas.microsoft.com/office/drawing/2014/main" xmlns="" id="{E307489B-2770-FF4D-9A2B-030401BD662C}"/>
              </a:ext>
            </a:extLst>
          </p:cNvPr>
          <p:cNvSpPr txBox="1">
            <a:spLocks/>
          </p:cNvSpPr>
          <p:nvPr/>
        </p:nvSpPr>
        <p:spPr>
          <a:xfrm>
            <a:off x="7010400" y="6330535"/>
            <a:ext cx="2133600" cy="304800"/>
          </a:xfrm>
          <a:prstGeom prst="rect">
            <a:avLst/>
          </a:prstGeom>
        </p:spPr>
        <p:txBody>
          <a:bodyPr vert="horz" lIns="91440" tIns="45720" rIns="91440" bIns="9144" rtlCol="0" anchor="b"/>
          <a:lstStyle>
            <a:defPPr>
              <a:defRPr lang="en-US"/>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alpha val="60000"/>
                  </a:schemeClr>
                </a:solidFill>
              </a:rPr>
              <a:t>Slide </a:t>
            </a:r>
            <a:fld id="{1789C0F2-17E0-497A-9BBE-0C73201AAFE3}" type="slidenum">
              <a:rPr lang="en-US" smtClean="0">
                <a:solidFill>
                  <a:schemeClr val="bg1">
                    <a:alpha val="60000"/>
                  </a:schemeClr>
                </a:solidFill>
              </a:rPr>
              <a:pPr algn="r"/>
              <a:t>22</a:t>
            </a:fld>
            <a:endParaRPr lang="en-US" dirty="0">
              <a:solidFill>
                <a:schemeClr val="bg1">
                  <a:alpha val="60000"/>
                </a:schemeClr>
              </a:solidFill>
            </a:endParaRPr>
          </a:p>
        </p:txBody>
      </p:sp>
    </p:spTree>
    <p:extLst>
      <p:ext uri="{BB962C8B-B14F-4D97-AF65-F5344CB8AC3E}">
        <p14:creationId xmlns:p14="http://schemas.microsoft.com/office/powerpoint/2010/main" val="203882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40995" y="2064876"/>
            <a:ext cx="7364627" cy="2956307"/>
          </a:xfrm>
        </p:spPr>
        <p:txBody>
          <a:bodyPr>
            <a:normAutofit/>
          </a:bodyPr>
          <a:lstStyle/>
          <a:p>
            <a:pPr marL="0" indent="0">
              <a:lnSpc>
                <a:spcPct val="130000"/>
              </a:lnSpc>
              <a:spcBef>
                <a:spcPts val="0"/>
              </a:spcBef>
              <a:buNone/>
            </a:pPr>
            <a:r>
              <a:rPr lang="en-US" sz="4400" dirty="0"/>
              <a:t>All forms tend toward the </a:t>
            </a:r>
            <a:r>
              <a:rPr lang="en-US" sz="4400" dirty="0">
                <a:solidFill>
                  <a:srgbClr val="FF0000"/>
                </a:solidFill>
              </a:rPr>
              <a:t>human</a:t>
            </a:r>
            <a:r>
              <a:rPr lang="en-US" sz="4400" dirty="0"/>
              <a:t> (form).</a:t>
            </a:r>
          </a:p>
        </p:txBody>
      </p:sp>
      <p:sp>
        <p:nvSpPr>
          <p:cNvPr id="3" name="Title 2"/>
          <p:cNvSpPr>
            <a:spLocks noGrp="1"/>
          </p:cNvSpPr>
          <p:nvPr>
            <p:ph type="title"/>
          </p:nvPr>
        </p:nvSpPr>
        <p:spPr>
          <a:xfrm>
            <a:off x="0" y="0"/>
            <a:ext cx="9144000" cy="1447800"/>
          </a:xfrm>
        </p:spPr>
        <p:txBody>
          <a:bodyPr/>
          <a:lstStyle/>
          <a:p>
            <a:pPr algn="ctr"/>
            <a:r>
              <a:rPr lang="en-US" dirty="0"/>
              <a:t>Key Theological Principle:</a:t>
            </a:r>
          </a:p>
        </p:txBody>
      </p:sp>
      <p:sp>
        <p:nvSpPr>
          <p:cNvPr id="4" name="Slide Number Placeholder 3"/>
          <p:cNvSpPr>
            <a:spLocks noGrp="1"/>
          </p:cNvSpPr>
          <p:nvPr>
            <p:ph type="sldNum" sz="quarter" idx="11"/>
          </p:nvPr>
        </p:nvSpPr>
        <p:spPr>
          <a:xfrm>
            <a:off x="7010400" y="6332152"/>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23</a:t>
            </a:fld>
            <a:endParaRPr lang="en-US" dirty="0">
              <a:solidFill>
                <a:schemeClr val="bg1">
                  <a:alpha val="60000"/>
                </a:schemeClr>
              </a:solidFill>
            </a:endParaRPr>
          </a:p>
        </p:txBody>
      </p:sp>
    </p:spTree>
    <p:extLst>
      <p:ext uri="{BB962C8B-B14F-4D97-AF65-F5344CB8AC3E}">
        <p14:creationId xmlns:p14="http://schemas.microsoft.com/office/powerpoint/2010/main" val="2043042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inesin protein takes a walk on a microtubule.mp4">
            <a:hlinkClick r:id="" action="ppaction://media"/>
            <a:extLst>
              <a:ext uri="{FF2B5EF4-FFF2-40B4-BE49-F238E27FC236}">
                <a16:creationId xmlns:a16="http://schemas.microsoft.com/office/drawing/2014/main" xmlns="" id="{09E659C1-67C2-EA41-A058-BCCA02566D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080" t="170" r="22974"/>
          <a:stretch/>
        </p:blipFill>
        <p:spPr>
          <a:xfrm>
            <a:off x="1927654" y="667264"/>
            <a:ext cx="5115697" cy="5134747"/>
          </a:xfrm>
          <a:prstGeom prst="rect">
            <a:avLst/>
          </a:prstGeom>
        </p:spPr>
      </p:pic>
    </p:spTree>
    <p:extLst>
      <p:ext uri="{BB962C8B-B14F-4D97-AF65-F5344CB8AC3E}">
        <p14:creationId xmlns:p14="http://schemas.microsoft.com/office/powerpoint/2010/main" val="2596186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825267"/>
            <a:ext cx="9144000" cy="1447800"/>
          </a:xfrm>
        </p:spPr>
        <p:txBody>
          <a:bodyPr/>
          <a:lstStyle/>
          <a:p>
            <a:pPr algn="ctr"/>
            <a:r>
              <a:rPr lang="en-US" dirty="0"/>
              <a:t>Competing Theories of Protein Folding</a:t>
            </a:r>
          </a:p>
        </p:txBody>
      </p:sp>
      <p:sp>
        <p:nvSpPr>
          <p:cNvPr id="4" name="Slide Number Placeholder 3"/>
          <p:cNvSpPr>
            <a:spLocks noGrp="1"/>
          </p:cNvSpPr>
          <p:nvPr>
            <p:ph type="sldNum" sz="quarter" idx="11"/>
          </p:nvPr>
        </p:nvSpPr>
        <p:spPr>
          <a:xfrm>
            <a:off x="7010400" y="6379344"/>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25</a:t>
            </a:fld>
            <a:endParaRPr lang="en-US" dirty="0">
              <a:solidFill>
                <a:schemeClr val="bg1">
                  <a:alpha val="60000"/>
                </a:schemeClr>
              </a:solidFill>
            </a:endParaRPr>
          </a:p>
        </p:txBody>
      </p:sp>
      <p:sp>
        <p:nvSpPr>
          <p:cNvPr id="5" name="Content Placeholder 4"/>
          <p:cNvSpPr>
            <a:spLocks noGrp="1"/>
          </p:cNvSpPr>
          <p:nvPr>
            <p:ph idx="1"/>
          </p:nvPr>
        </p:nvSpPr>
        <p:spPr>
          <a:xfrm>
            <a:off x="642551" y="2432821"/>
            <a:ext cx="7858897" cy="3757914"/>
          </a:xfrm>
        </p:spPr>
        <p:txBody>
          <a:bodyPr>
            <a:normAutofit lnSpcReduction="10000"/>
          </a:bodyPr>
          <a:lstStyle/>
          <a:p>
            <a:pPr marL="571500" indent="-571500">
              <a:spcBef>
                <a:spcPts val="1200"/>
              </a:spcBef>
              <a:buFont typeface="Arial"/>
              <a:buChar char="•"/>
            </a:pPr>
            <a:r>
              <a:rPr lang="en-US" dirty="0" smtClean="0"/>
              <a:t>Thermodynamics: </a:t>
            </a:r>
            <a:r>
              <a:rPr lang="en-US" dirty="0"/>
              <a:t>Gibb’s Free Energy</a:t>
            </a:r>
          </a:p>
          <a:p>
            <a:pPr marL="571500" indent="-571500">
              <a:spcBef>
                <a:spcPts val="1200"/>
              </a:spcBef>
              <a:buFont typeface="Arial" panose="020B0604020202020204" pitchFamily="34" charset="0"/>
              <a:buChar char="•"/>
            </a:pPr>
            <a:r>
              <a:rPr lang="en-US" dirty="0"/>
              <a:t>Place different emphasis on </a:t>
            </a:r>
            <a:r>
              <a:rPr lang="en-US" dirty="0" smtClean="0"/>
              <a:t>hydrophobic-hydrophilic models</a:t>
            </a:r>
            <a:endParaRPr lang="en-US" dirty="0"/>
          </a:p>
          <a:p>
            <a:pPr marL="571500" indent="-571500">
              <a:spcBef>
                <a:spcPts val="1200"/>
              </a:spcBef>
              <a:buFont typeface="Arial" panose="020B0604020202020204" pitchFamily="34" charset="0"/>
              <a:buChar char="•"/>
            </a:pPr>
            <a:r>
              <a:rPr lang="en-US" dirty="0"/>
              <a:t>Research is largely </a:t>
            </a:r>
            <a:r>
              <a:rPr lang="en-US" dirty="0" smtClean="0"/>
              <a:t>computational</a:t>
            </a:r>
          </a:p>
          <a:p>
            <a:pPr marL="0" indent="0">
              <a:spcBef>
                <a:spcPts val="1200"/>
              </a:spcBef>
              <a:buNone/>
            </a:pPr>
            <a:r>
              <a:rPr lang="en-US" dirty="0"/>
              <a:t> </a:t>
            </a:r>
            <a:r>
              <a:rPr lang="en-US" dirty="0" smtClean="0"/>
              <a:t>    and increasingly statistical</a:t>
            </a:r>
          </a:p>
          <a:p>
            <a:pPr marL="0" indent="0">
              <a:spcBef>
                <a:spcPts val="1200"/>
              </a:spcBef>
              <a:buNone/>
            </a:pPr>
            <a:endParaRPr lang="en-US" dirty="0"/>
          </a:p>
        </p:txBody>
      </p:sp>
    </p:spTree>
    <p:extLst>
      <p:ext uri="{BB962C8B-B14F-4D97-AF65-F5344CB8AC3E}">
        <p14:creationId xmlns:p14="http://schemas.microsoft.com/office/powerpoint/2010/main" val="4187804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9622" y="2668587"/>
            <a:ext cx="7834183" cy="3234226"/>
          </a:xfrm>
        </p:spPr>
        <p:txBody>
          <a:bodyPr>
            <a:normAutofit fontScale="92500"/>
          </a:bodyPr>
          <a:lstStyle/>
          <a:p>
            <a:pPr marL="0" indent="0">
              <a:lnSpc>
                <a:spcPct val="130000"/>
              </a:lnSpc>
              <a:spcBef>
                <a:spcPts val="0"/>
              </a:spcBef>
              <a:buNone/>
            </a:pPr>
            <a:r>
              <a:rPr lang="en-US" sz="4400" dirty="0"/>
              <a:t>Forces and interactions that fold and stabilize proteins </a:t>
            </a:r>
            <a:r>
              <a:rPr lang="en-US" sz="4400" dirty="0">
                <a:solidFill>
                  <a:srgbClr val="FF0000"/>
                </a:solidFill>
              </a:rPr>
              <a:t>and</a:t>
            </a:r>
            <a:r>
              <a:rPr lang="en-US" sz="4400" i="1" dirty="0">
                <a:solidFill>
                  <a:srgbClr val="FF0000"/>
                </a:solidFill>
              </a:rPr>
              <a:t> </a:t>
            </a:r>
            <a:r>
              <a:rPr lang="en-US" sz="4400" dirty="0">
                <a:solidFill>
                  <a:srgbClr val="FF0000"/>
                </a:solidFill>
              </a:rPr>
              <a:t>their possible correspondences!</a:t>
            </a:r>
            <a:endParaRPr lang="en-US" sz="4400" dirty="0"/>
          </a:p>
        </p:txBody>
      </p:sp>
      <p:sp>
        <p:nvSpPr>
          <p:cNvPr id="3" name="Title 2"/>
          <p:cNvSpPr>
            <a:spLocks noGrp="1"/>
          </p:cNvSpPr>
          <p:nvPr>
            <p:ph type="title"/>
          </p:nvPr>
        </p:nvSpPr>
        <p:spPr>
          <a:xfrm>
            <a:off x="0" y="708905"/>
            <a:ext cx="9144001" cy="1584377"/>
          </a:xfrm>
        </p:spPr>
        <p:txBody>
          <a:bodyPr/>
          <a:lstStyle/>
          <a:p>
            <a:pPr algn="ctr"/>
            <a:r>
              <a:rPr lang="en-US" sz="4400" dirty="0"/>
              <a:t>Protein Folding - from a Theistic Science </a:t>
            </a:r>
            <a:r>
              <a:rPr lang="en-US" sz="4400" dirty="0" smtClean="0"/>
              <a:t>Perspective</a:t>
            </a:r>
            <a:endParaRPr lang="en-US" sz="4400" dirty="0"/>
          </a:p>
        </p:txBody>
      </p:sp>
      <p:sp>
        <p:nvSpPr>
          <p:cNvPr id="4" name="Slide Number Placeholder 3"/>
          <p:cNvSpPr>
            <a:spLocks noGrp="1"/>
          </p:cNvSpPr>
          <p:nvPr>
            <p:ph type="sldNum" sz="quarter" idx="11"/>
          </p:nvPr>
        </p:nvSpPr>
        <p:spPr>
          <a:xfrm>
            <a:off x="7010400" y="6365103"/>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26</a:t>
            </a:fld>
            <a:endParaRPr lang="en-US" dirty="0">
              <a:solidFill>
                <a:schemeClr val="bg1">
                  <a:alpha val="60000"/>
                </a:schemeClr>
              </a:solidFill>
            </a:endParaRPr>
          </a:p>
        </p:txBody>
      </p:sp>
    </p:spTree>
    <p:extLst>
      <p:ext uri="{BB962C8B-B14F-4D97-AF65-F5344CB8AC3E}">
        <p14:creationId xmlns:p14="http://schemas.microsoft.com/office/powerpoint/2010/main" val="36232590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98606" y="3112322"/>
            <a:ext cx="7006281" cy="2882078"/>
          </a:xfrm>
        </p:spPr>
        <p:txBody>
          <a:bodyPr/>
          <a:lstStyle/>
          <a:p>
            <a:pPr marL="0" indent="0">
              <a:buNone/>
            </a:pPr>
            <a:r>
              <a:rPr lang="en-US" sz="4400" dirty="0"/>
              <a:t>Electric charges implicit in the forces and interactions of folding can be </a:t>
            </a:r>
            <a:r>
              <a:rPr lang="en-US" sz="4400" dirty="0">
                <a:solidFill>
                  <a:srgbClr val="FF0000"/>
                </a:solidFill>
              </a:rPr>
              <a:t>fine tuned by immediate Divine influx</a:t>
            </a:r>
            <a:endParaRPr lang="en-US" sz="4400" dirty="0"/>
          </a:p>
          <a:p>
            <a:pPr marL="571500" indent="-571500">
              <a:buFont typeface="Arial"/>
              <a:buChar char="•"/>
            </a:pPr>
            <a:endParaRPr lang="en-US" dirty="0"/>
          </a:p>
        </p:txBody>
      </p:sp>
      <p:sp>
        <p:nvSpPr>
          <p:cNvPr id="4" name="Slide Number Placeholder 3"/>
          <p:cNvSpPr>
            <a:spLocks noGrp="1"/>
          </p:cNvSpPr>
          <p:nvPr>
            <p:ph type="sldNum" sz="quarter" idx="11"/>
          </p:nvPr>
        </p:nvSpPr>
        <p:spPr>
          <a:xfrm>
            <a:off x="7010400" y="6352746"/>
            <a:ext cx="2133600" cy="304800"/>
          </a:xfrm>
        </p:spPr>
        <p:txBody>
          <a:bodyPr/>
          <a:lstStyle/>
          <a:p>
            <a:pPr algn="r"/>
            <a:r>
              <a:rPr lang="en-US" dirty="0">
                <a:solidFill>
                  <a:schemeClr val="bg1"/>
                </a:solidFill>
              </a:rPr>
              <a:t>Slide </a:t>
            </a:r>
            <a:fld id="{1789C0F2-17E0-497A-9BBE-0C73201AAFE3}" type="slidenum">
              <a:rPr lang="en-US" smtClean="0">
                <a:solidFill>
                  <a:schemeClr val="bg1"/>
                </a:solidFill>
              </a:rPr>
              <a:pPr algn="r"/>
              <a:t>27</a:t>
            </a:fld>
            <a:endParaRPr lang="en-US" dirty="0">
              <a:solidFill>
                <a:schemeClr val="bg1"/>
              </a:solidFill>
            </a:endParaRPr>
          </a:p>
        </p:txBody>
      </p:sp>
      <p:sp>
        <p:nvSpPr>
          <p:cNvPr id="5" name="Title 2">
            <a:extLst>
              <a:ext uri="{FF2B5EF4-FFF2-40B4-BE49-F238E27FC236}">
                <a16:creationId xmlns:a16="http://schemas.microsoft.com/office/drawing/2014/main" xmlns="" id="{3420FE9A-9B00-1442-8BA0-E807AFD5FC28}"/>
              </a:ext>
            </a:extLst>
          </p:cNvPr>
          <p:cNvSpPr txBox="1">
            <a:spLocks/>
          </p:cNvSpPr>
          <p:nvPr/>
        </p:nvSpPr>
        <p:spPr>
          <a:xfrm>
            <a:off x="0" y="394461"/>
            <a:ext cx="9144001" cy="1584377"/>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bg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dirty="0"/>
              <a:t>Protein Folding - from a Theistic Science </a:t>
            </a:r>
            <a:r>
              <a:rPr lang="en-US" sz="4400" dirty="0" smtClean="0"/>
              <a:t>Perspective</a:t>
            </a:r>
            <a:endParaRPr lang="en-US" sz="4400" dirty="0"/>
          </a:p>
        </p:txBody>
      </p:sp>
    </p:spTree>
    <p:extLst>
      <p:ext uri="{BB962C8B-B14F-4D97-AF65-F5344CB8AC3E}">
        <p14:creationId xmlns:p14="http://schemas.microsoft.com/office/powerpoint/2010/main" val="3455609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4800" dirty="0" smtClean="0"/>
              <a:t>Which forces are dominant must be related to </a:t>
            </a:r>
            <a:r>
              <a:rPr lang="en-US" sz="4800" dirty="0" smtClean="0">
                <a:solidFill>
                  <a:srgbClr val="FF0000"/>
                </a:solidFill>
              </a:rPr>
              <a:t>use!</a:t>
            </a:r>
          </a:p>
          <a:p>
            <a:pPr marL="0" indent="0">
              <a:buNone/>
            </a:pPr>
            <a:endParaRPr lang="en-US" sz="4800" dirty="0"/>
          </a:p>
        </p:txBody>
      </p:sp>
      <p:sp>
        <p:nvSpPr>
          <p:cNvPr id="3" name="Title 2"/>
          <p:cNvSpPr>
            <a:spLocks noGrp="1"/>
          </p:cNvSpPr>
          <p:nvPr>
            <p:ph type="title"/>
          </p:nvPr>
        </p:nvSpPr>
        <p:spPr/>
        <p:txBody>
          <a:bodyPr/>
          <a:lstStyle/>
          <a:p>
            <a:pPr algn="ctr"/>
            <a:r>
              <a:rPr lang="en-US" sz="6000" dirty="0">
                <a:solidFill>
                  <a:schemeClr val="bg1"/>
                </a:solidFill>
              </a:rPr>
              <a:t>Forces and Correspondences!</a:t>
            </a:r>
          </a:p>
        </p:txBody>
      </p:sp>
      <p:sp>
        <p:nvSpPr>
          <p:cNvPr id="4" name="Slide Number Placeholder 3">
            <a:extLst>
              <a:ext uri="{FF2B5EF4-FFF2-40B4-BE49-F238E27FC236}">
                <a16:creationId xmlns:a16="http://schemas.microsoft.com/office/drawing/2014/main" xmlns="" id="{635BB783-E5E5-0344-BCAE-7A11F74B11D6}"/>
              </a:ext>
            </a:extLst>
          </p:cNvPr>
          <p:cNvSpPr txBox="1">
            <a:spLocks/>
          </p:cNvSpPr>
          <p:nvPr/>
        </p:nvSpPr>
        <p:spPr>
          <a:xfrm>
            <a:off x="7010400" y="6352746"/>
            <a:ext cx="2133600" cy="304800"/>
          </a:xfrm>
          <a:prstGeom prst="rect">
            <a:avLst/>
          </a:prstGeom>
        </p:spPr>
        <p:txBody>
          <a:bodyPr vert="horz" lIns="91440" tIns="45720" rIns="91440" bIns="9144" rtlCol="0" anchor="b"/>
          <a:lstStyle>
            <a:defPPr>
              <a:defRPr lang="en-US"/>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solidFill>
                  <a:schemeClr val="bg1"/>
                </a:solidFill>
              </a:rPr>
              <a:t>Slide </a:t>
            </a:r>
            <a:fld id="{1789C0F2-17E0-497A-9BBE-0C73201AAFE3}" type="slidenum">
              <a:rPr lang="en-US" smtClean="0">
                <a:solidFill>
                  <a:schemeClr val="bg1"/>
                </a:solidFill>
              </a:rPr>
              <a:pPr algn="r"/>
              <a:t>28</a:t>
            </a:fld>
            <a:endParaRPr lang="en-US" dirty="0">
              <a:solidFill>
                <a:schemeClr val="bg1"/>
              </a:solidFill>
            </a:endParaRPr>
          </a:p>
        </p:txBody>
      </p:sp>
    </p:spTree>
    <p:extLst>
      <p:ext uri="{BB962C8B-B14F-4D97-AF65-F5344CB8AC3E}">
        <p14:creationId xmlns:p14="http://schemas.microsoft.com/office/powerpoint/2010/main" val="2601719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60389" y="1916666"/>
            <a:ext cx="7290487" cy="3994438"/>
          </a:xfrm>
        </p:spPr>
        <p:txBody>
          <a:bodyPr>
            <a:noAutofit/>
          </a:bodyPr>
          <a:lstStyle/>
          <a:p>
            <a:pPr marL="571500" indent="-571500">
              <a:lnSpc>
                <a:spcPct val="140000"/>
              </a:lnSpc>
              <a:spcBef>
                <a:spcPts val="600"/>
              </a:spcBef>
              <a:buFont typeface="Arial" panose="020B0604020202020204" pitchFamily="34" charset="0"/>
              <a:buChar char="•"/>
            </a:pPr>
            <a:r>
              <a:rPr lang="en-US" dirty="0"/>
              <a:t>van der Waals forces</a:t>
            </a:r>
          </a:p>
          <a:p>
            <a:pPr marL="571500" indent="-571500">
              <a:lnSpc>
                <a:spcPct val="140000"/>
              </a:lnSpc>
              <a:spcBef>
                <a:spcPts val="600"/>
              </a:spcBef>
              <a:buFont typeface="Arial" panose="020B0604020202020204" pitchFamily="34" charset="0"/>
              <a:buChar char="•"/>
            </a:pPr>
            <a:r>
              <a:rPr lang="en-US" dirty="0"/>
              <a:t>Hydrogen bonds</a:t>
            </a:r>
          </a:p>
          <a:p>
            <a:pPr marL="571500" indent="-571500">
              <a:spcBef>
                <a:spcPts val="600"/>
              </a:spcBef>
              <a:buFont typeface="Arial" panose="020B0604020202020204" pitchFamily="34" charset="0"/>
              <a:buChar char="•"/>
            </a:pPr>
            <a:r>
              <a:rPr lang="en-US" dirty="0"/>
              <a:t>Ionic bonds (salt bridges)</a:t>
            </a:r>
          </a:p>
          <a:p>
            <a:pPr marL="571500" indent="-571500">
              <a:lnSpc>
                <a:spcPct val="140000"/>
              </a:lnSpc>
              <a:spcBef>
                <a:spcPts val="600"/>
              </a:spcBef>
              <a:buFont typeface="Arial" panose="020B0604020202020204" pitchFamily="34" charset="0"/>
              <a:buChar char="•"/>
            </a:pPr>
            <a:r>
              <a:rPr lang="en-US" dirty="0"/>
              <a:t>Covalent bonds</a:t>
            </a:r>
          </a:p>
          <a:p>
            <a:pPr marL="571500" indent="-571500">
              <a:lnSpc>
                <a:spcPct val="140000"/>
              </a:lnSpc>
              <a:spcBef>
                <a:spcPts val="600"/>
              </a:spcBef>
              <a:buFont typeface="Arial" panose="020B0604020202020204" pitchFamily="34" charset="0"/>
              <a:buChar char="•"/>
            </a:pPr>
            <a:r>
              <a:rPr lang="en-US" dirty="0"/>
              <a:t>Peptide bonds</a:t>
            </a:r>
          </a:p>
          <a:p>
            <a:pPr marL="571500" indent="-571500">
              <a:lnSpc>
                <a:spcPct val="140000"/>
              </a:lnSpc>
              <a:spcBef>
                <a:spcPts val="600"/>
              </a:spcBef>
              <a:buFont typeface="Arial" panose="020B0604020202020204" pitchFamily="34" charset="0"/>
              <a:buChar char="•"/>
            </a:pPr>
            <a:r>
              <a:rPr lang="en-US" dirty="0"/>
              <a:t>Hydrophobic interactions</a:t>
            </a:r>
          </a:p>
        </p:txBody>
      </p:sp>
      <p:sp>
        <p:nvSpPr>
          <p:cNvPr id="3" name="Title 2"/>
          <p:cNvSpPr>
            <a:spLocks noGrp="1"/>
          </p:cNvSpPr>
          <p:nvPr>
            <p:ph type="title"/>
          </p:nvPr>
        </p:nvSpPr>
        <p:spPr>
          <a:xfrm>
            <a:off x="0" y="27225"/>
            <a:ext cx="9144000" cy="1447800"/>
          </a:xfrm>
        </p:spPr>
        <p:txBody>
          <a:bodyPr/>
          <a:lstStyle/>
          <a:p>
            <a:pPr algn="ctr"/>
            <a:r>
              <a:rPr lang="en-US" dirty="0"/>
              <a:t>Hierarchy of Forces</a:t>
            </a:r>
          </a:p>
        </p:txBody>
      </p:sp>
      <p:sp>
        <p:nvSpPr>
          <p:cNvPr id="6" name="Slide Number Placeholder 3">
            <a:extLst>
              <a:ext uri="{FF2B5EF4-FFF2-40B4-BE49-F238E27FC236}">
                <a16:creationId xmlns:a16="http://schemas.microsoft.com/office/drawing/2014/main" xmlns="" id="{307BBBF1-4DDD-1B42-9B51-8E15FE4A574B}"/>
              </a:ext>
            </a:extLst>
          </p:cNvPr>
          <p:cNvSpPr>
            <a:spLocks noGrp="1"/>
          </p:cNvSpPr>
          <p:nvPr>
            <p:ph type="sldNum" sz="quarter" idx="11"/>
          </p:nvPr>
        </p:nvSpPr>
        <p:spPr>
          <a:xfrm>
            <a:off x="7010400" y="6352746"/>
            <a:ext cx="2133600" cy="304800"/>
          </a:xfrm>
        </p:spPr>
        <p:txBody>
          <a:bodyPr/>
          <a:lstStyle/>
          <a:p>
            <a:pPr algn="r"/>
            <a:r>
              <a:rPr lang="en-US" dirty="0">
                <a:solidFill>
                  <a:schemeClr val="bg1"/>
                </a:solidFill>
              </a:rPr>
              <a:t>Slide </a:t>
            </a:r>
            <a:fld id="{1789C0F2-17E0-497A-9BBE-0C73201AAFE3}" type="slidenum">
              <a:rPr lang="en-US" smtClean="0">
                <a:solidFill>
                  <a:schemeClr val="bg1"/>
                </a:solidFill>
              </a:rPr>
              <a:pPr algn="r"/>
              <a:t>29</a:t>
            </a:fld>
            <a:endParaRPr lang="en-US" dirty="0">
              <a:solidFill>
                <a:schemeClr val="bg1"/>
              </a:solidFill>
            </a:endParaRPr>
          </a:p>
        </p:txBody>
      </p:sp>
    </p:spTree>
    <p:extLst>
      <p:ext uri="{BB962C8B-B14F-4D97-AF65-F5344CB8AC3E}">
        <p14:creationId xmlns:p14="http://schemas.microsoft.com/office/powerpoint/2010/main" val="158639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14775" y="911595"/>
            <a:ext cx="7669520" cy="4930405"/>
          </a:xfrm>
          <a:prstGeom prst="rect">
            <a:avLst/>
          </a:prstGeom>
        </p:spPr>
      </p:pic>
      <p:sp>
        <p:nvSpPr>
          <p:cNvPr id="2" name="Slide Number Placeholder 1"/>
          <p:cNvSpPr>
            <a:spLocks noGrp="1"/>
          </p:cNvSpPr>
          <p:nvPr>
            <p:ph type="sldNum" sz="quarter" idx="11"/>
          </p:nvPr>
        </p:nvSpPr>
        <p:spPr>
          <a:xfrm rot="10800000" flipH="1" flipV="1">
            <a:off x="8292940" y="6430467"/>
            <a:ext cx="851060" cy="198251"/>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a:t>
            </a:fld>
            <a:endParaRPr lang="en-US" dirty="0">
              <a:solidFill>
                <a:schemeClr val="bg1">
                  <a:alpha val="60000"/>
                </a:schemeClr>
              </a:solidFill>
            </a:endParaRPr>
          </a:p>
        </p:txBody>
      </p:sp>
    </p:spTree>
    <p:extLst>
      <p:ext uri="{BB962C8B-B14F-4D97-AF65-F5344CB8AC3E}">
        <p14:creationId xmlns:p14="http://schemas.microsoft.com/office/powerpoint/2010/main" val="1640427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95312"/>
            <a:ext cx="9144000" cy="943353"/>
          </a:xfrm>
        </p:spPr>
        <p:txBody>
          <a:bodyPr/>
          <a:lstStyle/>
          <a:p>
            <a:pPr algn="ctr"/>
            <a:r>
              <a:rPr lang="en-US" dirty="0"/>
              <a:t>van der Waals interactions </a:t>
            </a:r>
          </a:p>
        </p:txBody>
      </p:sp>
      <p:sp>
        <p:nvSpPr>
          <p:cNvPr id="7" name="TextBox 6"/>
          <p:cNvSpPr txBox="1"/>
          <p:nvPr/>
        </p:nvSpPr>
        <p:spPr>
          <a:xfrm>
            <a:off x="492432" y="2630466"/>
            <a:ext cx="8306542" cy="2462213"/>
          </a:xfrm>
          <a:prstGeom prst="rect">
            <a:avLst/>
          </a:prstGeom>
          <a:noFill/>
        </p:spPr>
        <p:txBody>
          <a:bodyPr wrap="square" rtlCol="0">
            <a:spAutoFit/>
          </a:bodyPr>
          <a:lstStyle/>
          <a:p>
            <a:pPr marL="742950" indent="-742950">
              <a:spcBef>
                <a:spcPts val="1200"/>
              </a:spcBef>
              <a:buFont typeface="Arial" panose="020B0604020202020204" pitchFamily="34" charset="0"/>
              <a:buChar char="•"/>
            </a:pPr>
            <a:r>
              <a:rPr lang="en-US" sz="3600" dirty="0">
                <a:solidFill>
                  <a:schemeClr val="bg1"/>
                </a:solidFill>
              </a:rPr>
              <a:t>Atoms moving in close proximity generate a brief, weak attraction</a:t>
            </a:r>
          </a:p>
          <a:p>
            <a:pPr marL="742950" indent="-742950">
              <a:spcBef>
                <a:spcPts val="1200"/>
              </a:spcBef>
              <a:buFont typeface="Arial" panose="020B0604020202020204" pitchFamily="34" charset="0"/>
              <a:buChar char="•"/>
            </a:pPr>
            <a:r>
              <a:rPr lang="en-US" sz="3600" dirty="0">
                <a:solidFill>
                  <a:schemeClr val="bg1"/>
                </a:solidFill>
              </a:rPr>
              <a:t>Almost all the atoms in the interior of the molecule are involved</a:t>
            </a:r>
          </a:p>
        </p:txBody>
      </p:sp>
      <p:sp>
        <p:nvSpPr>
          <p:cNvPr id="2" name="Slide Number Placeholder 1"/>
          <p:cNvSpPr>
            <a:spLocks noGrp="1"/>
          </p:cNvSpPr>
          <p:nvPr>
            <p:ph type="sldNum" sz="quarter" idx="11"/>
          </p:nvPr>
        </p:nvSpPr>
        <p:spPr>
          <a:xfrm>
            <a:off x="7010400" y="6323913"/>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30</a:t>
            </a:fld>
            <a:endParaRPr lang="en-US" dirty="0">
              <a:solidFill>
                <a:schemeClr val="bg1">
                  <a:alpha val="60000"/>
                </a:schemeClr>
              </a:solidFill>
            </a:endParaRPr>
          </a:p>
        </p:txBody>
      </p:sp>
    </p:spTree>
    <p:extLst>
      <p:ext uri="{BB962C8B-B14F-4D97-AF65-F5344CB8AC3E}">
        <p14:creationId xmlns:p14="http://schemas.microsoft.com/office/powerpoint/2010/main" val="999345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t="-5395" r="10013" b="5395"/>
          <a:stretch/>
        </p:blipFill>
        <p:spPr>
          <a:xfrm>
            <a:off x="1289304" y="1588290"/>
            <a:ext cx="6565392" cy="5050912"/>
          </a:xfrm>
          <a:prstGeom prst="rect">
            <a:avLst/>
          </a:prstGeom>
        </p:spPr>
      </p:pic>
      <p:sp>
        <p:nvSpPr>
          <p:cNvPr id="4" name="Slide Number Placeholder 3"/>
          <p:cNvSpPr>
            <a:spLocks noGrp="1"/>
          </p:cNvSpPr>
          <p:nvPr>
            <p:ph type="sldNum" sz="quarter" idx="11"/>
          </p:nvPr>
        </p:nvSpPr>
        <p:spPr>
          <a:xfrm>
            <a:off x="7010400" y="6334402"/>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31</a:t>
            </a:fld>
            <a:endParaRPr lang="en-US" dirty="0">
              <a:solidFill>
                <a:schemeClr val="bg1">
                  <a:alpha val="60000"/>
                </a:schemeClr>
              </a:solidFill>
            </a:endParaRPr>
          </a:p>
        </p:txBody>
      </p:sp>
      <p:sp>
        <p:nvSpPr>
          <p:cNvPr id="5" name="Title 2">
            <a:extLst>
              <a:ext uri="{FF2B5EF4-FFF2-40B4-BE49-F238E27FC236}">
                <a16:creationId xmlns:a16="http://schemas.microsoft.com/office/drawing/2014/main" xmlns="" id="{1058928E-4988-864D-96A4-030896067E4D}"/>
              </a:ext>
            </a:extLst>
          </p:cNvPr>
          <p:cNvSpPr txBox="1">
            <a:spLocks/>
          </p:cNvSpPr>
          <p:nvPr/>
        </p:nvSpPr>
        <p:spPr>
          <a:xfrm>
            <a:off x="0" y="644937"/>
            <a:ext cx="9144000" cy="943353"/>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bg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van der Waals interactions </a:t>
            </a:r>
          </a:p>
        </p:txBody>
      </p:sp>
    </p:spTree>
    <p:extLst>
      <p:ext uri="{BB962C8B-B14F-4D97-AF65-F5344CB8AC3E}">
        <p14:creationId xmlns:p14="http://schemas.microsoft.com/office/powerpoint/2010/main" val="2891938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8281" y="2165475"/>
            <a:ext cx="8847438" cy="3657599"/>
          </a:xfrm>
        </p:spPr>
        <p:txBody>
          <a:bodyPr/>
          <a:lstStyle/>
          <a:p>
            <a:pPr marL="571500" indent="-279400">
              <a:spcBef>
                <a:spcPts val="1800"/>
              </a:spcBef>
              <a:buFont typeface="Arial" panose="020B0604020202020204" pitchFamily="34" charset="0"/>
              <a:buChar char="•"/>
            </a:pPr>
            <a:r>
              <a:rPr lang="en-US" dirty="0"/>
              <a:t>Correspond to “bare facts</a:t>
            </a:r>
            <a:r>
              <a:rPr lang="en-US" dirty="0" smtClean="0"/>
              <a:t>”?</a:t>
            </a:r>
            <a:endParaRPr lang="en-US" dirty="0"/>
          </a:p>
          <a:p>
            <a:pPr marL="571500" indent="-279400">
              <a:spcBef>
                <a:spcPts val="1800"/>
              </a:spcBef>
              <a:buFont typeface="Arial" panose="020B0604020202020204" pitchFamily="34" charset="0"/>
              <a:buChar char="•"/>
            </a:pPr>
            <a:r>
              <a:rPr lang="en-US" dirty="0"/>
              <a:t>Level of “effects” only?</a:t>
            </a:r>
          </a:p>
          <a:p>
            <a:pPr marL="571500" indent="-279400">
              <a:spcBef>
                <a:spcPts val="1800"/>
              </a:spcBef>
              <a:buFont typeface="Arial" panose="020B0604020202020204" pitchFamily="34" charset="0"/>
              <a:buChar char="•"/>
            </a:pPr>
            <a:r>
              <a:rPr lang="en-US" dirty="0"/>
              <a:t>Corresponds to the sensual/</a:t>
            </a:r>
            <a:r>
              <a:rPr lang="en-US" dirty="0" smtClean="0"/>
              <a:t>corporeal?</a:t>
            </a:r>
            <a:endParaRPr lang="en-US" dirty="0"/>
          </a:p>
          <a:p>
            <a:pPr marL="292100" indent="0">
              <a:spcBef>
                <a:spcPts val="1800"/>
              </a:spcBef>
              <a:buNone/>
            </a:pPr>
            <a:endParaRPr lang="en-US" dirty="0"/>
          </a:p>
        </p:txBody>
      </p:sp>
      <p:sp>
        <p:nvSpPr>
          <p:cNvPr id="5" name="Slide Number Placeholder 4"/>
          <p:cNvSpPr>
            <a:spLocks noGrp="1"/>
          </p:cNvSpPr>
          <p:nvPr>
            <p:ph type="sldNum" sz="quarter" idx="11"/>
          </p:nvPr>
        </p:nvSpPr>
        <p:spPr>
          <a:xfrm>
            <a:off x="7010400" y="6400259"/>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32</a:t>
            </a:fld>
            <a:endParaRPr lang="en-US" dirty="0">
              <a:solidFill>
                <a:schemeClr val="bg1">
                  <a:alpha val="60000"/>
                </a:schemeClr>
              </a:solidFill>
            </a:endParaRPr>
          </a:p>
        </p:txBody>
      </p:sp>
      <p:sp>
        <p:nvSpPr>
          <p:cNvPr id="6" name="Title 2">
            <a:extLst>
              <a:ext uri="{FF2B5EF4-FFF2-40B4-BE49-F238E27FC236}">
                <a16:creationId xmlns:a16="http://schemas.microsoft.com/office/drawing/2014/main" xmlns="" id="{B58FA01C-0DCC-9D4F-8743-7D7F5B8790DC}"/>
              </a:ext>
            </a:extLst>
          </p:cNvPr>
          <p:cNvSpPr txBox="1">
            <a:spLocks/>
          </p:cNvSpPr>
          <p:nvPr/>
        </p:nvSpPr>
        <p:spPr>
          <a:xfrm>
            <a:off x="0" y="644937"/>
            <a:ext cx="9144000" cy="943353"/>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bg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van der Waals interactions </a:t>
            </a:r>
          </a:p>
        </p:txBody>
      </p:sp>
    </p:spTree>
    <p:extLst>
      <p:ext uri="{BB962C8B-B14F-4D97-AF65-F5344CB8AC3E}">
        <p14:creationId xmlns:p14="http://schemas.microsoft.com/office/powerpoint/2010/main" val="2941871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3125" y="2078978"/>
            <a:ext cx="7883610" cy="3657599"/>
          </a:xfrm>
        </p:spPr>
        <p:txBody>
          <a:bodyPr>
            <a:normAutofit/>
          </a:bodyPr>
          <a:lstStyle/>
          <a:p>
            <a:pPr marL="571500" indent="-279400">
              <a:spcBef>
                <a:spcPts val="1200"/>
              </a:spcBef>
              <a:buFont typeface="Arial" panose="020B0604020202020204" pitchFamily="34" charset="0"/>
              <a:buChar char="•"/>
              <a:tabLst/>
            </a:pPr>
            <a:r>
              <a:rPr lang="en-US" dirty="0"/>
              <a:t>Very common in proteins</a:t>
            </a:r>
          </a:p>
          <a:p>
            <a:pPr marL="571500" indent="-279400">
              <a:spcBef>
                <a:spcPts val="1200"/>
              </a:spcBef>
              <a:buFont typeface="Arial" panose="020B0604020202020204" pitchFamily="34" charset="0"/>
              <a:buChar char="•"/>
              <a:tabLst/>
            </a:pPr>
            <a:r>
              <a:rPr lang="en-US" dirty="0"/>
              <a:t>12 of the 20 amino acids </a:t>
            </a:r>
            <a:r>
              <a:rPr lang="en-US" dirty="0" smtClean="0"/>
              <a:t>form      </a:t>
            </a:r>
            <a:r>
              <a:rPr lang="en-US" dirty="0"/>
              <a:t>hydrogen bonds</a:t>
            </a:r>
          </a:p>
          <a:p>
            <a:pPr marL="571500" indent="-279400">
              <a:spcBef>
                <a:spcPts val="1200"/>
              </a:spcBef>
              <a:buFont typeface="Arial" panose="020B0604020202020204" pitchFamily="34" charset="0"/>
              <a:buChar char="•"/>
              <a:tabLst/>
            </a:pPr>
            <a:r>
              <a:rPr lang="en-US" dirty="0"/>
              <a:t>Asymmetric electron density between closely aligned atoms</a:t>
            </a:r>
          </a:p>
        </p:txBody>
      </p:sp>
      <p:sp>
        <p:nvSpPr>
          <p:cNvPr id="3" name="Title 2"/>
          <p:cNvSpPr>
            <a:spLocks noGrp="1"/>
          </p:cNvSpPr>
          <p:nvPr>
            <p:ph type="title"/>
          </p:nvPr>
        </p:nvSpPr>
        <p:spPr>
          <a:xfrm>
            <a:off x="0" y="43841"/>
            <a:ext cx="9144000" cy="1447800"/>
          </a:xfrm>
        </p:spPr>
        <p:txBody>
          <a:bodyPr/>
          <a:lstStyle/>
          <a:p>
            <a:pPr algn="ctr"/>
            <a:r>
              <a:rPr lang="en-US" dirty="0"/>
              <a:t>Hydrogen Bonds</a:t>
            </a:r>
          </a:p>
        </p:txBody>
      </p:sp>
      <p:sp>
        <p:nvSpPr>
          <p:cNvPr id="5" name="Slide Number Placeholder 4"/>
          <p:cNvSpPr>
            <a:spLocks noGrp="1"/>
          </p:cNvSpPr>
          <p:nvPr>
            <p:ph type="sldNum" sz="quarter" idx="11"/>
          </p:nvPr>
        </p:nvSpPr>
        <p:spPr>
          <a:xfrm>
            <a:off x="7010400" y="6387342"/>
            <a:ext cx="2133600" cy="304800"/>
          </a:xfrm>
        </p:spPr>
        <p:txBody>
          <a:bodyPr/>
          <a:lstStyle/>
          <a:p>
            <a:pPr algn="r"/>
            <a:r>
              <a:rPr lang="en-US" dirty="0">
                <a:solidFill>
                  <a:schemeClr val="bg1">
                    <a:alpha val="60000"/>
                  </a:schemeClr>
                </a:solidFill>
              </a:rPr>
              <a:t> Slide </a:t>
            </a:r>
            <a:fld id="{1789C0F2-17E0-497A-9BBE-0C73201AAFE3}" type="slidenum">
              <a:rPr lang="en-US" smtClean="0">
                <a:solidFill>
                  <a:schemeClr val="bg1">
                    <a:alpha val="60000"/>
                  </a:schemeClr>
                </a:solidFill>
              </a:rPr>
              <a:pPr algn="r"/>
              <a:t>33</a:t>
            </a:fld>
            <a:endParaRPr lang="en-US" dirty="0">
              <a:solidFill>
                <a:schemeClr val="bg1">
                  <a:alpha val="60000"/>
                </a:schemeClr>
              </a:solidFill>
            </a:endParaRPr>
          </a:p>
        </p:txBody>
      </p:sp>
    </p:spTree>
    <p:extLst>
      <p:ext uri="{BB962C8B-B14F-4D97-AF65-F5344CB8AC3E}">
        <p14:creationId xmlns:p14="http://schemas.microsoft.com/office/powerpoint/2010/main" val="26299651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98541" y="1848170"/>
            <a:ext cx="4546917" cy="4512814"/>
          </a:xfrm>
          <a:prstGeom prst="rect">
            <a:avLst/>
          </a:prstGeom>
        </p:spPr>
      </p:pic>
      <p:sp>
        <p:nvSpPr>
          <p:cNvPr id="2" name="Slide Number Placeholder 1"/>
          <p:cNvSpPr>
            <a:spLocks noGrp="1"/>
          </p:cNvSpPr>
          <p:nvPr>
            <p:ph type="sldNum" sz="quarter" idx="11"/>
          </p:nvPr>
        </p:nvSpPr>
        <p:spPr>
          <a:xfrm>
            <a:off x="7010400" y="6360984"/>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34</a:t>
            </a:fld>
            <a:endParaRPr lang="en-US" dirty="0">
              <a:solidFill>
                <a:schemeClr val="bg1">
                  <a:alpha val="60000"/>
                </a:schemeClr>
              </a:solidFill>
            </a:endParaRPr>
          </a:p>
        </p:txBody>
      </p:sp>
      <p:sp>
        <p:nvSpPr>
          <p:cNvPr id="9" name="Title 2">
            <a:extLst>
              <a:ext uri="{FF2B5EF4-FFF2-40B4-BE49-F238E27FC236}">
                <a16:creationId xmlns:a16="http://schemas.microsoft.com/office/drawing/2014/main" xmlns="" id="{49277B23-3879-5D4A-8BBF-C4751DF5ED6D}"/>
              </a:ext>
            </a:extLst>
          </p:cNvPr>
          <p:cNvSpPr>
            <a:spLocks noGrp="1"/>
          </p:cNvSpPr>
          <p:nvPr>
            <p:ph type="title"/>
          </p:nvPr>
        </p:nvSpPr>
        <p:spPr>
          <a:xfrm>
            <a:off x="0" y="43841"/>
            <a:ext cx="9144000" cy="1447800"/>
          </a:xfrm>
        </p:spPr>
        <p:txBody>
          <a:bodyPr/>
          <a:lstStyle/>
          <a:p>
            <a:pPr algn="ctr"/>
            <a:r>
              <a:rPr lang="en-US" dirty="0"/>
              <a:t>Hydrogen Bonds</a:t>
            </a:r>
          </a:p>
        </p:txBody>
      </p:sp>
    </p:spTree>
    <p:extLst>
      <p:ext uri="{BB962C8B-B14F-4D97-AF65-F5344CB8AC3E}">
        <p14:creationId xmlns:p14="http://schemas.microsoft.com/office/powerpoint/2010/main" val="4111150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078978"/>
            <a:ext cx="9144000" cy="3876979"/>
          </a:xfrm>
        </p:spPr>
        <p:txBody>
          <a:bodyPr>
            <a:normAutofit/>
          </a:bodyPr>
          <a:lstStyle/>
          <a:p>
            <a:pPr marL="1022350" indent="-327025">
              <a:spcBef>
                <a:spcPts val="1200"/>
              </a:spcBef>
              <a:buFont typeface="Arial" panose="020B0604020202020204" pitchFamily="34" charset="0"/>
              <a:buChar char="•"/>
            </a:pPr>
            <a:r>
              <a:rPr lang="en-US" sz="4000" dirty="0"/>
              <a:t>Corresponds to natural knowledge common to our lives </a:t>
            </a:r>
            <a:r>
              <a:rPr lang="en-US" sz="4000" dirty="0" smtClean="0"/>
              <a:t>    “</a:t>
            </a:r>
            <a:r>
              <a:rPr lang="en-US" sz="4000" dirty="0" err="1"/>
              <a:t>scientifics</a:t>
            </a:r>
            <a:r>
              <a:rPr lang="en-US" sz="4000" dirty="0" smtClean="0"/>
              <a:t>”?</a:t>
            </a:r>
            <a:endParaRPr lang="en-US" sz="4000" dirty="0"/>
          </a:p>
          <a:p>
            <a:pPr marL="1022350" indent="-327025">
              <a:spcBef>
                <a:spcPts val="1200"/>
              </a:spcBef>
              <a:buFont typeface="Arial" panose="020B0604020202020204" pitchFamily="34" charset="0"/>
              <a:buChar char="•"/>
            </a:pPr>
            <a:r>
              <a:rPr lang="en-US" sz="4000" dirty="0"/>
              <a:t>Level of </a:t>
            </a:r>
            <a:r>
              <a:rPr lang="en-US" sz="4000" dirty="0" smtClean="0"/>
              <a:t>“apparent </a:t>
            </a:r>
            <a:r>
              <a:rPr lang="en-US" sz="4000" dirty="0"/>
              <a:t>causes and effects</a:t>
            </a:r>
            <a:r>
              <a:rPr lang="en-US" dirty="0" smtClean="0"/>
              <a:t>”</a:t>
            </a:r>
            <a:endParaRPr lang="en-US" dirty="0"/>
          </a:p>
        </p:txBody>
      </p:sp>
      <p:sp>
        <p:nvSpPr>
          <p:cNvPr id="3" name="Title 2"/>
          <p:cNvSpPr>
            <a:spLocks noGrp="1"/>
          </p:cNvSpPr>
          <p:nvPr>
            <p:ph type="title"/>
          </p:nvPr>
        </p:nvSpPr>
        <p:spPr>
          <a:xfrm>
            <a:off x="0" y="113723"/>
            <a:ext cx="9144000" cy="1447800"/>
          </a:xfrm>
        </p:spPr>
        <p:txBody>
          <a:bodyPr/>
          <a:lstStyle/>
          <a:p>
            <a:pPr algn="ctr"/>
            <a:r>
              <a:rPr lang="en-US" dirty="0"/>
              <a:t>Hydrogen Bonds</a:t>
            </a:r>
          </a:p>
        </p:txBody>
      </p:sp>
      <p:sp>
        <p:nvSpPr>
          <p:cNvPr id="5" name="Slide Number Placeholder 4"/>
          <p:cNvSpPr>
            <a:spLocks noGrp="1"/>
          </p:cNvSpPr>
          <p:nvPr>
            <p:ph type="sldNum" sz="quarter" idx="11"/>
          </p:nvPr>
        </p:nvSpPr>
        <p:spPr>
          <a:xfrm>
            <a:off x="7010400" y="6344508"/>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35</a:t>
            </a:fld>
            <a:endParaRPr lang="en-US" dirty="0">
              <a:solidFill>
                <a:schemeClr val="bg1">
                  <a:alpha val="60000"/>
                </a:schemeClr>
              </a:solidFill>
            </a:endParaRPr>
          </a:p>
        </p:txBody>
      </p:sp>
      <p:sp>
        <p:nvSpPr>
          <p:cNvPr id="6" name="Right Arrow 5"/>
          <p:cNvSpPr/>
          <p:nvPr/>
        </p:nvSpPr>
        <p:spPr>
          <a:xfrm>
            <a:off x="6009801" y="3162286"/>
            <a:ext cx="580857" cy="484632"/>
          </a:xfrm>
          <a:prstGeom prst="rightArrow">
            <a:avLst>
              <a:gd name="adj1" fmla="val 39193"/>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791758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720" y="2319475"/>
            <a:ext cx="8047367" cy="3369069"/>
          </a:xfrm>
        </p:spPr>
        <p:txBody>
          <a:bodyPr>
            <a:normAutofit fontScale="85000" lnSpcReduction="20000"/>
          </a:bodyPr>
          <a:lstStyle/>
          <a:p>
            <a:pPr marL="589788" indent="-571500">
              <a:lnSpc>
                <a:spcPct val="150000"/>
              </a:lnSpc>
              <a:buFont typeface="Arial"/>
              <a:buChar char="•"/>
            </a:pPr>
            <a:r>
              <a:rPr lang="en-US" sz="4600" dirty="0"/>
              <a:t>Ion pairing (salt bridging) oppositely charged amino acid side-chains are in close spatial proximity</a:t>
            </a:r>
          </a:p>
          <a:p>
            <a:pPr marL="18288" indent="0">
              <a:buNone/>
            </a:pPr>
            <a:endParaRPr lang="en-US" dirty="0"/>
          </a:p>
        </p:txBody>
      </p:sp>
      <p:sp>
        <p:nvSpPr>
          <p:cNvPr id="3" name="Title 2"/>
          <p:cNvSpPr>
            <a:spLocks noGrp="1"/>
          </p:cNvSpPr>
          <p:nvPr>
            <p:ph type="title"/>
          </p:nvPr>
        </p:nvSpPr>
        <p:spPr>
          <a:xfrm>
            <a:off x="0" y="0"/>
            <a:ext cx="9143999" cy="1447800"/>
          </a:xfrm>
        </p:spPr>
        <p:txBody>
          <a:bodyPr/>
          <a:lstStyle/>
          <a:p>
            <a:pPr algn="ctr"/>
            <a:r>
              <a:rPr lang="en-US" dirty="0"/>
              <a:t>Salt Bridges   </a:t>
            </a:r>
            <a:r>
              <a:rPr lang="en-US" sz="4400" dirty="0"/>
              <a:t>(Ionic bonds)</a:t>
            </a:r>
            <a:endParaRPr lang="en-US" dirty="0"/>
          </a:p>
        </p:txBody>
      </p:sp>
      <p:sp>
        <p:nvSpPr>
          <p:cNvPr id="4" name="Slide Number Placeholder 3"/>
          <p:cNvSpPr>
            <a:spLocks noGrp="1"/>
          </p:cNvSpPr>
          <p:nvPr>
            <p:ph type="sldNum" sz="quarter" idx="11"/>
          </p:nvPr>
        </p:nvSpPr>
        <p:spPr>
          <a:xfrm>
            <a:off x="7010399" y="6422768"/>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36</a:t>
            </a:fld>
            <a:endParaRPr lang="en-US" dirty="0">
              <a:solidFill>
                <a:schemeClr val="bg1">
                  <a:alpha val="60000"/>
                </a:schemeClr>
              </a:solidFill>
            </a:endParaRPr>
          </a:p>
        </p:txBody>
      </p:sp>
      <p:sp>
        <p:nvSpPr>
          <p:cNvPr id="5" name="Right Arrow 4">
            <a:extLst>
              <a:ext uri="{FF2B5EF4-FFF2-40B4-BE49-F238E27FC236}">
                <a16:creationId xmlns:a16="http://schemas.microsoft.com/office/drawing/2014/main" xmlns="" id="{CBC0A31D-BF95-F94D-A472-053BF3B42AD2}"/>
              </a:ext>
            </a:extLst>
          </p:cNvPr>
          <p:cNvSpPr/>
          <p:nvPr/>
        </p:nvSpPr>
        <p:spPr>
          <a:xfrm>
            <a:off x="6886831" y="2537823"/>
            <a:ext cx="774358" cy="38305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512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516" t="12598" r="24701" b="11627"/>
          <a:stretch/>
        </p:blipFill>
        <p:spPr>
          <a:xfrm>
            <a:off x="2124961" y="1451290"/>
            <a:ext cx="4885439" cy="4988000"/>
          </a:xfrm>
          <a:prstGeom prst="rect">
            <a:avLst/>
          </a:prstGeom>
        </p:spPr>
      </p:pic>
      <p:sp>
        <p:nvSpPr>
          <p:cNvPr id="2" name="Slide Number Placeholder 1"/>
          <p:cNvSpPr>
            <a:spLocks noGrp="1"/>
          </p:cNvSpPr>
          <p:nvPr>
            <p:ph type="sldNum" sz="quarter" idx="11"/>
          </p:nvPr>
        </p:nvSpPr>
        <p:spPr>
          <a:xfrm>
            <a:off x="7010400" y="6439290"/>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37</a:t>
            </a:fld>
            <a:endParaRPr lang="en-US" dirty="0">
              <a:solidFill>
                <a:schemeClr val="bg1">
                  <a:alpha val="60000"/>
                </a:schemeClr>
              </a:solidFill>
            </a:endParaRPr>
          </a:p>
        </p:txBody>
      </p:sp>
      <p:sp>
        <p:nvSpPr>
          <p:cNvPr id="6" name="Title 2">
            <a:extLst>
              <a:ext uri="{FF2B5EF4-FFF2-40B4-BE49-F238E27FC236}">
                <a16:creationId xmlns:a16="http://schemas.microsoft.com/office/drawing/2014/main" xmlns="" id="{046243B0-597A-F143-AC9F-B65E96415E33}"/>
              </a:ext>
            </a:extLst>
          </p:cNvPr>
          <p:cNvSpPr txBox="1">
            <a:spLocks/>
          </p:cNvSpPr>
          <p:nvPr/>
        </p:nvSpPr>
        <p:spPr>
          <a:xfrm>
            <a:off x="0" y="0"/>
            <a:ext cx="9144000" cy="1275839"/>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bg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Ionic Bonds</a:t>
            </a:r>
          </a:p>
        </p:txBody>
      </p:sp>
    </p:spTree>
    <p:extLst>
      <p:ext uri="{BB962C8B-B14F-4D97-AF65-F5344CB8AC3E}">
        <p14:creationId xmlns:p14="http://schemas.microsoft.com/office/powerpoint/2010/main" val="1026077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932226"/>
            <a:ext cx="9144000" cy="3657599"/>
          </a:xfrm>
        </p:spPr>
        <p:txBody>
          <a:bodyPr>
            <a:normAutofit/>
          </a:bodyPr>
          <a:lstStyle/>
          <a:p>
            <a:pPr marL="0" indent="0" algn="ctr">
              <a:spcBef>
                <a:spcPts val="1200"/>
              </a:spcBef>
              <a:buNone/>
            </a:pPr>
            <a:r>
              <a:rPr lang="en-US" dirty="0" smtClean="0">
                <a:latin typeface="ＭＳ ゴシック"/>
                <a:ea typeface="ＭＳ ゴシック"/>
                <a:cs typeface="ＭＳ ゴシック"/>
              </a:rPr>
              <a:t>F=</a:t>
            </a:r>
            <a:r>
              <a:rPr lang="en-US" dirty="0" smtClean="0"/>
              <a:t> q</a:t>
            </a:r>
            <a:r>
              <a:rPr lang="en-US" baseline="-25000" dirty="0" smtClean="0"/>
              <a:t>1</a:t>
            </a:r>
            <a:r>
              <a:rPr lang="en-US" dirty="0" smtClean="0"/>
              <a:t>q</a:t>
            </a:r>
            <a:r>
              <a:rPr lang="en-US" baseline="-25000" dirty="0" smtClean="0"/>
              <a:t>2</a:t>
            </a:r>
            <a:r>
              <a:rPr lang="en-US" dirty="0" smtClean="0"/>
              <a:t> </a:t>
            </a:r>
            <a:r>
              <a:rPr lang="en-US" dirty="0"/>
              <a:t>/ </a:t>
            </a:r>
            <a:r>
              <a:rPr lang="en-US" dirty="0" smtClean="0"/>
              <a:t>d</a:t>
            </a:r>
            <a:r>
              <a:rPr lang="en-US" baseline="30000" dirty="0" smtClean="0"/>
              <a:t>2</a:t>
            </a:r>
            <a:r>
              <a:rPr lang="en-US" dirty="0" smtClean="0"/>
              <a:t> </a:t>
            </a:r>
            <a:r>
              <a:rPr lang="en-US" b="1" dirty="0" err="1" smtClean="0">
                <a:latin typeface="Lucida Grande"/>
                <a:ea typeface="Lucida Grande"/>
                <a:cs typeface="Lucida Grande"/>
              </a:rPr>
              <a:t>ε</a:t>
            </a:r>
            <a:r>
              <a:rPr lang="en-US" b="1" dirty="0" smtClean="0">
                <a:latin typeface="Lucida Grande"/>
                <a:ea typeface="Lucida Grande"/>
                <a:cs typeface="Lucida Grande"/>
              </a:rPr>
              <a:t>*</a:t>
            </a:r>
            <a:endParaRPr lang="en-US" dirty="0"/>
          </a:p>
          <a:p>
            <a:pPr marL="0" indent="0" algn="ctr">
              <a:spcBef>
                <a:spcPts val="1200"/>
              </a:spcBef>
              <a:buNone/>
            </a:pPr>
            <a:endParaRPr lang="en-US" sz="1800" dirty="0"/>
          </a:p>
          <a:p>
            <a:pPr marL="0" indent="0" algn="ctr">
              <a:spcBef>
                <a:spcPts val="1200"/>
              </a:spcBef>
              <a:buNone/>
            </a:pPr>
            <a:r>
              <a:rPr lang="en-US" sz="3200" dirty="0" smtClean="0"/>
              <a:t>*</a:t>
            </a:r>
            <a:r>
              <a:rPr lang="en-US" sz="1800" dirty="0"/>
              <a:t> </a:t>
            </a:r>
            <a:r>
              <a:rPr lang="en-US" sz="1800" dirty="0" smtClean="0"/>
              <a:t> </a:t>
            </a:r>
            <a:r>
              <a:rPr lang="en-US" b="1" dirty="0" err="1">
                <a:latin typeface="Lucida Grande"/>
                <a:ea typeface="Lucida Grande"/>
                <a:cs typeface="Lucida Grande"/>
              </a:rPr>
              <a:t>ε</a:t>
            </a:r>
            <a:r>
              <a:rPr lang="en-US" b="1" dirty="0">
                <a:latin typeface="Lucida Grande"/>
                <a:ea typeface="Lucida Grande"/>
                <a:cs typeface="Lucida Grande"/>
              </a:rPr>
              <a:t> </a:t>
            </a:r>
            <a:r>
              <a:rPr lang="en-US" dirty="0" smtClean="0"/>
              <a:t>“</a:t>
            </a:r>
            <a:r>
              <a:rPr lang="en-US" dirty="0"/>
              <a:t>dielectric constant” of the solvent</a:t>
            </a:r>
          </a:p>
          <a:p>
            <a:pPr marL="0" indent="0" algn="ctr">
              <a:spcBef>
                <a:spcPts val="1200"/>
              </a:spcBef>
              <a:buNone/>
            </a:pPr>
            <a:r>
              <a:rPr lang="en-US" sz="3200" dirty="0"/>
              <a:t>(larger epsilon = smaller attraction!)</a:t>
            </a:r>
          </a:p>
        </p:txBody>
      </p:sp>
      <p:sp>
        <p:nvSpPr>
          <p:cNvPr id="3" name="Title 2"/>
          <p:cNvSpPr>
            <a:spLocks noGrp="1"/>
          </p:cNvSpPr>
          <p:nvPr>
            <p:ph type="title"/>
          </p:nvPr>
        </p:nvSpPr>
        <p:spPr>
          <a:xfrm>
            <a:off x="0" y="234779"/>
            <a:ext cx="9144000" cy="1447800"/>
          </a:xfrm>
        </p:spPr>
        <p:txBody>
          <a:bodyPr/>
          <a:lstStyle/>
          <a:p>
            <a:pPr algn="ctr"/>
            <a:r>
              <a:rPr lang="en-US" dirty="0"/>
              <a:t>Strength of an Ionic Bond:</a:t>
            </a:r>
          </a:p>
        </p:txBody>
      </p:sp>
      <p:sp>
        <p:nvSpPr>
          <p:cNvPr id="4" name="Slide Number Placeholder 3"/>
          <p:cNvSpPr>
            <a:spLocks noGrp="1"/>
          </p:cNvSpPr>
          <p:nvPr>
            <p:ph type="sldNum" sz="quarter" idx="11"/>
          </p:nvPr>
        </p:nvSpPr>
        <p:spPr>
          <a:xfrm>
            <a:off x="6890128" y="6348627"/>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38</a:t>
            </a:fld>
            <a:endParaRPr lang="en-US" dirty="0">
              <a:solidFill>
                <a:schemeClr val="bg1">
                  <a:alpha val="60000"/>
                </a:schemeClr>
              </a:solidFill>
            </a:endParaRPr>
          </a:p>
        </p:txBody>
      </p:sp>
    </p:spTree>
    <p:extLst>
      <p:ext uri="{BB962C8B-B14F-4D97-AF65-F5344CB8AC3E}">
        <p14:creationId xmlns:p14="http://schemas.microsoft.com/office/powerpoint/2010/main" val="3670274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9940" y="1796826"/>
            <a:ext cx="7624118" cy="4296172"/>
          </a:xfrm>
        </p:spPr>
        <p:txBody>
          <a:bodyPr>
            <a:normAutofit fontScale="92500" lnSpcReduction="10000"/>
          </a:bodyPr>
          <a:lstStyle/>
          <a:p>
            <a:pPr marL="571500" indent="-388938">
              <a:buFont typeface="Arial" panose="020B0604020202020204" pitchFamily="34" charset="0"/>
              <a:buChar char="•"/>
            </a:pPr>
            <a:r>
              <a:rPr lang="en-US" dirty="0"/>
              <a:t>Salt corresponds, in a good sense, to affection for </a:t>
            </a:r>
            <a:r>
              <a:rPr lang="en-US" dirty="0" smtClean="0"/>
              <a:t>truth</a:t>
            </a:r>
          </a:p>
          <a:p>
            <a:pPr marL="571500" indent="-388938">
              <a:buFont typeface="Arial" panose="020B0604020202020204" pitchFamily="34" charset="0"/>
              <a:buChar char="•"/>
            </a:pPr>
            <a:endParaRPr lang="en-US" dirty="0"/>
          </a:p>
          <a:p>
            <a:pPr marL="571500" indent="-388938">
              <a:spcBef>
                <a:spcPts val="1200"/>
              </a:spcBef>
              <a:buFont typeface="Arial" panose="020B0604020202020204" pitchFamily="34" charset="0"/>
              <a:buChar char="•"/>
            </a:pPr>
            <a:r>
              <a:rPr lang="en-US" dirty="0"/>
              <a:t>A salt bridge might therefore correspond to a relationship based on </a:t>
            </a:r>
            <a:r>
              <a:rPr lang="en-US" dirty="0">
                <a:solidFill>
                  <a:srgbClr val="FF0000"/>
                </a:solidFill>
              </a:rPr>
              <a:t>affection for truth</a:t>
            </a:r>
            <a:r>
              <a:rPr lang="en-US" dirty="0" smtClean="0"/>
              <a:t>.</a:t>
            </a:r>
          </a:p>
          <a:p>
            <a:pPr marL="571500" indent="-388938">
              <a:spcBef>
                <a:spcPts val="1200"/>
              </a:spcBef>
              <a:buFont typeface="Arial" panose="020B0604020202020204" pitchFamily="34" charset="0"/>
              <a:buChar char="•"/>
            </a:pPr>
            <a:endParaRPr lang="en-US" dirty="0" smtClean="0"/>
          </a:p>
          <a:p>
            <a:pPr marL="571500" indent="-388938">
              <a:spcBef>
                <a:spcPts val="1200"/>
              </a:spcBef>
              <a:buFont typeface="Arial" panose="020B0604020202020204" pitchFamily="34" charset="0"/>
              <a:buChar char="•"/>
            </a:pPr>
            <a:r>
              <a:rPr lang="en-US" dirty="0" smtClean="0"/>
              <a:t>Now at the level of “</a:t>
            </a:r>
            <a:r>
              <a:rPr lang="en-US" dirty="0" smtClean="0">
                <a:solidFill>
                  <a:srgbClr val="FF0000"/>
                </a:solidFill>
              </a:rPr>
              <a:t>cognitions</a:t>
            </a:r>
            <a:r>
              <a:rPr lang="en-US" dirty="0" smtClean="0"/>
              <a:t>”?</a:t>
            </a:r>
          </a:p>
        </p:txBody>
      </p:sp>
      <p:sp>
        <p:nvSpPr>
          <p:cNvPr id="5" name="Slide Number Placeholder 4"/>
          <p:cNvSpPr>
            <a:spLocks noGrp="1"/>
          </p:cNvSpPr>
          <p:nvPr>
            <p:ph type="sldNum" sz="quarter" idx="11"/>
          </p:nvPr>
        </p:nvSpPr>
        <p:spPr>
          <a:xfrm>
            <a:off x="7010400" y="6323914"/>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39</a:t>
            </a:fld>
            <a:endParaRPr lang="en-US" dirty="0">
              <a:solidFill>
                <a:schemeClr val="bg1">
                  <a:alpha val="60000"/>
                </a:schemeClr>
              </a:solidFill>
            </a:endParaRPr>
          </a:p>
        </p:txBody>
      </p:sp>
      <p:sp>
        <p:nvSpPr>
          <p:cNvPr id="7" name="Title 2">
            <a:extLst>
              <a:ext uri="{FF2B5EF4-FFF2-40B4-BE49-F238E27FC236}">
                <a16:creationId xmlns:a16="http://schemas.microsoft.com/office/drawing/2014/main" xmlns="" id="{75CC527B-CFD7-7D4A-A661-BA810D94C1A8}"/>
              </a:ext>
            </a:extLst>
          </p:cNvPr>
          <p:cNvSpPr>
            <a:spLocks noGrp="1"/>
          </p:cNvSpPr>
          <p:nvPr>
            <p:ph type="title"/>
          </p:nvPr>
        </p:nvSpPr>
        <p:spPr>
          <a:xfrm>
            <a:off x="0" y="0"/>
            <a:ext cx="9143999" cy="1447800"/>
          </a:xfrm>
        </p:spPr>
        <p:txBody>
          <a:bodyPr/>
          <a:lstStyle/>
          <a:p>
            <a:pPr algn="ctr"/>
            <a:r>
              <a:rPr lang="en-US" dirty="0"/>
              <a:t>Salt Bridges   </a:t>
            </a:r>
            <a:r>
              <a:rPr lang="en-US" sz="4400" dirty="0"/>
              <a:t>(Ionic bonds)</a:t>
            </a:r>
            <a:endParaRPr lang="en-US" dirty="0"/>
          </a:p>
        </p:txBody>
      </p:sp>
    </p:spTree>
    <p:extLst>
      <p:ext uri="{BB962C8B-B14F-4D97-AF65-F5344CB8AC3E}">
        <p14:creationId xmlns:p14="http://schemas.microsoft.com/office/powerpoint/2010/main" val="1051595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5611" y="2078978"/>
            <a:ext cx="7203989" cy="4208219"/>
          </a:xfrm>
        </p:spPr>
        <p:txBody>
          <a:bodyPr numCol="2">
            <a:noAutofit/>
          </a:bodyPr>
          <a:lstStyle/>
          <a:p>
            <a:pPr marL="571500" indent="-571500">
              <a:lnSpc>
                <a:spcPct val="150000"/>
              </a:lnSpc>
              <a:buFont typeface="Arial" panose="020B0604020202020204" pitchFamily="34" charset="0"/>
              <a:buChar char="•"/>
            </a:pPr>
            <a:r>
              <a:rPr lang="en-US" dirty="0"/>
              <a:t>Enzymes</a:t>
            </a:r>
          </a:p>
          <a:p>
            <a:pPr marL="571500" indent="-571500">
              <a:lnSpc>
                <a:spcPct val="150000"/>
              </a:lnSpc>
              <a:buFont typeface="Arial" panose="020B0604020202020204" pitchFamily="34" charset="0"/>
              <a:buChar char="•"/>
            </a:pPr>
            <a:r>
              <a:rPr lang="en-US" dirty="0"/>
              <a:t>Signaling</a:t>
            </a:r>
          </a:p>
          <a:p>
            <a:pPr marL="571500" indent="-571500">
              <a:lnSpc>
                <a:spcPct val="150000"/>
              </a:lnSpc>
              <a:buFont typeface="Arial" panose="020B0604020202020204" pitchFamily="34" charset="0"/>
              <a:buChar char="•"/>
            </a:pPr>
            <a:r>
              <a:rPr lang="en-US" dirty="0"/>
              <a:t>Structural </a:t>
            </a:r>
          </a:p>
          <a:p>
            <a:pPr marL="571500" indent="-571500">
              <a:lnSpc>
                <a:spcPct val="150000"/>
              </a:lnSpc>
              <a:buFont typeface="Arial" panose="020B0604020202020204" pitchFamily="34" charset="0"/>
              <a:buChar char="•"/>
            </a:pPr>
            <a:r>
              <a:rPr lang="en-US" dirty="0"/>
              <a:t>Transport</a:t>
            </a:r>
          </a:p>
          <a:p>
            <a:pPr marL="571500" indent="-571500">
              <a:lnSpc>
                <a:spcPct val="150000"/>
              </a:lnSpc>
              <a:buFont typeface="Arial" panose="020B0604020202020204" pitchFamily="34" charset="0"/>
              <a:buChar char="•"/>
            </a:pPr>
            <a:r>
              <a:rPr lang="en-US" dirty="0"/>
              <a:t>Regulatory</a:t>
            </a:r>
          </a:p>
          <a:p>
            <a:pPr marL="571500" indent="-571500">
              <a:lnSpc>
                <a:spcPct val="150000"/>
              </a:lnSpc>
              <a:buFont typeface="Arial" panose="020B0604020202020204" pitchFamily="34" charset="0"/>
              <a:buChar char="•"/>
            </a:pPr>
            <a:r>
              <a:rPr lang="en-US" dirty="0"/>
              <a:t>Storage</a:t>
            </a:r>
          </a:p>
          <a:p>
            <a:pPr marL="571500" indent="-571500">
              <a:lnSpc>
                <a:spcPct val="150000"/>
              </a:lnSpc>
              <a:buFont typeface="Arial" panose="020B0604020202020204" pitchFamily="34" charset="0"/>
              <a:buChar char="•"/>
            </a:pPr>
            <a:r>
              <a:rPr lang="en-US" dirty="0"/>
              <a:t>Immunity</a:t>
            </a:r>
          </a:p>
        </p:txBody>
      </p:sp>
      <p:sp>
        <p:nvSpPr>
          <p:cNvPr id="3" name="Title 2"/>
          <p:cNvSpPr>
            <a:spLocks noGrp="1"/>
          </p:cNvSpPr>
          <p:nvPr>
            <p:ph type="title"/>
          </p:nvPr>
        </p:nvSpPr>
        <p:spPr>
          <a:xfrm>
            <a:off x="82326" y="1046863"/>
            <a:ext cx="8979348" cy="892729"/>
          </a:xfrm>
        </p:spPr>
        <p:txBody>
          <a:bodyPr/>
          <a:lstStyle/>
          <a:p>
            <a:pPr algn="ctr"/>
            <a:r>
              <a:rPr lang="en-US" sz="7200" dirty="0"/>
              <a:t>Functions of Proteins</a:t>
            </a:r>
          </a:p>
        </p:txBody>
      </p:sp>
      <p:sp>
        <p:nvSpPr>
          <p:cNvPr id="5" name="Slide Number Placeholder 4"/>
          <p:cNvSpPr>
            <a:spLocks noGrp="1"/>
          </p:cNvSpPr>
          <p:nvPr>
            <p:ph type="sldNum" sz="quarter" idx="11"/>
          </p:nvPr>
        </p:nvSpPr>
        <p:spPr>
          <a:xfrm>
            <a:off x="7010400" y="6426583"/>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4</a:t>
            </a:fld>
            <a:endParaRPr lang="en-US" dirty="0">
              <a:solidFill>
                <a:schemeClr val="bg1">
                  <a:alpha val="60000"/>
                </a:schemeClr>
              </a:solidFill>
            </a:endParaRPr>
          </a:p>
        </p:txBody>
      </p:sp>
    </p:spTree>
    <p:extLst>
      <p:ext uri="{BB962C8B-B14F-4D97-AF65-F5344CB8AC3E}">
        <p14:creationId xmlns:p14="http://schemas.microsoft.com/office/powerpoint/2010/main" val="106177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556" y="1720632"/>
            <a:ext cx="8416773" cy="4457746"/>
          </a:xfrm>
        </p:spPr>
        <p:txBody>
          <a:bodyPr>
            <a:noAutofit/>
          </a:bodyPr>
          <a:lstStyle/>
          <a:p>
            <a:pPr marL="0" indent="0">
              <a:spcBef>
                <a:spcPts val="1200"/>
              </a:spcBef>
              <a:buNone/>
            </a:pPr>
            <a:r>
              <a:rPr lang="en-US" sz="4800" dirty="0" smtClean="0"/>
              <a:t>Form the backbone </a:t>
            </a:r>
            <a:r>
              <a:rPr lang="en-US" sz="4800" dirty="0"/>
              <a:t>of protein </a:t>
            </a:r>
            <a:r>
              <a:rPr lang="en-US" sz="4800" dirty="0" smtClean="0"/>
              <a:t>structure</a:t>
            </a:r>
            <a:endParaRPr lang="en-US" sz="4800" dirty="0"/>
          </a:p>
        </p:txBody>
      </p:sp>
      <p:sp>
        <p:nvSpPr>
          <p:cNvPr id="3" name="Title 2"/>
          <p:cNvSpPr>
            <a:spLocks noGrp="1"/>
          </p:cNvSpPr>
          <p:nvPr>
            <p:ph type="title"/>
          </p:nvPr>
        </p:nvSpPr>
        <p:spPr>
          <a:xfrm>
            <a:off x="0" y="0"/>
            <a:ext cx="9144000" cy="1447800"/>
          </a:xfrm>
        </p:spPr>
        <p:txBody>
          <a:bodyPr/>
          <a:lstStyle/>
          <a:p>
            <a:pPr algn="ctr"/>
            <a:r>
              <a:rPr lang="en-US" dirty="0"/>
              <a:t>Peptide Bonds</a:t>
            </a:r>
          </a:p>
        </p:txBody>
      </p:sp>
      <p:sp>
        <p:nvSpPr>
          <p:cNvPr id="5" name="Slide Number Placeholder 4"/>
          <p:cNvSpPr>
            <a:spLocks noGrp="1"/>
          </p:cNvSpPr>
          <p:nvPr>
            <p:ph type="sldNum" sz="quarter" idx="11"/>
          </p:nvPr>
        </p:nvSpPr>
        <p:spPr>
          <a:xfrm>
            <a:off x="7010400" y="6367755"/>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40</a:t>
            </a:fld>
            <a:endParaRPr lang="en-US" dirty="0">
              <a:solidFill>
                <a:schemeClr val="bg1">
                  <a:alpha val="60000"/>
                </a:schemeClr>
              </a:solidFill>
            </a:endParaRPr>
          </a:p>
        </p:txBody>
      </p:sp>
    </p:spTree>
    <p:extLst>
      <p:ext uri="{BB962C8B-B14F-4D97-AF65-F5344CB8AC3E}">
        <p14:creationId xmlns:p14="http://schemas.microsoft.com/office/powerpoint/2010/main" val="3219605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26132" y="1882169"/>
            <a:ext cx="7072825" cy="4314423"/>
          </a:xfrm>
          <a:prstGeom prst="rect">
            <a:avLst/>
          </a:prstGeom>
        </p:spPr>
      </p:pic>
      <p:sp>
        <p:nvSpPr>
          <p:cNvPr id="2" name="Slide Number Placeholder 1"/>
          <p:cNvSpPr>
            <a:spLocks noGrp="1"/>
          </p:cNvSpPr>
          <p:nvPr>
            <p:ph type="sldNum" sz="quarter" idx="11"/>
          </p:nvPr>
        </p:nvSpPr>
        <p:spPr>
          <a:xfrm>
            <a:off x="7010400" y="6326161"/>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41</a:t>
            </a:fld>
            <a:endParaRPr lang="en-US" dirty="0">
              <a:solidFill>
                <a:schemeClr val="bg1">
                  <a:alpha val="60000"/>
                </a:schemeClr>
              </a:solidFill>
            </a:endParaRPr>
          </a:p>
        </p:txBody>
      </p:sp>
      <p:sp>
        <p:nvSpPr>
          <p:cNvPr id="8" name="Title 2">
            <a:extLst>
              <a:ext uri="{FF2B5EF4-FFF2-40B4-BE49-F238E27FC236}">
                <a16:creationId xmlns:a16="http://schemas.microsoft.com/office/drawing/2014/main" xmlns="" id="{BACFFF49-6F2A-5E4D-B5A2-60FCE6EC5087}"/>
              </a:ext>
            </a:extLst>
          </p:cNvPr>
          <p:cNvSpPr>
            <a:spLocks noGrp="1"/>
          </p:cNvSpPr>
          <p:nvPr>
            <p:ph type="title"/>
          </p:nvPr>
        </p:nvSpPr>
        <p:spPr>
          <a:xfrm>
            <a:off x="0" y="0"/>
            <a:ext cx="9144000" cy="1447800"/>
          </a:xfrm>
        </p:spPr>
        <p:txBody>
          <a:bodyPr/>
          <a:lstStyle/>
          <a:p>
            <a:pPr algn="ctr"/>
            <a:r>
              <a:rPr lang="en-US" dirty="0"/>
              <a:t>Peptide Bonds</a:t>
            </a:r>
          </a:p>
        </p:txBody>
      </p:sp>
    </p:spTree>
    <p:extLst>
      <p:ext uri="{BB962C8B-B14F-4D97-AF65-F5344CB8AC3E}">
        <p14:creationId xmlns:p14="http://schemas.microsoft.com/office/powerpoint/2010/main" val="59156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1978" y="3365167"/>
            <a:ext cx="7760044" cy="2134328"/>
          </a:xfrm>
        </p:spPr>
        <p:txBody>
          <a:bodyPr>
            <a:normAutofit fontScale="25000" lnSpcReduction="20000"/>
          </a:bodyPr>
          <a:lstStyle/>
          <a:p>
            <a:pPr marL="0" indent="0">
              <a:buNone/>
            </a:pPr>
            <a:endParaRPr lang="en-US" dirty="0"/>
          </a:p>
          <a:p>
            <a:pPr marL="571500" indent="-571500">
              <a:buFont typeface="Arial" panose="020B0604020202020204" pitchFamily="34" charset="0"/>
              <a:buChar char="•"/>
            </a:pPr>
            <a:endParaRPr lang="en-US" sz="6500" dirty="0"/>
          </a:p>
          <a:p>
            <a:pPr marL="571500" indent="-339725">
              <a:buFont typeface="Arial" panose="020B0604020202020204" pitchFamily="34" charset="0"/>
              <a:buChar char="•"/>
            </a:pPr>
            <a:r>
              <a:rPr lang="en-US" sz="16000" dirty="0"/>
              <a:t>A tight bond that resists rotation</a:t>
            </a:r>
          </a:p>
          <a:p>
            <a:pPr marL="571500" indent="-339725">
              <a:buFont typeface="Arial" panose="020B0604020202020204" pitchFamily="34" charset="0"/>
              <a:buChar char="•"/>
            </a:pPr>
            <a:endParaRPr lang="en-US" sz="16000" dirty="0"/>
          </a:p>
          <a:p>
            <a:pPr marL="571500" indent="-339725">
              <a:buFont typeface="Arial" panose="020B0604020202020204" pitchFamily="34" charset="0"/>
              <a:buChar char="•"/>
            </a:pPr>
            <a:r>
              <a:rPr lang="en-US" sz="16000" dirty="0"/>
              <a:t>Corresponds to the</a:t>
            </a:r>
            <a:r>
              <a:rPr lang="en-US" sz="16000" dirty="0">
                <a:solidFill>
                  <a:srgbClr val="FF0000"/>
                </a:solidFill>
              </a:rPr>
              <a:t> </a:t>
            </a:r>
            <a:r>
              <a:rPr lang="en-US" sz="16000" dirty="0" smtClean="0">
                <a:solidFill>
                  <a:srgbClr val="FF0000"/>
                </a:solidFill>
              </a:rPr>
              <a:t>rational</a:t>
            </a:r>
            <a:r>
              <a:rPr lang="en-US" sz="16000" dirty="0"/>
              <a:t>;</a:t>
            </a:r>
            <a:r>
              <a:rPr lang="en-US" sz="16000" dirty="0" smtClean="0"/>
              <a:t> </a:t>
            </a:r>
            <a:r>
              <a:rPr lang="en-US" sz="16000" dirty="0"/>
              <a:t>links the natural mind to the spiritual </a:t>
            </a:r>
            <a:r>
              <a:rPr lang="en-US" sz="16000" dirty="0" smtClean="0"/>
              <a:t>mind in search of truth?</a:t>
            </a:r>
            <a:endParaRPr lang="en-US" sz="16000" dirty="0"/>
          </a:p>
          <a:p>
            <a:pPr marL="571500" indent="-339725">
              <a:buFont typeface="Arial" panose="020B0604020202020204" pitchFamily="34" charset="0"/>
              <a:buChar char="•"/>
            </a:pPr>
            <a:endParaRPr lang="en-US" sz="16000" dirty="0"/>
          </a:p>
          <a:p>
            <a:pPr marL="571500" indent="-571500">
              <a:buFont typeface="Arial" panose="020B0604020202020204" pitchFamily="34" charset="0"/>
              <a:buChar char="•"/>
            </a:pPr>
            <a:endParaRPr lang="en-US" sz="16000"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sp>
        <p:nvSpPr>
          <p:cNvPr id="5" name="Title 4"/>
          <p:cNvSpPr>
            <a:spLocks noGrp="1"/>
          </p:cNvSpPr>
          <p:nvPr>
            <p:ph type="title"/>
          </p:nvPr>
        </p:nvSpPr>
        <p:spPr>
          <a:xfrm>
            <a:off x="86498" y="-301162"/>
            <a:ext cx="9144000" cy="1401062"/>
          </a:xfrm>
        </p:spPr>
        <p:txBody>
          <a:bodyPr/>
          <a:lstStyle/>
          <a:p>
            <a:pPr algn="ctr"/>
            <a:r>
              <a:rPr lang="en-US" dirty="0"/>
              <a:t>Peptide Bonds</a:t>
            </a:r>
          </a:p>
        </p:txBody>
      </p:sp>
      <p:sp>
        <p:nvSpPr>
          <p:cNvPr id="3" name="Slide Number Placeholder 2"/>
          <p:cNvSpPr>
            <a:spLocks noGrp="1"/>
          </p:cNvSpPr>
          <p:nvPr>
            <p:ph type="sldNum" sz="quarter" idx="11"/>
          </p:nvPr>
        </p:nvSpPr>
        <p:spPr/>
        <p:txBody>
          <a:bodyPr/>
          <a:lstStyle/>
          <a:p>
            <a:r>
              <a:rPr lang="en-US" dirty="0"/>
              <a:t> Slide </a:t>
            </a:r>
            <a:fld id="{1789C0F2-17E0-497A-9BBE-0C73201AAFE3}" type="slidenum">
              <a:rPr lang="en-US" smtClean="0"/>
              <a:pPr/>
              <a:t>42</a:t>
            </a:fld>
            <a:endParaRPr lang="en-US" dirty="0"/>
          </a:p>
        </p:txBody>
      </p:sp>
    </p:spTree>
    <p:extLst>
      <p:ext uri="{BB962C8B-B14F-4D97-AF65-F5344CB8AC3E}">
        <p14:creationId xmlns:p14="http://schemas.microsoft.com/office/powerpoint/2010/main" val="2139742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2616" y="2078978"/>
            <a:ext cx="7797114" cy="3657599"/>
          </a:xfrm>
        </p:spPr>
        <p:txBody>
          <a:bodyPr>
            <a:normAutofit/>
          </a:bodyPr>
          <a:lstStyle/>
          <a:p>
            <a:pPr marL="571500" indent="-571500">
              <a:spcBef>
                <a:spcPts val="1200"/>
              </a:spcBef>
              <a:buFont typeface="Arial" panose="020B0604020202020204" pitchFamily="34" charset="0"/>
              <a:buChar char="•"/>
            </a:pPr>
            <a:r>
              <a:rPr lang="en-US" sz="4000" dirty="0"/>
              <a:t>Share electron pairs between </a:t>
            </a:r>
            <a:r>
              <a:rPr lang="en-US" sz="4000" dirty="0" smtClean="0"/>
              <a:t>atoms</a:t>
            </a:r>
            <a:endParaRPr lang="en-US" sz="4000" dirty="0"/>
          </a:p>
        </p:txBody>
      </p:sp>
      <p:sp>
        <p:nvSpPr>
          <p:cNvPr id="3" name="Title 2"/>
          <p:cNvSpPr>
            <a:spLocks noGrp="1"/>
          </p:cNvSpPr>
          <p:nvPr>
            <p:ph type="title"/>
          </p:nvPr>
        </p:nvSpPr>
        <p:spPr>
          <a:xfrm>
            <a:off x="0" y="0"/>
            <a:ext cx="9144000" cy="1447800"/>
          </a:xfrm>
        </p:spPr>
        <p:txBody>
          <a:bodyPr/>
          <a:lstStyle/>
          <a:p>
            <a:pPr algn="ctr"/>
            <a:r>
              <a:rPr lang="en-US" dirty="0"/>
              <a:t>Covalent Bonds</a:t>
            </a:r>
          </a:p>
        </p:txBody>
      </p:sp>
      <p:sp>
        <p:nvSpPr>
          <p:cNvPr id="4" name="Slide Number Placeholder 3"/>
          <p:cNvSpPr>
            <a:spLocks noGrp="1"/>
          </p:cNvSpPr>
          <p:nvPr>
            <p:ph type="sldNum" sz="quarter" idx="11"/>
          </p:nvPr>
        </p:nvSpPr>
        <p:spPr>
          <a:xfrm>
            <a:off x="7010400" y="6396494"/>
            <a:ext cx="2133600" cy="304800"/>
          </a:xfrm>
        </p:spPr>
        <p:txBody>
          <a:bodyPr/>
          <a:lstStyle/>
          <a:p>
            <a:pPr algn="r"/>
            <a:r>
              <a:rPr lang="en-US" dirty="0"/>
              <a:t>Slide </a:t>
            </a:r>
            <a:fld id="{1789C0F2-17E0-497A-9BBE-0C73201AAFE3}" type="slidenum">
              <a:rPr lang="en-US" smtClean="0"/>
              <a:pPr algn="r"/>
              <a:t>43</a:t>
            </a:fld>
            <a:endParaRPr lang="en-US" dirty="0"/>
          </a:p>
        </p:txBody>
      </p:sp>
    </p:spTree>
    <p:extLst>
      <p:ext uri="{BB962C8B-B14F-4D97-AF65-F5344CB8AC3E}">
        <p14:creationId xmlns:p14="http://schemas.microsoft.com/office/powerpoint/2010/main" val="3234032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1978" y="1988057"/>
            <a:ext cx="7760043" cy="3750592"/>
          </a:xfrm>
        </p:spPr>
        <p:txBody>
          <a:bodyPr>
            <a:normAutofit/>
          </a:bodyPr>
          <a:lstStyle/>
          <a:p>
            <a:pPr marL="571500" indent="-279400">
              <a:spcBef>
                <a:spcPts val="1200"/>
              </a:spcBef>
              <a:buFont typeface="Arial" panose="020B0604020202020204" pitchFamily="34" charset="0"/>
              <a:buChar char="•"/>
            </a:pPr>
            <a:r>
              <a:rPr lang="en-US" sz="4400" dirty="0"/>
              <a:t>Correspondence: a </a:t>
            </a:r>
            <a:r>
              <a:rPr lang="en-US" sz="4400" dirty="0" smtClean="0">
                <a:solidFill>
                  <a:srgbClr val="FF0000"/>
                </a:solidFill>
              </a:rPr>
              <a:t>marriage:</a:t>
            </a:r>
            <a:r>
              <a:rPr lang="en-US" sz="4400" dirty="0" smtClean="0"/>
              <a:t> </a:t>
            </a:r>
            <a:r>
              <a:rPr lang="en-US" sz="4400" dirty="0"/>
              <a:t>the bond of good and truth?</a:t>
            </a:r>
          </a:p>
          <a:p>
            <a:pPr marL="0" indent="0">
              <a:buNone/>
            </a:pPr>
            <a:endParaRPr lang="en-US" dirty="0"/>
          </a:p>
        </p:txBody>
      </p:sp>
      <p:sp>
        <p:nvSpPr>
          <p:cNvPr id="3" name="Title 2"/>
          <p:cNvSpPr>
            <a:spLocks noGrp="1"/>
          </p:cNvSpPr>
          <p:nvPr>
            <p:ph type="title"/>
          </p:nvPr>
        </p:nvSpPr>
        <p:spPr>
          <a:xfrm>
            <a:off x="0" y="40035"/>
            <a:ext cx="9144000" cy="1319208"/>
          </a:xfrm>
        </p:spPr>
        <p:txBody>
          <a:bodyPr/>
          <a:lstStyle/>
          <a:p>
            <a:pPr algn="ctr"/>
            <a:r>
              <a:rPr lang="en-US" dirty="0"/>
              <a:t>Covalent Bonds</a:t>
            </a:r>
          </a:p>
        </p:txBody>
      </p:sp>
      <p:sp>
        <p:nvSpPr>
          <p:cNvPr id="4" name="Slide Number Placeholder 3"/>
          <p:cNvSpPr>
            <a:spLocks noGrp="1"/>
          </p:cNvSpPr>
          <p:nvPr>
            <p:ph type="sldNum" sz="quarter" idx="11"/>
          </p:nvPr>
        </p:nvSpPr>
        <p:spPr/>
        <p:txBody>
          <a:bodyPr/>
          <a:lstStyle/>
          <a:p>
            <a:r>
              <a:rPr lang="en-US" dirty="0"/>
              <a:t>Slide </a:t>
            </a:r>
            <a:fld id="{1789C0F2-17E0-497A-9BBE-0C73201AAFE3}" type="slidenum">
              <a:rPr lang="en-US" smtClean="0"/>
              <a:pPr/>
              <a:t>44</a:t>
            </a:fld>
            <a:endParaRPr lang="en-US" dirty="0"/>
          </a:p>
        </p:txBody>
      </p:sp>
    </p:spTree>
    <p:extLst>
      <p:ext uri="{BB962C8B-B14F-4D97-AF65-F5344CB8AC3E}">
        <p14:creationId xmlns:p14="http://schemas.microsoft.com/office/powerpoint/2010/main" val="3953269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3025" y="2012986"/>
            <a:ext cx="184666" cy="369332"/>
          </a:xfrm>
          <a:prstGeom prst="rect">
            <a:avLst/>
          </a:prstGeom>
          <a:noFill/>
        </p:spPr>
        <p:txBody>
          <a:bodyPr wrap="none" rtlCol="0">
            <a:spAutoFit/>
          </a:bodyPr>
          <a:lstStyle/>
          <a:p>
            <a:endParaRPr lang="en-US"/>
          </a:p>
        </p:txBody>
      </p:sp>
      <p:sp>
        <p:nvSpPr>
          <p:cNvPr id="3" name="Title 2"/>
          <p:cNvSpPr>
            <a:spLocks noGrp="1"/>
          </p:cNvSpPr>
          <p:nvPr>
            <p:ph type="title"/>
          </p:nvPr>
        </p:nvSpPr>
        <p:spPr>
          <a:xfrm>
            <a:off x="1" y="248423"/>
            <a:ext cx="9143999" cy="986295"/>
          </a:xfrm>
        </p:spPr>
        <p:txBody>
          <a:bodyPr/>
          <a:lstStyle/>
          <a:p>
            <a:pPr algn="ctr"/>
            <a:r>
              <a:rPr lang="en-US" cap="small" dirty="0"/>
              <a:t>H</a:t>
            </a:r>
            <a:r>
              <a:rPr lang="en-US" dirty="0"/>
              <a:t>ydrophobic</a:t>
            </a:r>
            <a:r>
              <a:rPr lang="en-US" cap="small" dirty="0"/>
              <a:t> I</a:t>
            </a:r>
            <a:r>
              <a:rPr lang="en-US" dirty="0"/>
              <a:t>nteractions</a:t>
            </a:r>
          </a:p>
        </p:txBody>
      </p:sp>
      <p:sp>
        <p:nvSpPr>
          <p:cNvPr id="4" name="Content Placeholder 3"/>
          <p:cNvSpPr>
            <a:spLocks noGrp="1"/>
          </p:cNvSpPr>
          <p:nvPr>
            <p:ph idx="1"/>
          </p:nvPr>
        </p:nvSpPr>
        <p:spPr>
          <a:xfrm>
            <a:off x="471870" y="1784893"/>
            <a:ext cx="8481403" cy="4709339"/>
          </a:xfrm>
        </p:spPr>
        <p:txBody>
          <a:bodyPr>
            <a:normAutofit/>
          </a:bodyPr>
          <a:lstStyle/>
          <a:p>
            <a:pPr marL="18288" indent="0">
              <a:lnSpc>
                <a:spcPct val="130000"/>
              </a:lnSpc>
              <a:buNone/>
            </a:pPr>
            <a:r>
              <a:rPr lang="en-US" sz="4000" dirty="0" smtClean="0"/>
              <a:t>Hydrophobic </a:t>
            </a:r>
            <a:r>
              <a:rPr lang="en-US" sz="4000" dirty="0"/>
              <a:t>amino acid residues  </a:t>
            </a:r>
            <a:r>
              <a:rPr lang="en-US" sz="4000" dirty="0" smtClean="0"/>
              <a:t>are found mainly in </a:t>
            </a:r>
            <a:r>
              <a:rPr lang="en-US" sz="4000" dirty="0"/>
              <a:t>the core of the functional (native state) protein!</a:t>
            </a:r>
          </a:p>
          <a:p>
            <a:pPr marL="18288" indent="0">
              <a:lnSpc>
                <a:spcPct val="130000"/>
              </a:lnSpc>
              <a:buNone/>
            </a:pPr>
            <a:endParaRPr lang="en-US" sz="4000" dirty="0"/>
          </a:p>
        </p:txBody>
      </p:sp>
      <p:sp>
        <p:nvSpPr>
          <p:cNvPr id="5" name="Slide Number Placeholder 4"/>
          <p:cNvSpPr>
            <a:spLocks noGrp="1"/>
          </p:cNvSpPr>
          <p:nvPr>
            <p:ph type="sldNum" sz="quarter" idx="11"/>
          </p:nvPr>
        </p:nvSpPr>
        <p:spPr/>
        <p:txBody>
          <a:bodyPr/>
          <a:lstStyle/>
          <a:p>
            <a:r>
              <a:rPr lang="en-US" dirty="0"/>
              <a:t>Slide </a:t>
            </a:r>
            <a:fld id="{1789C0F2-17E0-497A-9BBE-0C73201AAFE3}" type="slidenum">
              <a:rPr lang="en-US" smtClean="0"/>
              <a:pPr/>
              <a:t>45</a:t>
            </a:fld>
            <a:endParaRPr lang="en-US" dirty="0"/>
          </a:p>
        </p:txBody>
      </p:sp>
    </p:spTree>
    <p:extLst>
      <p:ext uri="{BB962C8B-B14F-4D97-AF65-F5344CB8AC3E}">
        <p14:creationId xmlns:p14="http://schemas.microsoft.com/office/powerpoint/2010/main" val="4030544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13025" y="2012986"/>
            <a:ext cx="184666" cy="369332"/>
          </a:xfrm>
          <a:prstGeom prst="rect">
            <a:avLst/>
          </a:prstGeom>
          <a:noFill/>
        </p:spPr>
        <p:txBody>
          <a:bodyPr wrap="none" rtlCol="0">
            <a:spAutoFit/>
          </a:bodyPr>
          <a:lstStyle/>
          <a:p>
            <a:endParaRPr lang="en-US"/>
          </a:p>
        </p:txBody>
      </p:sp>
      <p:sp>
        <p:nvSpPr>
          <p:cNvPr id="4" name="Content Placeholder 3"/>
          <p:cNvSpPr>
            <a:spLocks noGrp="1"/>
          </p:cNvSpPr>
          <p:nvPr>
            <p:ph idx="1"/>
          </p:nvPr>
        </p:nvSpPr>
        <p:spPr>
          <a:xfrm>
            <a:off x="331298" y="1574504"/>
            <a:ext cx="8481403" cy="4605289"/>
          </a:xfrm>
        </p:spPr>
        <p:txBody>
          <a:bodyPr>
            <a:normAutofit/>
          </a:bodyPr>
          <a:lstStyle/>
          <a:p>
            <a:pPr marL="589788" indent="-571500">
              <a:lnSpc>
                <a:spcPct val="130000"/>
              </a:lnSpc>
              <a:buFont typeface="Arial" panose="020B0604020202020204" pitchFamily="34" charset="0"/>
              <a:buChar char="•"/>
            </a:pPr>
            <a:r>
              <a:rPr lang="en-US" dirty="0" smtClean="0"/>
              <a:t>Hydrophobic lipid </a:t>
            </a:r>
            <a:r>
              <a:rPr lang="en-US" dirty="0"/>
              <a:t>(hydrocarbons) </a:t>
            </a:r>
            <a:r>
              <a:rPr lang="en-US" dirty="0" smtClean="0"/>
              <a:t>corresponds </a:t>
            </a:r>
            <a:r>
              <a:rPr lang="en-US" dirty="0"/>
              <a:t>to </a:t>
            </a:r>
            <a:r>
              <a:rPr lang="en-US" dirty="0" smtClean="0">
                <a:solidFill>
                  <a:srgbClr val="FF0000"/>
                </a:solidFill>
              </a:rPr>
              <a:t>love (the will)</a:t>
            </a:r>
            <a:r>
              <a:rPr lang="en-US" dirty="0" smtClean="0"/>
              <a:t>!</a:t>
            </a:r>
            <a:endParaRPr lang="en-US" dirty="0"/>
          </a:p>
          <a:p>
            <a:pPr marL="589788" indent="-571500">
              <a:lnSpc>
                <a:spcPct val="130000"/>
              </a:lnSpc>
              <a:buFont typeface="Arial" panose="020B0604020202020204" pitchFamily="34" charset="0"/>
              <a:buChar char="•"/>
            </a:pPr>
            <a:r>
              <a:rPr lang="en-US" dirty="0"/>
              <a:t>Like the hydrophobic amino acids in the folded state, </a:t>
            </a:r>
            <a:r>
              <a:rPr lang="en-US" dirty="0">
                <a:solidFill>
                  <a:srgbClr val="FF0000"/>
                </a:solidFill>
              </a:rPr>
              <a:t>love is interior</a:t>
            </a:r>
            <a:r>
              <a:rPr lang="en-US" dirty="0"/>
              <a:t>!</a:t>
            </a:r>
          </a:p>
          <a:p>
            <a:pPr marL="589788" indent="-571500">
              <a:lnSpc>
                <a:spcPct val="130000"/>
              </a:lnSpc>
              <a:buFont typeface="Arial" panose="020B0604020202020204" pitchFamily="34" charset="0"/>
              <a:buChar char="•"/>
            </a:pPr>
            <a:r>
              <a:rPr lang="en-US" dirty="0"/>
              <a:t>Hydrophobic </a:t>
            </a:r>
            <a:r>
              <a:rPr lang="en-US" dirty="0">
                <a:solidFill>
                  <a:srgbClr val="FF0000"/>
                </a:solidFill>
              </a:rPr>
              <a:t>interactions with water  </a:t>
            </a:r>
            <a:r>
              <a:rPr lang="en-US" dirty="0"/>
              <a:t>are primary drivers in folding!</a:t>
            </a:r>
          </a:p>
        </p:txBody>
      </p:sp>
      <p:sp>
        <p:nvSpPr>
          <p:cNvPr id="5" name="Slide Number Placeholder 4"/>
          <p:cNvSpPr>
            <a:spLocks noGrp="1"/>
          </p:cNvSpPr>
          <p:nvPr>
            <p:ph type="sldNum" sz="quarter" idx="11"/>
          </p:nvPr>
        </p:nvSpPr>
        <p:spPr>
          <a:xfrm>
            <a:off x="7010400" y="6342467"/>
            <a:ext cx="2133600" cy="304800"/>
          </a:xfrm>
        </p:spPr>
        <p:txBody>
          <a:bodyPr/>
          <a:lstStyle/>
          <a:p>
            <a:pPr algn="r"/>
            <a:r>
              <a:rPr lang="en-US" dirty="0"/>
              <a:t>Slide </a:t>
            </a:r>
            <a:fld id="{1789C0F2-17E0-497A-9BBE-0C73201AAFE3}" type="slidenum">
              <a:rPr lang="en-US" smtClean="0"/>
              <a:pPr algn="r"/>
              <a:t>46</a:t>
            </a:fld>
            <a:endParaRPr lang="en-US" dirty="0"/>
          </a:p>
        </p:txBody>
      </p:sp>
      <p:sp>
        <p:nvSpPr>
          <p:cNvPr id="8" name="Title 2">
            <a:extLst>
              <a:ext uri="{FF2B5EF4-FFF2-40B4-BE49-F238E27FC236}">
                <a16:creationId xmlns:a16="http://schemas.microsoft.com/office/drawing/2014/main" xmlns="" id="{40FF2F52-3492-6C48-B2DF-75F533C026DE}"/>
              </a:ext>
            </a:extLst>
          </p:cNvPr>
          <p:cNvSpPr>
            <a:spLocks noGrp="1"/>
          </p:cNvSpPr>
          <p:nvPr>
            <p:ph type="title"/>
          </p:nvPr>
        </p:nvSpPr>
        <p:spPr>
          <a:xfrm>
            <a:off x="1" y="248423"/>
            <a:ext cx="9143999" cy="986295"/>
          </a:xfrm>
        </p:spPr>
        <p:txBody>
          <a:bodyPr/>
          <a:lstStyle/>
          <a:p>
            <a:pPr algn="ctr"/>
            <a:r>
              <a:rPr lang="en-US" cap="small" dirty="0"/>
              <a:t>H</a:t>
            </a:r>
            <a:r>
              <a:rPr lang="en-US" dirty="0"/>
              <a:t>ydrophobic</a:t>
            </a:r>
            <a:r>
              <a:rPr lang="en-US" cap="small" dirty="0"/>
              <a:t> I</a:t>
            </a:r>
            <a:r>
              <a:rPr lang="en-US" dirty="0"/>
              <a:t>nteractions</a:t>
            </a:r>
          </a:p>
        </p:txBody>
      </p:sp>
    </p:spTree>
    <p:extLst>
      <p:ext uri="{BB962C8B-B14F-4D97-AF65-F5344CB8AC3E}">
        <p14:creationId xmlns:p14="http://schemas.microsoft.com/office/powerpoint/2010/main" val="17327127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4908" y="2346638"/>
            <a:ext cx="7610182" cy="3657599"/>
          </a:xfrm>
        </p:spPr>
        <p:txBody>
          <a:bodyPr>
            <a:normAutofit fontScale="92500" lnSpcReduction="10000"/>
          </a:bodyPr>
          <a:lstStyle/>
          <a:p>
            <a:pPr marL="571500" indent="-571500">
              <a:buFont typeface="Arial" panose="020B0604020202020204" pitchFamily="34" charset="0"/>
              <a:buChar char="•"/>
            </a:pPr>
            <a:r>
              <a:rPr lang="en-US" dirty="0"/>
              <a:t>Quantum physics of water </a:t>
            </a:r>
            <a:r>
              <a:rPr lang="en-US" dirty="0" smtClean="0"/>
              <a:t>key to understanding </a:t>
            </a:r>
            <a:r>
              <a:rPr lang="en-US" dirty="0"/>
              <a:t>the folding mechanism!</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The dielectric </a:t>
            </a:r>
            <a:r>
              <a:rPr lang="en-US" dirty="0" smtClean="0"/>
              <a:t>constant “</a:t>
            </a:r>
            <a:r>
              <a:rPr lang="en-US" dirty="0" err="1" smtClean="0"/>
              <a:t>ε</a:t>
            </a:r>
            <a:r>
              <a:rPr lang="en-US" dirty="0" smtClean="0"/>
              <a:t>” </a:t>
            </a:r>
            <a:r>
              <a:rPr lang="en-US" dirty="0"/>
              <a:t>of the </a:t>
            </a:r>
            <a:r>
              <a:rPr lang="en-US" dirty="0" smtClean="0"/>
              <a:t>solvent and the interior environment </a:t>
            </a:r>
            <a:r>
              <a:rPr lang="en-US" dirty="0"/>
              <a:t>= an opportunity for “fine tuning”!</a:t>
            </a:r>
          </a:p>
        </p:txBody>
      </p:sp>
      <p:sp>
        <p:nvSpPr>
          <p:cNvPr id="3" name="Title 2"/>
          <p:cNvSpPr>
            <a:spLocks noGrp="1"/>
          </p:cNvSpPr>
          <p:nvPr>
            <p:ph type="title"/>
          </p:nvPr>
        </p:nvSpPr>
        <p:spPr>
          <a:xfrm>
            <a:off x="0" y="484426"/>
            <a:ext cx="9144000" cy="1447800"/>
          </a:xfrm>
        </p:spPr>
        <p:txBody>
          <a:bodyPr/>
          <a:lstStyle/>
          <a:p>
            <a:pPr algn="ctr"/>
            <a:r>
              <a:rPr lang="en-US" dirty="0"/>
              <a:t> Hydrophobic Amino Acids </a:t>
            </a:r>
            <a:br>
              <a:rPr lang="en-US" dirty="0"/>
            </a:br>
            <a:r>
              <a:rPr lang="en-US" dirty="0"/>
              <a:t>and Water</a:t>
            </a:r>
          </a:p>
        </p:txBody>
      </p:sp>
      <p:sp>
        <p:nvSpPr>
          <p:cNvPr id="4" name="Slide Number Placeholder 3"/>
          <p:cNvSpPr>
            <a:spLocks noGrp="1"/>
          </p:cNvSpPr>
          <p:nvPr>
            <p:ph type="sldNum" sz="quarter" idx="11"/>
          </p:nvPr>
        </p:nvSpPr>
        <p:spPr>
          <a:xfrm>
            <a:off x="7010400" y="6418649"/>
            <a:ext cx="2133600" cy="304800"/>
          </a:xfrm>
        </p:spPr>
        <p:txBody>
          <a:bodyPr/>
          <a:lstStyle/>
          <a:p>
            <a:pPr algn="r"/>
            <a:r>
              <a:rPr lang="en-US" dirty="0"/>
              <a:t>Slide </a:t>
            </a:r>
            <a:fld id="{1789C0F2-17E0-497A-9BBE-0C73201AAFE3}" type="slidenum">
              <a:rPr lang="en-US" smtClean="0"/>
              <a:pPr algn="r"/>
              <a:t>47</a:t>
            </a:fld>
            <a:endParaRPr lang="en-US" dirty="0"/>
          </a:p>
        </p:txBody>
      </p:sp>
    </p:spTree>
    <p:extLst>
      <p:ext uri="{BB962C8B-B14F-4D97-AF65-F5344CB8AC3E}">
        <p14:creationId xmlns:p14="http://schemas.microsoft.com/office/powerpoint/2010/main" val="1228213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71500" indent="-571500">
              <a:buFont typeface="Arial"/>
              <a:buChar char="•"/>
            </a:pPr>
            <a:r>
              <a:rPr lang="en-US" dirty="0" smtClean="0"/>
              <a:t>Long range interactions</a:t>
            </a:r>
          </a:p>
          <a:p>
            <a:pPr marL="571500" indent="-571500">
              <a:buFont typeface="Arial"/>
              <a:buChar char="•"/>
            </a:pPr>
            <a:r>
              <a:rPr lang="en-US" dirty="0" err="1" smtClean="0"/>
              <a:t>Solitons</a:t>
            </a:r>
            <a:endParaRPr lang="en-US" dirty="0" smtClean="0"/>
          </a:p>
          <a:p>
            <a:pPr marL="571500" indent="-571500">
              <a:buFont typeface="Arial"/>
              <a:buChar char="•"/>
            </a:pPr>
            <a:r>
              <a:rPr lang="en-US" dirty="0" smtClean="0"/>
              <a:t>The cell as an “</a:t>
            </a:r>
            <a:r>
              <a:rPr lang="en-US" dirty="0" err="1" smtClean="0"/>
              <a:t>electrome</a:t>
            </a:r>
            <a:r>
              <a:rPr lang="en-US" dirty="0" smtClean="0"/>
              <a:t>”</a:t>
            </a:r>
            <a:endParaRPr lang="en-US" dirty="0"/>
          </a:p>
        </p:txBody>
      </p:sp>
      <p:sp>
        <p:nvSpPr>
          <p:cNvPr id="3" name="Title 2"/>
          <p:cNvSpPr>
            <a:spLocks noGrp="1"/>
          </p:cNvSpPr>
          <p:nvPr>
            <p:ph type="title"/>
          </p:nvPr>
        </p:nvSpPr>
        <p:spPr/>
        <p:txBody>
          <a:bodyPr/>
          <a:lstStyle/>
          <a:p>
            <a:r>
              <a:rPr lang="en-US" dirty="0" smtClean="0"/>
              <a:t>New Horizons!</a:t>
            </a:r>
            <a:endParaRPr lang="en-US" dirty="0"/>
          </a:p>
        </p:txBody>
      </p:sp>
      <p:sp>
        <p:nvSpPr>
          <p:cNvPr id="4" name="Slide Number Placeholder 3"/>
          <p:cNvSpPr>
            <a:spLocks noGrp="1"/>
          </p:cNvSpPr>
          <p:nvPr>
            <p:ph type="sldNum" sz="quarter" idx="11"/>
          </p:nvPr>
        </p:nvSpPr>
        <p:spPr/>
        <p:txBody>
          <a:bodyPr/>
          <a:lstStyle/>
          <a:p>
            <a:r>
              <a:rPr lang="en-US" smtClean="0"/>
              <a:t> Slide </a:t>
            </a:r>
            <a:fld id="{1789C0F2-17E0-497A-9BBE-0C73201AAFE3}" type="slidenum">
              <a:rPr lang="en-US" smtClean="0"/>
              <a:pPr/>
              <a:t>48</a:t>
            </a:fld>
            <a:endParaRPr lang="en-US" dirty="0"/>
          </a:p>
        </p:txBody>
      </p:sp>
    </p:spTree>
    <p:extLst>
      <p:ext uri="{BB962C8B-B14F-4D97-AF65-F5344CB8AC3E}">
        <p14:creationId xmlns:p14="http://schemas.microsoft.com/office/powerpoint/2010/main" val="15911932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40259" y="1421026"/>
            <a:ext cx="7548202" cy="3390840"/>
          </a:xfrm>
        </p:spPr>
        <p:txBody>
          <a:bodyPr>
            <a:noAutofit/>
          </a:bodyPr>
          <a:lstStyle/>
          <a:p>
            <a:pPr marL="0" indent="0">
              <a:lnSpc>
                <a:spcPct val="130000"/>
              </a:lnSpc>
              <a:buNone/>
            </a:pPr>
            <a:r>
              <a:rPr lang="en-US" sz="4000" dirty="0"/>
              <a:t>“Everything in the universe that is in harmony with God’s plan relates to goodness and truth.”</a:t>
            </a:r>
          </a:p>
        </p:txBody>
      </p:sp>
      <p:sp>
        <p:nvSpPr>
          <p:cNvPr id="2" name="Slide Number Placeholder 1"/>
          <p:cNvSpPr>
            <a:spLocks noGrp="1"/>
          </p:cNvSpPr>
          <p:nvPr>
            <p:ph type="sldNum" sz="quarter" idx="11"/>
          </p:nvPr>
        </p:nvSpPr>
        <p:spPr>
          <a:xfrm>
            <a:off x="7010400" y="6381578"/>
            <a:ext cx="2133600" cy="304800"/>
          </a:xfrm>
        </p:spPr>
        <p:txBody>
          <a:bodyPr/>
          <a:lstStyle/>
          <a:p>
            <a:pPr algn="r"/>
            <a:r>
              <a:rPr lang="en-US" dirty="0"/>
              <a:t>Slide </a:t>
            </a:r>
            <a:fld id="{1789C0F2-17E0-497A-9BBE-0C73201AAFE3}" type="slidenum">
              <a:rPr lang="en-US" smtClean="0"/>
              <a:pPr algn="r"/>
              <a:t>49</a:t>
            </a:fld>
            <a:endParaRPr lang="en-US" dirty="0"/>
          </a:p>
        </p:txBody>
      </p:sp>
      <p:sp>
        <p:nvSpPr>
          <p:cNvPr id="3" name="TextBox 2">
            <a:extLst>
              <a:ext uri="{FF2B5EF4-FFF2-40B4-BE49-F238E27FC236}">
                <a16:creationId xmlns:a16="http://schemas.microsoft.com/office/drawing/2014/main" xmlns="" id="{DC6A661E-1A72-824A-84A8-3A6E1380917A}"/>
              </a:ext>
            </a:extLst>
          </p:cNvPr>
          <p:cNvSpPr txBox="1"/>
          <p:nvPr/>
        </p:nvSpPr>
        <p:spPr>
          <a:xfrm>
            <a:off x="1025611" y="4796502"/>
            <a:ext cx="7548202" cy="800219"/>
          </a:xfrm>
          <a:prstGeom prst="rect">
            <a:avLst/>
          </a:prstGeom>
          <a:noFill/>
        </p:spPr>
        <p:txBody>
          <a:bodyPr wrap="square" rtlCol="0">
            <a:spAutoFit/>
          </a:bodyPr>
          <a:lstStyle/>
          <a:p>
            <a:pPr algn="r"/>
            <a:r>
              <a:rPr lang="en-US" sz="2800" dirty="0">
                <a:solidFill>
                  <a:schemeClr val="bg1"/>
                </a:solidFill>
              </a:rPr>
              <a:t>New Jerusalem and its Heavenly Doctrine 11</a:t>
            </a:r>
          </a:p>
          <a:p>
            <a:pPr algn="r"/>
            <a:r>
              <a:rPr lang="en-US" dirty="0">
                <a:solidFill>
                  <a:schemeClr val="bg1"/>
                </a:solidFill>
              </a:rPr>
              <a:t>   </a:t>
            </a:r>
          </a:p>
        </p:txBody>
      </p:sp>
    </p:spTree>
    <p:extLst>
      <p:ext uri="{BB962C8B-B14F-4D97-AF65-F5344CB8AC3E}">
        <p14:creationId xmlns:p14="http://schemas.microsoft.com/office/powerpoint/2010/main" val="27104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27529" y="552824"/>
            <a:ext cx="7874000" cy="5593976"/>
          </a:xfrm>
          <a:prstGeom prst="rect">
            <a:avLst/>
          </a:prstGeom>
        </p:spPr>
      </p:pic>
      <p:sp>
        <p:nvSpPr>
          <p:cNvPr id="4" name="Slide Number Placeholder 4">
            <a:extLst>
              <a:ext uri="{FF2B5EF4-FFF2-40B4-BE49-F238E27FC236}">
                <a16:creationId xmlns:a16="http://schemas.microsoft.com/office/drawing/2014/main" xmlns="" id="{9A270F5C-D869-9E45-AA1C-4F5E3A8B05B5}"/>
              </a:ext>
            </a:extLst>
          </p:cNvPr>
          <p:cNvSpPr txBox="1">
            <a:spLocks/>
          </p:cNvSpPr>
          <p:nvPr/>
        </p:nvSpPr>
        <p:spPr>
          <a:xfrm>
            <a:off x="7010400" y="6386051"/>
            <a:ext cx="2133600" cy="304800"/>
          </a:xfrm>
          <a:prstGeom prst="rect">
            <a:avLst/>
          </a:prstGeom>
        </p:spPr>
        <p:txBody>
          <a:bodyPr vert="horz" lIns="91440" tIns="45720" rIns="91440" bIns="9144" rtlCol="0" anchor="b"/>
          <a:lstStyle>
            <a:defPPr>
              <a:defRPr lang="en-US"/>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5</a:t>
            </a:fld>
            <a:endParaRPr lang="en-US" dirty="0">
              <a:solidFill>
                <a:schemeClr val="bg1">
                  <a:alpha val="60000"/>
                </a:schemeClr>
              </a:solidFill>
            </a:endParaRPr>
          </a:p>
        </p:txBody>
      </p:sp>
    </p:spTree>
    <p:extLst>
      <p:ext uri="{BB962C8B-B14F-4D97-AF65-F5344CB8AC3E}">
        <p14:creationId xmlns:p14="http://schemas.microsoft.com/office/powerpoint/2010/main" val="1443138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8664" y="1471465"/>
            <a:ext cx="8266671" cy="4697140"/>
          </a:xfrm>
        </p:spPr>
        <p:txBody>
          <a:bodyPr>
            <a:normAutofit fontScale="92500"/>
          </a:bodyPr>
          <a:lstStyle/>
          <a:p>
            <a:pPr marL="18288" indent="0">
              <a:buNone/>
            </a:pPr>
            <a:r>
              <a:rPr lang="en-US" dirty="0"/>
              <a:t> “Also, they do not know what correspondence is and what influx is, and that when the spiritual flows into the organic forms belonging to the body, it establishes the living workings such as occur there. </a:t>
            </a:r>
            <a:r>
              <a:rPr lang="en-US" dirty="0">
                <a:solidFill>
                  <a:srgbClr val="FF0000"/>
                </a:solidFill>
              </a:rPr>
              <a:t>Nor do they know that without such influx and correspondence not even the smallest parts of the body can have life or be set in motion.”</a:t>
            </a:r>
          </a:p>
        </p:txBody>
      </p:sp>
      <p:sp>
        <p:nvSpPr>
          <p:cNvPr id="3" name="Title 2"/>
          <p:cNvSpPr>
            <a:spLocks noGrp="1"/>
          </p:cNvSpPr>
          <p:nvPr>
            <p:ph type="title"/>
          </p:nvPr>
        </p:nvSpPr>
        <p:spPr>
          <a:xfrm>
            <a:off x="-15240" y="326021"/>
            <a:ext cx="9083040" cy="740094"/>
          </a:xfrm>
        </p:spPr>
        <p:txBody>
          <a:bodyPr/>
          <a:lstStyle/>
          <a:p>
            <a:pPr algn="ctr"/>
            <a:r>
              <a:rPr lang="en-US" dirty="0"/>
              <a:t>Arcana </a:t>
            </a:r>
            <a:r>
              <a:rPr lang="en-US" dirty="0" err="1"/>
              <a:t>Coelestia</a:t>
            </a:r>
            <a:r>
              <a:rPr lang="en-US" dirty="0"/>
              <a:t> 3629</a:t>
            </a:r>
          </a:p>
        </p:txBody>
      </p:sp>
      <p:sp>
        <p:nvSpPr>
          <p:cNvPr id="4" name="Slide Number Placeholder 3"/>
          <p:cNvSpPr>
            <a:spLocks noGrp="1"/>
          </p:cNvSpPr>
          <p:nvPr>
            <p:ph type="sldNum" sz="quarter" idx="11"/>
          </p:nvPr>
        </p:nvSpPr>
        <p:spPr/>
        <p:txBody>
          <a:bodyPr/>
          <a:lstStyle/>
          <a:p>
            <a:r>
              <a:rPr lang="en-US" dirty="0"/>
              <a:t>Slide </a:t>
            </a:r>
            <a:fld id="{1789C0F2-17E0-497A-9BBE-0C73201AAFE3}" type="slidenum">
              <a:rPr lang="en-US" smtClean="0"/>
              <a:pPr/>
              <a:t>50</a:t>
            </a:fld>
            <a:endParaRPr lang="en-US" dirty="0"/>
          </a:p>
        </p:txBody>
      </p:sp>
    </p:spTree>
    <p:extLst>
      <p:ext uri="{BB962C8B-B14F-4D97-AF65-F5344CB8AC3E}">
        <p14:creationId xmlns:p14="http://schemas.microsoft.com/office/powerpoint/2010/main" val="59700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26745"/>
          </a:xfrm>
        </p:spPr>
        <p:txBody>
          <a:bodyPr/>
          <a:lstStyle/>
          <a:p>
            <a:pPr algn="ctr"/>
            <a:r>
              <a:rPr lang="en-US" dirty="0"/>
              <a:t>Chaperone Proteins</a:t>
            </a:r>
          </a:p>
        </p:txBody>
      </p:sp>
      <p:sp>
        <p:nvSpPr>
          <p:cNvPr id="7" name="Content Placeholder 6"/>
          <p:cNvSpPr>
            <a:spLocks noGrp="1"/>
          </p:cNvSpPr>
          <p:nvPr>
            <p:ph idx="1"/>
          </p:nvPr>
        </p:nvSpPr>
        <p:spPr>
          <a:xfrm>
            <a:off x="877248" y="1750985"/>
            <a:ext cx="7821908" cy="4161184"/>
          </a:xfrm>
        </p:spPr>
        <p:txBody>
          <a:bodyPr>
            <a:normAutofit/>
          </a:bodyPr>
          <a:lstStyle/>
          <a:p>
            <a:pPr marL="0" indent="0">
              <a:spcBef>
                <a:spcPts val="1200"/>
              </a:spcBef>
              <a:buNone/>
            </a:pPr>
            <a:r>
              <a:rPr lang="en-US" sz="4400" dirty="0"/>
              <a:t>AKA “heat shock” or “stress” </a:t>
            </a:r>
            <a:r>
              <a:rPr lang="en-US" sz="4400" dirty="0" smtClean="0"/>
              <a:t>proteins</a:t>
            </a:r>
            <a:endParaRPr lang="en-US" sz="4400" dirty="0"/>
          </a:p>
        </p:txBody>
      </p:sp>
      <p:sp>
        <p:nvSpPr>
          <p:cNvPr id="2" name="Slide Number Placeholder 1"/>
          <p:cNvSpPr>
            <a:spLocks noGrp="1"/>
          </p:cNvSpPr>
          <p:nvPr>
            <p:ph type="sldNum" sz="quarter" idx="11"/>
          </p:nvPr>
        </p:nvSpPr>
        <p:spPr>
          <a:xfrm>
            <a:off x="7010400" y="6336410"/>
            <a:ext cx="2133600" cy="304800"/>
          </a:xfrm>
        </p:spPr>
        <p:txBody>
          <a:bodyPr/>
          <a:lstStyle/>
          <a:p>
            <a:pPr algn="r"/>
            <a:r>
              <a:rPr lang="en-US" dirty="0"/>
              <a:t>Slide </a:t>
            </a:r>
            <a:fld id="{1789C0F2-17E0-497A-9BBE-0C73201AAFE3}" type="slidenum">
              <a:rPr lang="en-US" smtClean="0"/>
              <a:pPr algn="r"/>
              <a:t>51</a:t>
            </a:fld>
            <a:endParaRPr lang="en-US" dirty="0"/>
          </a:p>
        </p:txBody>
      </p:sp>
    </p:spTree>
    <p:extLst>
      <p:ext uri="{BB962C8B-B14F-4D97-AF65-F5344CB8AC3E}">
        <p14:creationId xmlns:p14="http://schemas.microsoft.com/office/powerpoint/2010/main" val="296761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35512" y="1872447"/>
            <a:ext cx="6968735" cy="4137714"/>
          </a:xfrm>
        </p:spPr>
        <p:txBody>
          <a:bodyPr>
            <a:normAutofit/>
          </a:bodyPr>
          <a:lstStyle/>
          <a:p>
            <a:pPr marL="0" indent="0">
              <a:buNone/>
            </a:pPr>
            <a:r>
              <a:rPr lang="en-US" sz="4000" dirty="0"/>
              <a:t>Correspondence to </a:t>
            </a:r>
            <a:r>
              <a:rPr lang="en-US" sz="4000" dirty="0">
                <a:solidFill>
                  <a:srgbClr val="FF0000"/>
                </a:solidFill>
              </a:rPr>
              <a:t>celestial angels</a:t>
            </a:r>
            <a:r>
              <a:rPr lang="en-US" sz="4000" dirty="0"/>
              <a:t>, spiritual angels and good spirits</a:t>
            </a:r>
            <a:r>
              <a:rPr lang="en-US" sz="4000" dirty="0" smtClean="0"/>
              <a:t>?</a:t>
            </a:r>
          </a:p>
          <a:p>
            <a:pPr marL="571500" indent="-571500">
              <a:buFont typeface="Arial"/>
              <a:buChar char="•"/>
            </a:pPr>
            <a:endParaRPr lang="en-US" sz="4000" dirty="0"/>
          </a:p>
        </p:txBody>
      </p:sp>
      <p:sp>
        <p:nvSpPr>
          <p:cNvPr id="3" name="Title 2"/>
          <p:cNvSpPr>
            <a:spLocks noGrp="1"/>
          </p:cNvSpPr>
          <p:nvPr>
            <p:ph type="title"/>
          </p:nvPr>
        </p:nvSpPr>
        <p:spPr>
          <a:xfrm>
            <a:off x="0" y="16286"/>
            <a:ext cx="9144000" cy="1447800"/>
          </a:xfrm>
        </p:spPr>
        <p:txBody>
          <a:bodyPr/>
          <a:lstStyle/>
          <a:p>
            <a:pPr algn="ctr"/>
            <a:r>
              <a:rPr lang="en-US" dirty="0"/>
              <a:t>Chaperone Proteins</a:t>
            </a:r>
          </a:p>
        </p:txBody>
      </p:sp>
      <p:sp>
        <p:nvSpPr>
          <p:cNvPr id="5" name="Slide Number Placeholder 4"/>
          <p:cNvSpPr>
            <a:spLocks noGrp="1"/>
          </p:cNvSpPr>
          <p:nvPr>
            <p:ph type="sldNum" sz="quarter" idx="11"/>
          </p:nvPr>
        </p:nvSpPr>
        <p:spPr>
          <a:xfrm rot="10800000" flipV="1">
            <a:off x="7464495" y="6408526"/>
            <a:ext cx="1679505" cy="294930"/>
          </a:xfrm>
        </p:spPr>
        <p:txBody>
          <a:bodyPr/>
          <a:lstStyle/>
          <a:p>
            <a:pPr algn="r"/>
            <a:r>
              <a:rPr lang="en-US" dirty="0"/>
              <a:t>Side </a:t>
            </a:r>
            <a:fld id="{1789C0F2-17E0-497A-9BBE-0C73201AAFE3}" type="slidenum">
              <a:rPr lang="en-US" smtClean="0"/>
              <a:pPr algn="r"/>
              <a:t>52</a:t>
            </a:fld>
            <a:endParaRPr lang="en-US" dirty="0"/>
          </a:p>
        </p:txBody>
      </p:sp>
    </p:spTree>
    <p:extLst>
      <p:ext uri="{BB962C8B-B14F-4D97-AF65-F5344CB8AC3E}">
        <p14:creationId xmlns:p14="http://schemas.microsoft.com/office/powerpoint/2010/main" val="3922073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0578" y="2010963"/>
            <a:ext cx="7302844" cy="3657599"/>
          </a:xfrm>
        </p:spPr>
        <p:txBody>
          <a:bodyPr>
            <a:normAutofit/>
          </a:bodyPr>
          <a:lstStyle/>
          <a:p>
            <a:pPr marL="0" indent="0" algn="ctr">
              <a:buNone/>
            </a:pPr>
            <a:r>
              <a:rPr lang="en-US" sz="4800" dirty="0"/>
              <a:t>An additional role of chaperone protein molecules</a:t>
            </a:r>
            <a:r>
              <a:rPr lang="en-US" sz="4400" dirty="0"/>
              <a:t>!</a:t>
            </a:r>
          </a:p>
        </p:txBody>
      </p:sp>
      <p:sp>
        <p:nvSpPr>
          <p:cNvPr id="3" name="Title 2"/>
          <p:cNvSpPr>
            <a:spLocks noGrp="1"/>
          </p:cNvSpPr>
          <p:nvPr>
            <p:ph type="title"/>
          </p:nvPr>
        </p:nvSpPr>
        <p:spPr>
          <a:xfrm>
            <a:off x="0" y="383063"/>
            <a:ext cx="9144000" cy="1447800"/>
          </a:xfrm>
        </p:spPr>
        <p:txBody>
          <a:bodyPr/>
          <a:lstStyle/>
          <a:p>
            <a:pPr algn="ctr"/>
            <a:r>
              <a:rPr lang="en-US" sz="4600" dirty="0"/>
              <a:t>“Behold I Make All Things New”</a:t>
            </a:r>
          </a:p>
        </p:txBody>
      </p:sp>
      <p:sp>
        <p:nvSpPr>
          <p:cNvPr id="4" name="Slide Number Placeholder 3"/>
          <p:cNvSpPr>
            <a:spLocks noGrp="1"/>
          </p:cNvSpPr>
          <p:nvPr>
            <p:ph type="sldNum" sz="quarter" idx="11"/>
          </p:nvPr>
        </p:nvSpPr>
        <p:spPr>
          <a:xfrm>
            <a:off x="6983842" y="6384126"/>
            <a:ext cx="2133600" cy="304800"/>
          </a:xfrm>
        </p:spPr>
        <p:txBody>
          <a:bodyPr/>
          <a:lstStyle/>
          <a:p>
            <a:pPr algn="r"/>
            <a:r>
              <a:rPr lang="en-US" dirty="0"/>
              <a:t>Slide </a:t>
            </a:r>
            <a:fld id="{1789C0F2-17E0-497A-9BBE-0C73201AAFE3}" type="slidenum">
              <a:rPr lang="en-US" smtClean="0"/>
              <a:pPr algn="r"/>
              <a:t>53</a:t>
            </a:fld>
            <a:endParaRPr lang="en-US" dirty="0"/>
          </a:p>
        </p:txBody>
      </p:sp>
      <p:sp>
        <p:nvSpPr>
          <p:cNvPr id="5" name="Down Arrow 4"/>
          <p:cNvSpPr/>
          <p:nvPr/>
        </p:nvSpPr>
        <p:spPr>
          <a:xfrm>
            <a:off x="4243294" y="5558118"/>
            <a:ext cx="484632" cy="9784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1319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951469" y="3194943"/>
            <a:ext cx="7253416" cy="2047361"/>
          </a:xfrm>
        </p:spPr>
        <p:txBody>
          <a:bodyPr>
            <a:noAutofit/>
          </a:bodyPr>
          <a:lstStyle/>
          <a:p>
            <a:pPr marL="571500" indent="-571500">
              <a:spcBef>
                <a:spcPts val="1200"/>
              </a:spcBef>
              <a:buFont typeface="Arial" panose="020B0604020202020204" pitchFamily="34" charset="0"/>
              <a:buChar char="•"/>
            </a:pPr>
            <a:r>
              <a:rPr lang="en-US" sz="4400" dirty="0"/>
              <a:t>May preserve a totally new protein for some future use!</a:t>
            </a:r>
          </a:p>
          <a:p>
            <a:pPr marL="571500" indent="-571500">
              <a:spcBef>
                <a:spcPts val="1200"/>
              </a:spcBef>
              <a:buFont typeface="Arial" panose="020B0604020202020204" pitchFamily="34" charset="0"/>
              <a:buChar char="•"/>
            </a:pPr>
            <a:r>
              <a:rPr lang="en-US" sz="4400" dirty="0"/>
              <a:t>How does it recognize it as potentially useful?</a:t>
            </a:r>
          </a:p>
          <a:p>
            <a:pPr marL="0" indent="0">
              <a:buNone/>
            </a:pPr>
            <a:endParaRPr lang="en-US" sz="4400" dirty="0"/>
          </a:p>
        </p:txBody>
      </p:sp>
      <p:sp>
        <p:nvSpPr>
          <p:cNvPr id="5" name="Title 4"/>
          <p:cNvSpPr>
            <a:spLocks noGrp="1"/>
          </p:cNvSpPr>
          <p:nvPr>
            <p:ph type="title"/>
          </p:nvPr>
        </p:nvSpPr>
        <p:spPr>
          <a:xfrm>
            <a:off x="0" y="0"/>
            <a:ext cx="9144000" cy="1447800"/>
          </a:xfrm>
        </p:spPr>
        <p:txBody>
          <a:bodyPr/>
          <a:lstStyle/>
          <a:p>
            <a:pPr algn="ctr"/>
            <a:r>
              <a:rPr lang="en-US" dirty="0"/>
              <a:t>Chaperone Proteins</a:t>
            </a:r>
          </a:p>
        </p:txBody>
      </p:sp>
      <p:sp>
        <p:nvSpPr>
          <p:cNvPr id="4" name="Slide Number Placeholder 3"/>
          <p:cNvSpPr>
            <a:spLocks noGrp="1"/>
          </p:cNvSpPr>
          <p:nvPr>
            <p:ph type="sldNum" sz="quarter" idx="11"/>
          </p:nvPr>
        </p:nvSpPr>
        <p:spPr>
          <a:xfrm>
            <a:off x="6769548" y="6305177"/>
            <a:ext cx="2133600" cy="304800"/>
          </a:xfrm>
        </p:spPr>
        <p:txBody>
          <a:bodyPr/>
          <a:lstStyle/>
          <a:p>
            <a:pPr algn="r"/>
            <a:r>
              <a:rPr lang="en-US" dirty="0"/>
              <a:t>Slide </a:t>
            </a:r>
            <a:fld id="{1789C0F2-17E0-497A-9BBE-0C73201AAFE3}" type="slidenum">
              <a:rPr lang="en-US" smtClean="0"/>
              <a:pPr algn="r"/>
              <a:t>54</a:t>
            </a:fld>
            <a:endParaRPr lang="en-US" dirty="0"/>
          </a:p>
        </p:txBody>
      </p:sp>
    </p:spTree>
    <p:extLst>
      <p:ext uri="{BB962C8B-B14F-4D97-AF65-F5344CB8AC3E}">
        <p14:creationId xmlns:p14="http://schemas.microsoft.com/office/powerpoint/2010/main" val="3443548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703" y="1606378"/>
            <a:ext cx="8365524" cy="4534930"/>
          </a:xfrm>
        </p:spPr>
        <p:txBody>
          <a:bodyPr>
            <a:normAutofit fontScale="85000" lnSpcReduction="20000"/>
          </a:bodyPr>
          <a:lstStyle/>
          <a:p>
            <a:pPr marL="0" indent="0">
              <a:lnSpc>
                <a:spcPct val="150000"/>
              </a:lnSpc>
              <a:buNone/>
            </a:pPr>
            <a:r>
              <a:rPr lang="en-US" dirty="0"/>
              <a:t>“</a:t>
            </a:r>
            <a:r>
              <a:rPr lang="is-IS" dirty="0"/>
              <a:t>…  To enable the cause to exist the end must act on the level where the cause belongs, calling on </a:t>
            </a:r>
            <a:r>
              <a:rPr lang="is-IS" dirty="0">
                <a:solidFill>
                  <a:srgbClr val="FF0000"/>
                </a:solidFill>
              </a:rPr>
              <a:t>assistant</a:t>
            </a:r>
            <a:r>
              <a:rPr lang="is-IS" dirty="0"/>
              <a:t> means to help it –the end- to bring the cause into existence, and to enable the effect to exist the cause likewise must act on the level where the effect belongs, by calling on </a:t>
            </a:r>
            <a:r>
              <a:rPr lang="is-IS" dirty="0">
                <a:solidFill>
                  <a:srgbClr val="FF0000"/>
                </a:solidFill>
              </a:rPr>
              <a:t>assistant</a:t>
            </a:r>
            <a:r>
              <a:rPr lang="is-IS" dirty="0"/>
              <a:t>...”</a:t>
            </a:r>
            <a:endParaRPr lang="en-US" dirty="0"/>
          </a:p>
        </p:txBody>
      </p:sp>
      <p:sp>
        <p:nvSpPr>
          <p:cNvPr id="3" name="Title 2"/>
          <p:cNvSpPr>
            <a:spLocks noGrp="1"/>
          </p:cNvSpPr>
          <p:nvPr>
            <p:ph type="title"/>
          </p:nvPr>
        </p:nvSpPr>
        <p:spPr>
          <a:xfrm>
            <a:off x="0" y="0"/>
            <a:ext cx="9144000" cy="1447800"/>
          </a:xfrm>
        </p:spPr>
        <p:txBody>
          <a:bodyPr/>
          <a:lstStyle/>
          <a:p>
            <a:pPr algn="ctr"/>
            <a:r>
              <a:rPr lang="en-US" dirty="0"/>
              <a:t>Arcana </a:t>
            </a:r>
            <a:r>
              <a:rPr lang="en-US" dirty="0" err="1"/>
              <a:t>Coelestia</a:t>
            </a:r>
            <a:r>
              <a:rPr lang="en-US" dirty="0"/>
              <a:t> 5131</a:t>
            </a:r>
          </a:p>
        </p:txBody>
      </p:sp>
      <p:sp>
        <p:nvSpPr>
          <p:cNvPr id="4" name="Slide Number Placeholder 3"/>
          <p:cNvSpPr>
            <a:spLocks noGrp="1"/>
          </p:cNvSpPr>
          <p:nvPr>
            <p:ph type="sldNum" sz="quarter" idx="11"/>
          </p:nvPr>
        </p:nvSpPr>
        <p:spPr>
          <a:xfrm>
            <a:off x="7010400" y="6431328"/>
            <a:ext cx="2133600" cy="304800"/>
          </a:xfrm>
        </p:spPr>
        <p:txBody>
          <a:bodyPr/>
          <a:lstStyle/>
          <a:p>
            <a:pPr algn="r"/>
            <a:r>
              <a:rPr lang="en-US" dirty="0"/>
              <a:t>Slide </a:t>
            </a:r>
            <a:fld id="{1789C0F2-17E0-497A-9BBE-0C73201AAFE3}" type="slidenum">
              <a:rPr lang="en-US" smtClean="0"/>
              <a:pPr algn="r"/>
              <a:t>55</a:t>
            </a:fld>
            <a:endParaRPr lang="en-US" dirty="0"/>
          </a:p>
        </p:txBody>
      </p:sp>
    </p:spTree>
    <p:extLst>
      <p:ext uri="{BB962C8B-B14F-4D97-AF65-F5344CB8AC3E}">
        <p14:creationId xmlns:p14="http://schemas.microsoft.com/office/powerpoint/2010/main" val="16351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130" y="1757702"/>
            <a:ext cx="8229600" cy="4607400"/>
          </a:xfrm>
        </p:spPr>
        <p:txBody>
          <a:bodyPr>
            <a:normAutofit fontScale="85000" lnSpcReduction="10000"/>
          </a:bodyPr>
          <a:lstStyle/>
          <a:p>
            <a:pPr marL="0" indent="0">
              <a:lnSpc>
                <a:spcPct val="150000"/>
              </a:lnSpc>
              <a:spcBef>
                <a:spcPts val="0"/>
              </a:spcBef>
              <a:buNone/>
            </a:pPr>
            <a:r>
              <a:rPr lang="en-US" dirty="0"/>
              <a:t>“</a:t>
            </a:r>
            <a:r>
              <a:rPr lang="is-IS" dirty="0"/>
              <a:t>…</a:t>
            </a:r>
            <a:r>
              <a:rPr lang="en-US" dirty="0"/>
              <a:t>Thus the whole body is an organ composed of the deepest arcana belonging to everything which exists within the natural world, and its formation is determined by </a:t>
            </a:r>
            <a:r>
              <a:rPr lang="en-US" dirty="0">
                <a:solidFill>
                  <a:srgbClr val="FF0000"/>
                </a:solidFill>
              </a:rPr>
              <a:t>hidden forces </a:t>
            </a:r>
            <a:r>
              <a:rPr lang="en-US" dirty="0"/>
              <a:t>by which all things act and the wonderful manner in which they flow</a:t>
            </a:r>
            <a:r>
              <a:rPr lang="en-US" i="1" dirty="0"/>
              <a:t>.”</a:t>
            </a:r>
            <a:endParaRPr lang="en-US" dirty="0"/>
          </a:p>
        </p:txBody>
      </p:sp>
      <p:sp>
        <p:nvSpPr>
          <p:cNvPr id="3" name="Title 2"/>
          <p:cNvSpPr>
            <a:spLocks noGrp="1"/>
          </p:cNvSpPr>
          <p:nvPr>
            <p:ph type="title"/>
          </p:nvPr>
        </p:nvSpPr>
        <p:spPr>
          <a:xfrm>
            <a:off x="0" y="0"/>
            <a:ext cx="9144000" cy="1447800"/>
          </a:xfrm>
        </p:spPr>
        <p:txBody>
          <a:bodyPr/>
          <a:lstStyle/>
          <a:p>
            <a:pPr algn="ctr"/>
            <a:r>
              <a:rPr lang="en-US" dirty="0"/>
              <a:t>Arcana </a:t>
            </a:r>
            <a:r>
              <a:rPr lang="en-US" dirty="0" err="1"/>
              <a:t>Coelestia</a:t>
            </a:r>
            <a:r>
              <a:rPr lang="en-US" dirty="0"/>
              <a:t> 4523</a:t>
            </a:r>
          </a:p>
        </p:txBody>
      </p:sp>
      <p:sp>
        <p:nvSpPr>
          <p:cNvPr id="4" name="Slide Number Placeholder 3"/>
          <p:cNvSpPr>
            <a:spLocks noGrp="1"/>
          </p:cNvSpPr>
          <p:nvPr>
            <p:ph type="sldNum" sz="quarter" idx="11"/>
          </p:nvPr>
        </p:nvSpPr>
        <p:spPr>
          <a:xfrm>
            <a:off x="6952735" y="6365102"/>
            <a:ext cx="2133600" cy="304800"/>
          </a:xfrm>
        </p:spPr>
        <p:txBody>
          <a:bodyPr/>
          <a:lstStyle/>
          <a:p>
            <a:pPr algn="r"/>
            <a:r>
              <a:rPr lang="en-US" dirty="0"/>
              <a:t>Slide </a:t>
            </a:r>
            <a:fld id="{1789C0F2-17E0-497A-9BBE-0C73201AAFE3}" type="slidenum">
              <a:rPr lang="en-US" smtClean="0"/>
              <a:pPr algn="r"/>
              <a:t>56</a:t>
            </a:fld>
            <a:endParaRPr lang="en-US" dirty="0"/>
          </a:p>
        </p:txBody>
      </p:sp>
    </p:spTree>
    <p:extLst>
      <p:ext uri="{BB962C8B-B14F-4D97-AF65-F5344CB8AC3E}">
        <p14:creationId xmlns:p14="http://schemas.microsoft.com/office/powerpoint/2010/main" val="3424762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47800"/>
          </a:xfrm>
        </p:spPr>
        <p:txBody>
          <a:bodyPr/>
          <a:lstStyle/>
          <a:p>
            <a:pPr algn="ctr"/>
            <a:r>
              <a:rPr lang="en-US" dirty="0"/>
              <a:t>Fine Tuning </a:t>
            </a:r>
          </a:p>
        </p:txBody>
      </p:sp>
      <p:sp>
        <p:nvSpPr>
          <p:cNvPr id="7" name="Content Placeholder 6"/>
          <p:cNvSpPr>
            <a:spLocks noGrp="1"/>
          </p:cNvSpPr>
          <p:nvPr>
            <p:ph idx="1"/>
          </p:nvPr>
        </p:nvSpPr>
        <p:spPr>
          <a:xfrm>
            <a:off x="976184" y="1646483"/>
            <a:ext cx="7253416" cy="4111757"/>
          </a:xfrm>
        </p:spPr>
        <p:txBody>
          <a:bodyPr/>
          <a:lstStyle/>
          <a:p>
            <a:pPr marL="0" indent="0" algn="ctr">
              <a:buNone/>
            </a:pPr>
            <a:r>
              <a:rPr lang="en-US" dirty="0"/>
              <a:t>End </a:t>
            </a:r>
            <a:r>
              <a:rPr lang="en-US" dirty="0">
                <a:latin typeface="Wingdings"/>
                <a:ea typeface="Wingdings"/>
                <a:cs typeface="Wingdings"/>
                <a:sym typeface="Wingdings"/>
              </a:rPr>
              <a:t></a:t>
            </a:r>
            <a:r>
              <a:rPr lang="en-US" dirty="0">
                <a:sym typeface="Wingdings"/>
              </a:rPr>
              <a:t> Cause </a:t>
            </a:r>
            <a:r>
              <a:rPr lang="en-US" dirty="0">
                <a:latin typeface="Wingdings"/>
                <a:ea typeface="Wingdings"/>
                <a:cs typeface="Wingdings"/>
                <a:sym typeface="Wingdings"/>
              </a:rPr>
              <a:t></a:t>
            </a:r>
            <a:r>
              <a:rPr lang="en-US" dirty="0">
                <a:sym typeface="Wingdings"/>
              </a:rPr>
              <a:t> Effect</a:t>
            </a:r>
          </a:p>
          <a:p>
            <a:pPr marL="0" indent="0" algn="ctr">
              <a:spcBef>
                <a:spcPts val="1800"/>
              </a:spcBef>
              <a:buNone/>
            </a:pPr>
            <a:r>
              <a:rPr lang="en-US" dirty="0">
                <a:latin typeface="Wingdings"/>
                <a:ea typeface="Wingdings"/>
                <a:cs typeface="Wingdings"/>
                <a:sym typeface="Wingdings"/>
              </a:rPr>
              <a:t></a:t>
            </a:r>
            <a:endParaRPr lang="en-US" dirty="0">
              <a:sym typeface="Wingdings"/>
            </a:endParaRPr>
          </a:p>
          <a:p>
            <a:pPr marL="0" indent="0" algn="ctr">
              <a:spcBef>
                <a:spcPts val="1800"/>
              </a:spcBef>
              <a:buNone/>
            </a:pPr>
            <a:r>
              <a:rPr lang="en-US" dirty="0">
                <a:sym typeface="Wingdings"/>
              </a:rPr>
              <a:t>Transient, small fluctuations in constants of nature</a:t>
            </a:r>
            <a:endParaRPr lang="en-US" dirty="0"/>
          </a:p>
        </p:txBody>
      </p:sp>
      <p:sp>
        <p:nvSpPr>
          <p:cNvPr id="2" name="Slide Number Placeholder 1"/>
          <p:cNvSpPr>
            <a:spLocks noGrp="1"/>
          </p:cNvSpPr>
          <p:nvPr>
            <p:ph type="sldNum" sz="quarter" idx="11"/>
          </p:nvPr>
        </p:nvSpPr>
        <p:spPr>
          <a:xfrm>
            <a:off x="6998043" y="6367755"/>
            <a:ext cx="2133600" cy="304800"/>
          </a:xfrm>
        </p:spPr>
        <p:txBody>
          <a:bodyPr/>
          <a:lstStyle/>
          <a:p>
            <a:pPr algn="r"/>
            <a:r>
              <a:rPr lang="en-US" dirty="0"/>
              <a:t>Slide </a:t>
            </a:r>
            <a:fld id="{1789C0F2-17E0-497A-9BBE-0C73201AAFE3}" type="slidenum">
              <a:rPr lang="en-US" smtClean="0"/>
              <a:pPr algn="r"/>
              <a:t>57</a:t>
            </a:fld>
            <a:endParaRPr lang="en-US" dirty="0"/>
          </a:p>
        </p:txBody>
      </p:sp>
    </p:spTree>
    <p:extLst>
      <p:ext uri="{BB962C8B-B14F-4D97-AF65-F5344CB8AC3E}">
        <p14:creationId xmlns:p14="http://schemas.microsoft.com/office/powerpoint/2010/main" val="153807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2485" y="1676306"/>
            <a:ext cx="8538520" cy="4798447"/>
          </a:xfrm>
        </p:spPr>
        <p:txBody>
          <a:bodyPr>
            <a:normAutofit fontScale="92500"/>
          </a:bodyPr>
          <a:lstStyle/>
          <a:p>
            <a:pPr marL="18288" indent="0">
              <a:lnSpc>
                <a:spcPct val="150000"/>
              </a:lnSpc>
              <a:spcBef>
                <a:spcPts val="0"/>
              </a:spcBef>
              <a:buNone/>
            </a:pPr>
            <a:r>
              <a:rPr lang="en-US" sz="3900" dirty="0"/>
              <a:t> “The existence of life as we know it depends delicately on many seemingly fortuitous features of the laws of physics and the structure of the universe.”</a:t>
            </a:r>
            <a:r>
              <a:rPr lang="en-US" dirty="0"/>
              <a:t>                               </a:t>
            </a:r>
          </a:p>
          <a:p>
            <a:pPr marL="0" indent="0" algn="r">
              <a:spcBef>
                <a:spcPts val="1200"/>
              </a:spcBef>
              <a:buNone/>
            </a:pPr>
            <a:r>
              <a:rPr lang="en-US" sz="3000" dirty="0"/>
              <a:t>Paul Davies, </a:t>
            </a:r>
            <a:endParaRPr lang="en-US" sz="3000" i="1" dirty="0"/>
          </a:p>
          <a:p>
            <a:pPr marL="0" indent="0" algn="r">
              <a:buNone/>
            </a:pPr>
            <a:r>
              <a:rPr lang="en-US" sz="3000" dirty="0"/>
              <a:t>                       </a:t>
            </a:r>
            <a:r>
              <a:rPr lang="en-US" sz="3000" i="1" dirty="0"/>
              <a:t> The Mind Of God </a:t>
            </a:r>
            <a:endParaRPr lang="en-US" sz="3000" dirty="0"/>
          </a:p>
        </p:txBody>
      </p:sp>
      <p:sp>
        <p:nvSpPr>
          <p:cNvPr id="4" name="Slide Number Placeholder 3"/>
          <p:cNvSpPr>
            <a:spLocks noGrp="1"/>
          </p:cNvSpPr>
          <p:nvPr>
            <p:ph type="sldNum" sz="quarter" idx="11"/>
          </p:nvPr>
        </p:nvSpPr>
        <p:spPr>
          <a:xfrm>
            <a:off x="7010400" y="6367755"/>
            <a:ext cx="2133600" cy="304800"/>
          </a:xfrm>
        </p:spPr>
        <p:txBody>
          <a:bodyPr/>
          <a:lstStyle/>
          <a:p>
            <a:pPr algn="r"/>
            <a:r>
              <a:rPr lang="en-US" dirty="0"/>
              <a:t>Slide </a:t>
            </a:r>
            <a:fld id="{1789C0F2-17E0-497A-9BBE-0C73201AAFE3}" type="slidenum">
              <a:rPr lang="en-US" smtClean="0"/>
              <a:pPr algn="r"/>
              <a:t>58</a:t>
            </a:fld>
            <a:endParaRPr lang="en-US" dirty="0"/>
          </a:p>
        </p:txBody>
      </p:sp>
      <p:sp>
        <p:nvSpPr>
          <p:cNvPr id="7" name="Title 2">
            <a:extLst>
              <a:ext uri="{FF2B5EF4-FFF2-40B4-BE49-F238E27FC236}">
                <a16:creationId xmlns:a16="http://schemas.microsoft.com/office/drawing/2014/main" xmlns="" id="{F01B5ACE-31D5-354E-A139-9AFBD07AB942}"/>
              </a:ext>
            </a:extLst>
          </p:cNvPr>
          <p:cNvSpPr>
            <a:spLocks noGrp="1"/>
          </p:cNvSpPr>
          <p:nvPr>
            <p:ph type="title"/>
          </p:nvPr>
        </p:nvSpPr>
        <p:spPr>
          <a:xfrm>
            <a:off x="0" y="0"/>
            <a:ext cx="9144000" cy="1447800"/>
          </a:xfrm>
        </p:spPr>
        <p:txBody>
          <a:bodyPr/>
          <a:lstStyle/>
          <a:p>
            <a:pPr algn="ctr"/>
            <a:r>
              <a:rPr lang="en-US" dirty="0"/>
              <a:t>Fine Tuning </a:t>
            </a:r>
          </a:p>
        </p:txBody>
      </p:sp>
    </p:spTree>
    <p:extLst>
      <p:ext uri="{BB962C8B-B14F-4D97-AF65-F5344CB8AC3E}">
        <p14:creationId xmlns:p14="http://schemas.microsoft.com/office/powerpoint/2010/main" val="7672566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26758"/>
            <a:ext cx="8452021" cy="6145042"/>
          </a:xfrm>
        </p:spPr>
        <p:txBody>
          <a:bodyPr>
            <a:normAutofit fontScale="47500" lnSpcReduction="20000"/>
          </a:bodyPr>
          <a:lstStyle/>
          <a:p>
            <a:pPr marL="0" indent="0">
              <a:lnSpc>
                <a:spcPct val="150000"/>
              </a:lnSpc>
              <a:spcBef>
                <a:spcPts val="0"/>
              </a:spcBef>
              <a:buNone/>
            </a:pPr>
            <a:r>
              <a:rPr lang="en-US" sz="6700" dirty="0"/>
              <a:t>“There are three types of change to consider. Tiny infinitesimal changes are possible. If we change the value of </a:t>
            </a:r>
            <a:r>
              <a:rPr lang="en-US" sz="6700" dirty="0">
                <a:solidFill>
                  <a:srgbClr val="FF0000"/>
                </a:solidFill>
              </a:rPr>
              <a:t>the fine structure constant </a:t>
            </a:r>
            <a:r>
              <a:rPr lang="en-US" sz="6700" dirty="0"/>
              <a:t>only in the 20</a:t>
            </a:r>
            <a:r>
              <a:rPr lang="en-US" sz="6700" baseline="30000" dirty="0"/>
              <a:t>th</a:t>
            </a:r>
            <a:r>
              <a:rPr lang="en-US" sz="6700" dirty="0"/>
              <a:t> decimal place there will be no bad consequences for life</a:t>
            </a:r>
            <a:r>
              <a:rPr lang="is-IS" sz="6700" dirty="0"/>
              <a:t>…if we change it by a very small amount, say the 2</a:t>
            </a:r>
            <a:r>
              <a:rPr lang="is-IS" sz="6700" baseline="30000" dirty="0"/>
              <a:t>nd</a:t>
            </a:r>
            <a:r>
              <a:rPr lang="is-IS" sz="6700" dirty="0"/>
              <a:t> decimal place, then the changes become more significant. </a:t>
            </a:r>
          </a:p>
          <a:p>
            <a:pPr marL="571500" indent="-571500">
              <a:buFont typeface="Arial"/>
              <a:buChar char="•"/>
            </a:pPr>
            <a:endParaRPr lang="is-IS" dirty="0"/>
          </a:p>
          <a:p>
            <a:pPr marL="0" indent="0" algn="r">
              <a:buNone/>
            </a:pPr>
            <a:endParaRPr lang="en-US" sz="5100" i="1" dirty="0"/>
          </a:p>
        </p:txBody>
      </p:sp>
      <p:sp>
        <p:nvSpPr>
          <p:cNvPr id="3" name="Title 2"/>
          <p:cNvSpPr>
            <a:spLocks noGrp="1"/>
          </p:cNvSpPr>
          <p:nvPr>
            <p:ph type="title"/>
          </p:nvPr>
        </p:nvSpPr>
        <p:spPr>
          <a:xfrm>
            <a:off x="0" y="0"/>
            <a:ext cx="9144000" cy="1226025"/>
          </a:xfrm>
        </p:spPr>
        <p:txBody>
          <a:bodyPr/>
          <a:lstStyle/>
          <a:p>
            <a:pPr algn="ctr"/>
            <a:r>
              <a:rPr lang="en-US" dirty="0"/>
              <a:t>Fine Tuning</a:t>
            </a:r>
          </a:p>
        </p:txBody>
      </p:sp>
      <p:sp>
        <p:nvSpPr>
          <p:cNvPr id="4" name="Slide Number Placeholder 3"/>
          <p:cNvSpPr>
            <a:spLocks noGrp="1"/>
          </p:cNvSpPr>
          <p:nvPr>
            <p:ph type="sldNum" sz="quarter" idx="11"/>
          </p:nvPr>
        </p:nvSpPr>
        <p:spPr/>
        <p:txBody>
          <a:bodyPr/>
          <a:lstStyle/>
          <a:p>
            <a:r>
              <a:rPr lang="en-US" dirty="0"/>
              <a:t> Slide </a:t>
            </a:r>
            <a:fld id="{1789C0F2-17E0-497A-9BBE-0C73201AAFE3}" type="slidenum">
              <a:rPr lang="en-US" smtClean="0"/>
              <a:pPr/>
              <a:t>59</a:t>
            </a:fld>
            <a:endParaRPr lang="en-US" dirty="0"/>
          </a:p>
        </p:txBody>
      </p:sp>
      <p:sp>
        <p:nvSpPr>
          <p:cNvPr id="5" name="TextBox 4">
            <a:extLst>
              <a:ext uri="{FF2B5EF4-FFF2-40B4-BE49-F238E27FC236}">
                <a16:creationId xmlns:a16="http://schemas.microsoft.com/office/drawing/2014/main" xmlns="" id="{2F1AE117-5240-334A-8149-94DB9D1B0A5A}"/>
              </a:ext>
            </a:extLst>
          </p:cNvPr>
          <p:cNvSpPr txBox="1"/>
          <p:nvPr/>
        </p:nvSpPr>
        <p:spPr>
          <a:xfrm>
            <a:off x="4556348" y="5934670"/>
            <a:ext cx="3459892" cy="646331"/>
          </a:xfrm>
          <a:prstGeom prst="rect">
            <a:avLst/>
          </a:prstGeom>
          <a:noFill/>
        </p:spPr>
        <p:txBody>
          <a:bodyPr wrap="square" rtlCol="0">
            <a:spAutoFit/>
          </a:bodyPr>
          <a:lstStyle/>
          <a:p>
            <a:pPr algn="r"/>
            <a:r>
              <a:rPr lang="en-US" dirty="0">
                <a:solidFill>
                  <a:schemeClr val="bg1"/>
                </a:solidFill>
              </a:rPr>
              <a:t>Continued on next slide</a:t>
            </a:r>
            <a:endParaRPr lang="en-US" i="1" dirty="0">
              <a:solidFill>
                <a:schemeClr val="bg1"/>
              </a:solidFill>
            </a:endParaRPr>
          </a:p>
          <a:p>
            <a:endParaRPr lang="en-US" dirty="0"/>
          </a:p>
        </p:txBody>
      </p:sp>
    </p:spTree>
    <p:extLst>
      <p:ext uri="{BB962C8B-B14F-4D97-AF65-F5344CB8AC3E}">
        <p14:creationId xmlns:p14="http://schemas.microsoft.com/office/powerpoint/2010/main" val="1874050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8919" y="1482811"/>
            <a:ext cx="8649730" cy="4672227"/>
          </a:xfrm>
        </p:spPr>
        <p:txBody>
          <a:bodyPr>
            <a:normAutofit/>
          </a:bodyPr>
          <a:lstStyle/>
          <a:p>
            <a:pPr marL="571500" indent="-571500">
              <a:spcBef>
                <a:spcPts val="1464"/>
              </a:spcBef>
              <a:buFont typeface="Arial" panose="020B0604020202020204" pitchFamily="34" charset="0"/>
              <a:buChar char="•"/>
            </a:pPr>
            <a:r>
              <a:rPr lang="en-US" dirty="0"/>
              <a:t>Forces at work operate at the atomic level</a:t>
            </a:r>
          </a:p>
          <a:p>
            <a:pPr marL="571500" indent="-571500">
              <a:spcBef>
                <a:spcPts val="1464"/>
              </a:spcBef>
              <a:buFont typeface="Arial" panose="020B0604020202020204" pitchFamily="34" charset="0"/>
              <a:buChar char="•"/>
            </a:pPr>
            <a:r>
              <a:rPr lang="en-US" dirty="0"/>
              <a:t>Apparent causes (forces) in nature correspond to </a:t>
            </a:r>
            <a:r>
              <a:rPr lang="en-US" dirty="0">
                <a:solidFill>
                  <a:srgbClr val="FF0000"/>
                </a:solidFill>
              </a:rPr>
              <a:t>spiritual</a:t>
            </a:r>
            <a:r>
              <a:rPr lang="en-US" dirty="0"/>
              <a:t> qualities</a:t>
            </a:r>
          </a:p>
          <a:p>
            <a:pPr marL="571500" indent="-571500">
              <a:spcBef>
                <a:spcPts val="1464"/>
              </a:spcBef>
              <a:buFont typeface="Arial" panose="020B0604020202020204" pitchFamily="34" charset="0"/>
              <a:buChar char="•"/>
            </a:pPr>
            <a:r>
              <a:rPr lang="en-US" dirty="0"/>
              <a:t>Influx “fine tunes” by effects on the electric charge </a:t>
            </a:r>
          </a:p>
        </p:txBody>
      </p:sp>
      <p:sp>
        <p:nvSpPr>
          <p:cNvPr id="3" name="Title 2"/>
          <p:cNvSpPr>
            <a:spLocks noGrp="1"/>
          </p:cNvSpPr>
          <p:nvPr>
            <p:ph type="title"/>
          </p:nvPr>
        </p:nvSpPr>
        <p:spPr>
          <a:xfrm>
            <a:off x="0" y="0"/>
            <a:ext cx="9144000" cy="1104323"/>
          </a:xfrm>
        </p:spPr>
        <p:txBody>
          <a:bodyPr/>
          <a:lstStyle/>
          <a:p>
            <a:pPr algn="ctr"/>
            <a:r>
              <a:rPr lang="en-US" dirty="0"/>
              <a:t>Why look at Protein Folding?</a:t>
            </a:r>
          </a:p>
        </p:txBody>
      </p:sp>
      <p:sp>
        <p:nvSpPr>
          <p:cNvPr id="2" name="Slide Number Placeholder 1"/>
          <p:cNvSpPr>
            <a:spLocks noGrp="1"/>
          </p:cNvSpPr>
          <p:nvPr>
            <p:ph type="sldNum" sz="quarter" idx="11"/>
          </p:nvPr>
        </p:nvSpPr>
        <p:spPr>
          <a:xfrm>
            <a:off x="7010400" y="6404764"/>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6</a:t>
            </a:fld>
            <a:endParaRPr lang="en-US" dirty="0">
              <a:solidFill>
                <a:schemeClr val="bg1">
                  <a:alpha val="60000"/>
                </a:schemeClr>
              </a:solidFill>
            </a:endParaRPr>
          </a:p>
        </p:txBody>
      </p:sp>
    </p:spTree>
    <p:extLst>
      <p:ext uri="{BB962C8B-B14F-4D97-AF65-F5344CB8AC3E}">
        <p14:creationId xmlns:p14="http://schemas.microsoft.com/office/powerpoint/2010/main" val="42088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842" y="2468393"/>
            <a:ext cx="8452021" cy="2656702"/>
          </a:xfrm>
        </p:spPr>
        <p:txBody>
          <a:bodyPr>
            <a:normAutofit fontScale="77500" lnSpcReduction="20000"/>
          </a:bodyPr>
          <a:lstStyle/>
          <a:p>
            <a:pPr marL="0" indent="0">
              <a:lnSpc>
                <a:spcPct val="150000"/>
              </a:lnSpc>
              <a:spcBef>
                <a:spcPts val="0"/>
              </a:spcBef>
              <a:buNone/>
            </a:pPr>
            <a:r>
              <a:rPr lang="is-IS" sz="4100" dirty="0"/>
              <a:t>Properties of atoms are altered and complicated </a:t>
            </a:r>
            <a:r>
              <a:rPr lang="is-IS" sz="4100" dirty="0">
                <a:solidFill>
                  <a:srgbClr val="FF0000"/>
                </a:solidFill>
              </a:rPr>
              <a:t>processes like protein folding or DNA replication may be adversely affected.</a:t>
            </a:r>
            <a:r>
              <a:rPr lang="is-IS" sz="4100" dirty="0"/>
              <a:t>”</a:t>
            </a:r>
          </a:p>
          <a:p>
            <a:pPr marL="571500" indent="-571500">
              <a:buFont typeface="Arial"/>
              <a:buChar char="•"/>
            </a:pPr>
            <a:endParaRPr lang="is-IS" dirty="0"/>
          </a:p>
          <a:p>
            <a:pPr marL="0" indent="0" algn="r">
              <a:buNone/>
            </a:pPr>
            <a:endParaRPr lang="en-US" sz="5100" i="1" dirty="0"/>
          </a:p>
        </p:txBody>
      </p:sp>
      <p:sp>
        <p:nvSpPr>
          <p:cNvPr id="3" name="Title 2"/>
          <p:cNvSpPr>
            <a:spLocks noGrp="1"/>
          </p:cNvSpPr>
          <p:nvPr>
            <p:ph type="title"/>
          </p:nvPr>
        </p:nvSpPr>
        <p:spPr>
          <a:xfrm>
            <a:off x="0" y="0"/>
            <a:ext cx="9144000" cy="1226025"/>
          </a:xfrm>
        </p:spPr>
        <p:txBody>
          <a:bodyPr/>
          <a:lstStyle/>
          <a:p>
            <a:pPr algn="ctr"/>
            <a:r>
              <a:rPr lang="en-US" dirty="0"/>
              <a:t>Fine Tuning</a:t>
            </a:r>
          </a:p>
        </p:txBody>
      </p:sp>
      <p:sp>
        <p:nvSpPr>
          <p:cNvPr id="4" name="Slide Number Placeholder 3"/>
          <p:cNvSpPr>
            <a:spLocks noGrp="1"/>
          </p:cNvSpPr>
          <p:nvPr>
            <p:ph type="sldNum" sz="quarter" idx="11"/>
          </p:nvPr>
        </p:nvSpPr>
        <p:spPr/>
        <p:txBody>
          <a:bodyPr/>
          <a:lstStyle/>
          <a:p>
            <a:r>
              <a:rPr lang="en-US" dirty="0"/>
              <a:t> Slide </a:t>
            </a:r>
            <a:fld id="{1789C0F2-17E0-497A-9BBE-0C73201AAFE3}" type="slidenum">
              <a:rPr lang="en-US" smtClean="0"/>
              <a:pPr/>
              <a:t>60</a:t>
            </a:fld>
            <a:endParaRPr lang="en-US" dirty="0"/>
          </a:p>
        </p:txBody>
      </p:sp>
      <p:sp>
        <p:nvSpPr>
          <p:cNvPr id="5" name="TextBox 4">
            <a:extLst>
              <a:ext uri="{FF2B5EF4-FFF2-40B4-BE49-F238E27FC236}">
                <a16:creationId xmlns:a16="http://schemas.microsoft.com/office/drawing/2014/main" xmlns="" id="{2F1AE117-5240-334A-8149-94DB9D1B0A5A}"/>
              </a:ext>
            </a:extLst>
          </p:cNvPr>
          <p:cNvSpPr txBox="1"/>
          <p:nvPr/>
        </p:nvSpPr>
        <p:spPr>
          <a:xfrm>
            <a:off x="5219494" y="4860625"/>
            <a:ext cx="3459892" cy="1107996"/>
          </a:xfrm>
          <a:prstGeom prst="rect">
            <a:avLst/>
          </a:prstGeom>
          <a:noFill/>
        </p:spPr>
        <p:txBody>
          <a:bodyPr wrap="square" rtlCol="0">
            <a:spAutoFit/>
          </a:bodyPr>
          <a:lstStyle/>
          <a:p>
            <a:pPr algn="r"/>
            <a:r>
              <a:rPr lang="is-IS" sz="2400" dirty="0">
                <a:solidFill>
                  <a:schemeClr val="bg1"/>
                </a:solidFill>
              </a:rPr>
              <a:t>John Barrow</a:t>
            </a:r>
          </a:p>
          <a:p>
            <a:pPr algn="r"/>
            <a:r>
              <a:rPr lang="is-IS" sz="2400" i="1" dirty="0">
                <a:solidFill>
                  <a:schemeClr val="bg1"/>
                </a:solidFill>
              </a:rPr>
              <a:t>The Constants </a:t>
            </a:r>
            <a:r>
              <a:rPr lang="en-US" sz="2400" i="1" dirty="0">
                <a:solidFill>
                  <a:schemeClr val="bg1"/>
                </a:solidFill>
              </a:rPr>
              <a:t>of Nature</a:t>
            </a:r>
          </a:p>
          <a:p>
            <a:endParaRPr lang="en-US" dirty="0"/>
          </a:p>
        </p:txBody>
      </p:sp>
      <p:sp>
        <p:nvSpPr>
          <p:cNvPr id="6" name="TextBox 5">
            <a:extLst>
              <a:ext uri="{FF2B5EF4-FFF2-40B4-BE49-F238E27FC236}">
                <a16:creationId xmlns:a16="http://schemas.microsoft.com/office/drawing/2014/main" xmlns="" id="{12B73B94-10D1-F742-93A4-7BB45E9567BD}"/>
              </a:ext>
            </a:extLst>
          </p:cNvPr>
          <p:cNvSpPr txBox="1"/>
          <p:nvPr/>
        </p:nvSpPr>
        <p:spPr>
          <a:xfrm>
            <a:off x="222422" y="1360213"/>
            <a:ext cx="2879124" cy="646331"/>
          </a:xfrm>
          <a:prstGeom prst="rect">
            <a:avLst/>
          </a:prstGeom>
          <a:noFill/>
        </p:spPr>
        <p:txBody>
          <a:bodyPr wrap="square" rtlCol="0">
            <a:spAutoFit/>
          </a:bodyPr>
          <a:lstStyle/>
          <a:p>
            <a:pPr algn="r"/>
            <a:r>
              <a:rPr lang="en-US" dirty="0">
                <a:solidFill>
                  <a:schemeClr val="bg1"/>
                </a:solidFill>
              </a:rPr>
              <a:t>Continued from last slide</a:t>
            </a:r>
            <a:endParaRPr lang="en-US" i="1" dirty="0">
              <a:solidFill>
                <a:schemeClr val="bg1"/>
              </a:solidFill>
            </a:endParaRPr>
          </a:p>
          <a:p>
            <a:endParaRPr lang="en-US" dirty="0"/>
          </a:p>
        </p:txBody>
      </p:sp>
    </p:spTree>
    <p:extLst>
      <p:ext uri="{BB962C8B-B14F-4D97-AF65-F5344CB8AC3E}">
        <p14:creationId xmlns:p14="http://schemas.microsoft.com/office/powerpoint/2010/main" val="943119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12" y="0"/>
            <a:ext cx="9144000" cy="1447800"/>
          </a:xfrm>
        </p:spPr>
        <p:txBody>
          <a:bodyPr/>
          <a:lstStyle/>
          <a:p>
            <a:pPr algn="ctr"/>
            <a:r>
              <a:rPr lang="en-US" dirty="0"/>
              <a:t>Fine Structure Constant</a:t>
            </a:r>
          </a:p>
        </p:txBody>
      </p:sp>
      <p:pic>
        <p:nvPicPr>
          <p:cNvPr id="19" name="Content Placeholder 18"/>
          <p:cNvPicPr>
            <a:picLocks noGrp="1" noChangeAspect="1"/>
          </p:cNvPicPr>
          <p:nvPr>
            <p:ph idx="1"/>
          </p:nvPr>
        </p:nvPicPr>
        <p:blipFill>
          <a:blip r:embed="rId2"/>
          <a:srcRect t="12913" b="12913"/>
          <a:stretch>
            <a:fillRect/>
          </a:stretch>
        </p:blipFill>
        <p:spPr>
          <a:xfrm>
            <a:off x="1361730" y="2874683"/>
            <a:ext cx="6420540" cy="3852323"/>
          </a:xfrm>
        </p:spPr>
      </p:pic>
      <p:pic>
        <p:nvPicPr>
          <p:cNvPr id="20" name="Picture 19"/>
          <p:cNvPicPr>
            <a:picLocks noChangeAspect="1"/>
          </p:cNvPicPr>
          <p:nvPr/>
        </p:nvPicPr>
        <p:blipFill>
          <a:blip r:embed="rId3"/>
          <a:stretch>
            <a:fillRect/>
          </a:stretch>
        </p:blipFill>
        <p:spPr>
          <a:xfrm>
            <a:off x="0" y="1689827"/>
            <a:ext cx="9144000" cy="1184856"/>
          </a:xfrm>
          <a:prstGeom prst="rect">
            <a:avLst/>
          </a:prstGeom>
        </p:spPr>
      </p:pic>
      <p:sp>
        <p:nvSpPr>
          <p:cNvPr id="2" name="Slide Number Placeholder 1"/>
          <p:cNvSpPr>
            <a:spLocks noGrp="1"/>
          </p:cNvSpPr>
          <p:nvPr>
            <p:ph type="sldNum" sz="quarter" idx="11"/>
          </p:nvPr>
        </p:nvSpPr>
        <p:spPr>
          <a:xfrm>
            <a:off x="6825873" y="6227482"/>
            <a:ext cx="2133600" cy="304800"/>
          </a:xfrm>
        </p:spPr>
        <p:txBody>
          <a:bodyPr/>
          <a:lstStyle/>
          <a:p>
            <a:r>
              <a:rPr lang="en-US" dirty="0"/>
              <a:t>Slide </a:t>
            </a:r>
            <a:fld id="{1789C0F2-17E0-497A-9BBE-0C73201AAFE3}" type="slidenum">
              <a:rPr lang="en-US" smtClean="0"/>
              <a:pPr/>
              <a:t>61</a:t>
            </a:fld>
            <a:endParaRPr lang="en-US" dirty="0"/>
          </a:p>
        </p:txBody>
      </p:sp>
    </p:spTree>
    <p:extLst>
      <p:ext uri="{BB962C8B-B14F-4D97-AF65-F5344CB8AC3E}">
        <p14:creationId xmlns:p14="http://schemas.microsoft.com/office/powerpoint/2010/main" val="517438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205" y="1447800"/>
            <a:ext cx="8600303" cy="5051854"/>
          </a:xfrm>
        </p:spPr>
        <p:txBody>
          <a:bodyPr>
            <a:normAutofit fontScale="77500" lnSpcReduction="20000"/>
          </a:bodyPr>
          <a:lstStyle/>
          <a:p>
            <a:pPr marL="0" indent="0">
              <a:lnSpc>
                <a:spcPct val="150000"/>
              </a:lnSpc>
              <a:spcBef>
                <a:spcPts val="0"/>
              </a:spcBef>
              <a:buNone/>
            </a:pPr>
            <a:r>
              <a:rPr lang="en-US" dirty="0"/>
              <a:t>“And because there must be a continuous connection with the spiritual world in order that every single thing may be kept in being, or constantly come into being, it follows that the purer or more interior things within the natural order, and consequently within the human being, spring from that world, and </a:t>
            </a:r>
            <a:r>
              <a:rPr lang="en-US" dirty="0">
                <a:solidFill>
                  <a:srgbClr val="FF0000"/>
                </a:solidFill>
              </a:rPr>
              <a:t>the purer or more interior things are forms such as are able to receive influx</a:t>
            </a:r>
            <a:r>
              <a:rPr lang="is-IS" dirty="0">
                <a:solidFill>
                  <a:srgbClr val="FF0000"/>
                </a:solidFill>
              </a:rPr>
              <a:t>…”</a:t>
            </a:r>
            <a:endParaRPr lang="en-US" dirty="0">
              <a:solidFill>
                <a:srgbClr val="FF0000"/>
              </a:solidFill>
            </a:endParaRPr>
          </a:p>
        </p:txBody>
      </p:sp>
      <p:sp>
        <p:nvSpPr>
          <p:cNvPr id="3" name="Title 2"/>
          <p:cNvSpPr>
            <a:spLocks noGrp="1"/>
          </p:cNvSpPr>
          <p:nvPr>
            <p:ph type="title"/>
          </p:nvPr>
        </p:nvSpPr>
        <p:spPr>
          <a:xfrm>
            <a:off x="0" y="0"/>
            <a:ext cx="9144000" cy="1447800"/>
          </a:xfrm>
        </p:spPr>
        <p:txBody>
          <a:bodyPr/>
          <a:lstStyle/>
          <a:p>
            <a:pPr algn="ctr"/>
            <a:r>
              <a:rPr lang="en-US" dirty="0"/>
              <a:t>Arcana </a:t>
            </a:r>
            <a:r>
              <a:rPr lang="en-US" dirty="0" err="1"/>
              <a:t>Coelestia</a:t>
            </a:r>
            <a:r>
              <a:rPr lang="en-US" dirty="0"/>
              <a:t> 4524</a:t>
            </a:r>
          </a:p>
        </p:txBody>
      </p:sp>
      <p:sp>
        <p:nvSpPr>
          <p:cNvPr id="4" name="Slide Number Placeholder 3"/>
          <p:cNvSpPr>
            <a:spLocks noGrp="1"/>
          </p:cNvSpPr>
          <p:nvPr>
            <p:ph type="sldNum" sz="quarter" idx="11"/>
          </p:nvPr>
        </p:nvSpPr>
        <p:spPr>
          <a:xfrm>
            <a:off x="7010400" y="6367755"/>
            <a:ext cx="2133600" cy="304800"/>
          </a:xfrm>
        </p:spPr>
        <p:txBody>
          <a:bodyPr/>
          <a:lstStyle/>
          <a:p>
            <a:pPr algn="r"/>
            <a:r>
              <a:rPr lang="en-US" dirty="0"/>
              <a:t>Slide </a:t>
            </a:r>
            <a:fld id="{1789C0F2-17E0-497A-9BBE-0C73201AAFE3}" type="slidenum">
              <a:rPr lang="en-US" smtClean="0"/>
              <a:pPr algn="r"/>
              <a:t>62</a:t>
            </a:fld>
            <a:endParaRPr lang="en-US" dirty="0"/>
          </a:p>
        </p:txBody>
      </p:sp>
    </p:spTree>
    <p:extLst>
      <p:ext uri="{BB962C8B-B14F-4D97-AF65-F5344CB8AC3E}">
        <p14:creationId xmlns:p14="http://schemas.microsoft.com/office/powerpoint/2010/main" val="156340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0768" y="531341"/>
            <a:ext cx="7994821" cy="6054810"/>
          </a:xfrm>
        </p:spPr>
        <p:txBody>
          <a:bodyPr>
            <a:normAutofit fontScale="92500"/>
          </a:bodyPr>
          <a:lstStyle/>
          <a:p>
            <a:pPr marL="0" indent="0">
              <a:lnSpc>
                <a:spcPct val="150000"/>
              </a:lnSpc>
              <a:buNone/>
            </a:pPr>
            <a:r>
              <a:rPr lang="en-US" dirty="0"/>
              <a:t>“Understanding the spiritual cascade of discrete degrees behind the physical degree of life may be a </a:t>
            </a:r>
            <a:r>
              <a:rPr lang="en-US" i="1" dirty="0"/>
              <a:t>framework</a:t>
            </a:r>
            <a:r>
              <a:rPr lang="en-US" dirty="0"/>
              <a:t> that is useful to better understand what is still unknown about protein structure, function and synthesis </a:t>
            </a:r>
          </a:p>
          <a:p>
            <a:pPr marL="0" indent="0" algn="r">
              <a:buNone/>
            </a:pPr>
            <a:r>
              <a:rPr lang="en-US" dirty="0"/>
              <a:t> Ian Thompson, PhD</a:t>
            </a:r>
          </a:p>
        </p:txBody>
      </p:sp>
      <p:sp>
        <p:nvSpPr>
          <p:cNvPr id="4" name="Slide Number Placeholder 3"/>
          <p:cNvSpPr>
            <a:spLocks noGrp="1"/>
          </p:cNvSpPr>
          <p:nvPr>
            <p:ph type="sldNum" sz="quarter" idx="11"/>
          </p:nvPr>
        </p:nvSpPr>
        <p:spPr>
          <a:xfrm>
            <a:off x="7005681" y="6281351"/>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7</a:t>
            </a:fld>
            <a:endParaRPr lang="en-US" dirty="0">
              <a:solidFill>
                <a:schemeClr val="bg1">
                  <a:alpha val="60000"/>
                </a:schemeClr>
              </a:solidFill>
            </a:endParaRPr>
          </a:p>
        </p:txBody>
      </p:sp>
    </p:spTree>
    <p:extLst>
      <p:ext uri="{BB962C8B-B14F-4D97-AF65-F5344CB8AC3E}">
        <p14:creationId xmlns:p14="http://schemas.microsoft.com/office/powerpoint/2010/main" val="168259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7968" y="2312490"/>
            <a:ext cx="7278129" cy="3657599"/>
          </a:xfrm>
        </p:spPr>
        <p:txBody>
          <a:bodyPr/>
          <a:lstStyle/>
          <a:p>
            <a:pPr marL="589788" indent="-571500">
              <a:lnSpc>
                <a:spcPct val="110000"/>
              </a:lnSpc>
              <a:spcBef>
                <a:spcPts val="1464"/>
              </a:spcBef>
              <a:buFont typeface="Arial"/>
              <a:buChar char="•"/>
            </a:pPr>
            <a:r>
              <a:rPr lang="en-US" i="1" dirty="0"/>
              <a:t>In Vivo </a:t>
            </a:r>
            <a:r>
              <a:rPr lang="en-US" dirty="0"/>
              <a:t> (within a living cell)</a:t>
            </a:r>
            <a:endParaRPr lang="en-US" i="1" dirty="0"/>
          </a:p>
          <a:p>
            <a:pPr marL="589788" indent="-571500">
              <a:lnSpc>
                <a:spcPct val="110000"/>
              </a:lnSpc>
              <a:spcBef>
                <a:spcPts val="1464"/>
              </a:spcBef>
              <a:buFont typeface="Arial"/>
              <a:buChar char="•"/>
            </a:pPr>
            <a:r>
              <a:rPr lang="en-US" i="1" dirty="0"/>
              <a:t>In Vitro (</a:t>
            </a:r>
            <a:r>
              <a:rPr lang="en-US" dirty="0"/>
              <a:t>in a test tube)</a:t>
            </a:r>
            <a:r>
              <a:rPr lang="en-US" i="1" dirty="0"/>
              <a:t>)</a:t>
            </a:r>
            <a:endParaRPr lang="en-US" dirty="0"/>
          </a:p>
          <a:p>
            <a:pPr marL="589788" indent="-571500">
              <a:lnSpc>
                <a:spcPct val="110000"/>
              </a:lnSpc>
              <a:spcBef>
                <a:spcPts val="1464"/>
              </a:spcBef>
              <a:buFont typeface="Arial"/>
              <a:buChar char="•"/>
            </a:pPr>
            <a:r>
              <a:rPr lang="en-US" i="1" dirty="0"/>
              <a:t>In </a:t>
            </a:r>
            <a:r>
              <a:rPr lang="en-US" i="1" dirty="0" err="1"/>
              <a:t>Silico</a:t>
            </a:r>
            <a:r>
              <a:rPr lang="en-US" i="1" dirty="0"/>
              <a:t> (</a:t>
            </a:r>
            <a:r>
              <a:rPr lang="en-US" dirty="0"/>
              <a:t>computational)</a:t>
            </a:r>
            <a:endParaRPr lang="en-US" i="1" dirty="0"/>
          </a:p>
        </p:txBody>
      </p:sp>
      <p:sp>
        <p:nvSpPr>
          <p:cNvPr id="3" name="Title 2"/>
          <p:cNvSpPr>
            <a:spLocks noGrp="1"/>
          </p:cNvSpPr>
          <p:nvPr>
            <p:ph type="title"/>
          </p:nvPr>
        </p:nvSpPr>
        <p:spPr>
          <a:xfrm>
            <a:off x="49427" y="0"/>
            <a:ext cx="9045145" cy="1767988"/>
          </a:xfrm>
        </p:spPr>
        <p:txBody>
          <a:bodyPr/>
          <a:lstStyle/>
          <a:p>
            <a:pPr algn="ctr"/>
            <a:r>
              <a:rPr lang="en-US" dirty="0"/>
              <a:t>Three Approaches to the Study of Protein Synthesis</a:t>
            </a:r>
          </a:p>
        </p:txBody>
      </p:sp>
      <p:sp>
        <p:nvSpPr>
          <p:cNvPr id="4" name="Slide Number Placeholder 3"/>
          <p:cNvSpPr>
            <a:spLocks noGrp="1"/>
          </p:cNvSpPr>
          <p:nvPr>
            <p:ph type="sldNum" sz="quarter" idx="11"/>
          </p:nvPr>
        </p:nvSpPr>
        <p:spPr>
          <a:xfrm>
            <a:off x="6960972" y="6362191"/>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8</a:t>
            </a:fld>
            <a:endParaRPr lang="en-US" dirty="0">
              <a:solidFill>
                <a:schemeClr val="bg1">
                  <a:alpha val="60000"/>
                </a:schemeClr>
              </a:solidFill>
            </a:endParaRPr>
          </a:p>
        </p:txBody>
      </p:sp>
    </p:spTree>
    <p:extLst>
      <p:ext uri="{BB962C8B-B14F-4D97-AF65-F5344CB8AC3E}">
        <p14:creationId xmlns:p14="http://schemas.microsoft.com/office/powerpoint/2010/main" val="2062341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8680" y="2128405"/>
            <a:ext cx="7406640" cy="3657599"/>
          </a:xfrm>
        </p:spPr>
        <p:txBody>
          <a:bodyPr>
            <a:normAutofit/>
          </a:bodyPr>
          <a:lstStyle/>
          <a:p>
            <a:pPr marL="571500" indent="-571500">
              <a:lnSpc>
                <a:spcPct val="130000"/>
              </a:lnSpc>
              <a:buFont typeface="Arial"/>
              <a:buChar char="•"/>
            </a:pPr>
            <a:r>
              <a:rPr lang="en-US" dirty="0"/>
              <a:t>19</a:t>
            </a:r>
            <a:r>
              <a:rPr lang="en-US" baseline="30000" dirty="0"/>
              <a:t>th</a:t>
            </a:r>
            <a:r>
              <a:rPr lang="en-US" dirty="0"/>
              <a:t> century brewing and baking</a:t>
            </a:r>
          </a:p>
          <a:p>
            <a:pPr marL="571500" indent="-571500">
              <a:lnSpc>
                <a:spcPct val="130000"/>
              </a:lnSpc>
              <a:buFont typeface="Arial"/>
              <a:buChar char="•"/>
            </a:pPr>
            <a:r>
              <a:rPr lang="en-US" dirty="0"/>
              <a:t>Pasteur’s discoveries</a:t>
            </a:r>
          </a:p>
          <a:p>
            <a:pPr marL="571500" indent="-571500">
              <a:lnSpc>
                <a:spcPct val="130000"/>
              </a:lnSpc>
              <a:buFont typeface="Arial"/>
              <a:buChar char="•"/>
            </a:pPr>
            <a:r>
              <a:rPr lang="en-US" dirty="0"/>
              <a:t>Pasteur </a:t>
            </a:r>
            <a:r>
              <a:rPr lang="en-US" dirty="0" err="1"/>
              <a:t>vs</a:t>
            </a:r>
            <a:r>
              <a:rPr lang="en-US" dirty="0"/>
              <a:t> </a:t>
            </a:r>
            <a:r>
              <a:rPr lang="en-US" dirty="0" smtClean="0"/>
              <a:t>Liebig           </a:t>
            </a:r>
            <a:r>
              <a:rPr lang="en-US" dirty="0" err="1" smtClean="0"/>
              <a:t>Traube</a:t>
            </a:r>
            <a:endParaRPr lang="en-US" dirty="0"/>
          </a:p>
        </p:txBody>
      </p:sp>
      <p:sp>
        <p:nvSpPr>
          <p:cNvPr id="3" name="Title 2"/>
          <p:cNvSpPr>
            <a:spLocks noGrp="1"/>
          </p:cNvSpPr>
          <p:nvPr>
            <p:ph type="title"/>
          </p:nvPr>
        </p:nvSpPr>
        <p:spPr>
          <a:xfrm>
            <a:off x="24714" y="0"/>
            <a:ext cx="9119286" cy="1655805"/>
          </a:xfrm>
        </p:spPr>
        <p:txBody>
          <a:bodyPr/>
          <a:lstStyle/>
          <a:p>
            <a:pPr algn="ctr"/>
            <a:r>
              <a:rPr lang="en-US" sz="4400" dirty="0"/>
              <a:t>Beginning of Modern Protein Science</a:t>
            </a:r>
          </a:p>
        </p:txBody>
      </p:sp>
      <p:sp>
        <p:nvSpPr>
          <p:cNvPr id="4" name="Slide Number Placeholder 3"/>
          <p:cNvSpPr>
            <a:spLocks noGrp="1"/>
          </p:cNvSpPr>
          <p:nvPr>
            <p:ph type="sldNum" sz="quarter" idx="11"/>
          </p:nvPr>
        </p:nvSpPr>
        <p:spPr>
          <a:xfrm>
            <a:off x="6985686" y="6369221"/>
            <a:ext cx="2133600" cy="304800"/>
          </a:xfrm>
        </p:spPr>
        <p:txBody>
          <a:bodyPr/>
          <a:lstStyle/>
          <a:p>
            <a:pPr algn="r"/>
            <a:r>
              <a:rPr lang="en-US" dirty="0">
                <a:solidFill>
                  <a:schemeClr val="bg1">
                    <a:alpha val="60000"/>
                  </a:schemeClr>
                </a:solidFill>
              </a:rPr>
              <a:t>Slide </a:t>
            </a:r>
            <a:fld id="{1789C0F2-17E0-497A-9BBE-0C73201AAFE3}" type="slidenum">
              <a:rPr lang="en-US" smtClean="0">
                <a:solidFill>
                  <a:schemeClr val="bg1">
                    <a:alpha val="60000"/>
                  </a:schemeClr>
                </a:solidFill>
              </a:rPr>
              <a:pPr algn="r"/>
              <a:t>9</a:t>
            </a:fld>
            <a:endParaRPr lang="en-US" dirty="0">
              <a:solidFill>
                <a:schemeClr val="bg1">
                  <a:alpha val="60000"/>
                </a:schemeClr>
              </a:solidFill>
            </a:endParaRPr>
          </a:p>
        </p:txBody>
      </p:sp>
      <p:sp>
        <p:nvSpPr>
          <p:cNvPr id="5" name="Right Arrow 4"/>
          <p:cNvSpPr/>
          <p:nvPr/>
        </p:nvSpPr>
        <p:spPr>
          <a:xfrm>
            <a:off x="5093276" y="4779322"/>
            <a:ext cx="978408" cy="3011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096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27280</TotalTime>
  <Words>3647</Words>
  <Application>Microsoft Macintosh PowerPoint</Application>
  <PresentationFormat>On-screen Show (4:3)</PresentationFormat>
  <Paragraphs>349</Paragraphs>
  <Slides>62</Slides>
  <Notes>36</Notes>
  <HiddenSlides>0</HiddenSlides>
  <MMClips>2</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Elemental</vt:lpstr>
      <vt:lpstr>Protein Synthesis and “Fine Tuning”</vt:lpstr>
      <vt:lpstr>“Proteins are subtle and delicate things…”</vt:lpstr>
      <vt:lpstr>PowerPoint Presentation</vt:lpstr>
      <vt:lpstr>Functions of Proteins</vt:lpstr>
      <vt:lpstr>PowerPoint Presentation</vt:lpstr>
      <vt:lpstr>Why look at Protein Folding?</vt:lpstr>
      <vt:lpstr>PowerPoint Presentation</vt:lpstr>
      <vt:lpstr>Three Approaches to the Study of Protein Synthesis</vt:lpstr>
      <vt:lpstr>Beginning of Modern Protein Science</vt:lpstr>
      <vt:lpstr>“Anfinsen’s Dogma”</vt:lpstr>
      <vt:lpstr>What Determines the Amino Acid Sequence?</vt:lpstr>
      <vt:lpstr>PowerPoint Presentation</vt:lpstr>
      <vt:lpstr>Stages In The Formation Of Proteins</vt:lpstr>
      <vt:lpstr>PowerPoint Presentation</vt:lpstr>
      <vt:lpstr>PowerPoint Presentation</vt:lpstr>
      <vt:lpstr> Discrete Degrees</vt:lpstr>
      <vt:lpstr>PowerPoint Presentation</vt:lpstr>
      <vt:lpstr>“Levinthal’s Paradox”</vt:lpstr>
      <vt:lpstr>Many Attempts to Solve Levinthal’s Paradox</vt:lpstr>
      <vt:lpstr>Landscape “Funnel”</vt:lpstr>
      <vt:lpstr>The Protein Folding Problem</vt:lpstr>
      <vt:lpstr>Key Theological Principle:</vt:lpstr>
      <vt:lpstr>Key Theological Principle:</vt:lpstr>
      <vt:lpstr>PowerPoint Presentation</vt:lpstr>
      <vt:lpstr>Competing Theories of Protein Folding</vt:lpstr>
      <vt:lpstr>Protein Folding - from a Theistic Science Perspective</vt:lpstr>
      <vt:lpstr>PowerPoint Presentation</vt:lpstr>
      <vt:lpstr>Forces and Correspondences!</vt:lpstr>
      <vt:lpstr>Hierarchy of Forces</vt:lpstr>
      <vt:lpstr>van der Waals interactions </vt:lpstr>
      <vt:lpstr>PowerPoint Presentation</vt:lpstr>
      <vt:lpstr>PowerPoint Presentation</vt:lpstr>
      <vt:lpstr>Hydrogen Bonds</vt:lpstr>
      <vt:lpstr>Hydrogen Bonds</vt:lpstr>
      <vt:lpstr>Hydrogen Bonds</vt:lpstr>
      <vt:lpstr>Salt Bridges   (Ionic bonds)</vt:lpstr>
      <vt:lpstr>PowerPoint Presentation</vt:lpstr>
      <vt:lpstr>Strength of an Ionic Bond:</vt:lpstr>
      <vt:lpstr>Salt Bridges   (Ionic bonds)</vt:lpstr>
      <vt:lpstr>Peptide Bonds</vt:lpstr>
      <vt:lpstr>Peptide Bonds</vt:lpstr>
      <vt:lpstr>Peptide Bonds</vt:lpstr>
      <vt:lpstr>Covalent Bonds</vt:lpstr>
      <vt:lpstr>Covalent Bonds</vt:lpstr>
      <vt:lpstr>Hydrophobic Interactions</vt:lpstr>
      <vt:lpstr>Hydrophobic Interactions</vt:lpstr>
      <vt:lpstr> Hydrophobic Amino Acids  and Water</vt:lpstr>
      <vt:lpstr>New Horizons!</vt:lpstr>
      <vt:lpstr>PowerPoint Presentation</vt:lpstr>
      <vt:lpstr>Arcana Coelestia 3629</vt:lpstr>
      <vt:lpstr>Chaperone Proteins</vt:lpstr>
      <vt:lpstr>Chaperone Proteins</vt:lpstr>
      <vt:lpstr>“Behold I Make All Things New”</vt:lpstr>
      <vt:lpstr>Chaperone Proteins</vt:lpstr>
      <vt:lpstr>Arcana Coelestia 5131</vt:lpstr>
      <vt:lpstr>Arcana Coelestia 4523</vt:lpstr>
      <vt:lpstr>Fine Tuning </vt:lpstr>
      <vt:lpstr>Fine Tuning </vt:lpstr>
      <vt:lpstr>Fine Tuning</vt:lpstr>
      <vt:lpstr>Fine Tuning</vt:lpstr>
      <vt:lpstr>Fine Structure Constant</vt:lpstr>
      <vt:lpstr>Arcana Coelestia 4524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PROTEIN SYNTHESIS AND FINE TUNING</dc:title>
  <dc:creator>Office 2004 Test Drive User</dc:creator>
  <cp:lastModifiedBy>Office 2004 Test Drive User</cp:lastModifiedBy>
  <cp:revision>253</cp:revision>
  <dcterms:created xsi:type="dcterms:W3CDTF">2019-08-16T19:57:57Z</dcterms:created>
  <dcterms:modified xsi:type="dcterms:W3CDTF">2019-10-21T21:37:42Z</dcterms:modified>
</cp:coreProperties>
</file>