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sldIdLst>
    <p:sldId id="256" r:id="rId2"/>
    <p:sldId id="257" r:id="rId3"/>
    <p:sldId id="260" r:id="rId4"/>
    <p:sldId id="285" r:id="rId5"/>
    <p:sldId id="277" r:id="rId6"/>
    <p:sldId id="258" r:id="rId7"/>
    <p:sldId id="276" r:id="rId8"/>
    <p:sldId id="259" r:id="rId9"/>
    <p:sldId id="278" r:id="rId10"/>
    <p:sldId id="295" r:id="rId11"/>
    <p:sldId id="282" r:id="rId12"/>
    <p:sldId id="279" r:id="rId13"/>
    <p:sldId id="281" r:id="rId14"/>
    <p:sldId id="280" r:id="rId15"/>
    <p:sldId id="283" r:id="rId16"/>
    <p:sldId id="284" r:id="rId17"/>
    <p:sldId id="292" r:id="rId18"/>
    <p:sldId id="287" r:id="rId19"/>
    <p:sldId id="288" r:id="rId20"/>
    <p:sldId id="289" r:id="rId21"/>
    <p:sldId id="291" r:id="rId22"/>
    <p:sldId id="293" r:id="rId23"/>
    <p:sldId id="290" r:id="rId24"/>
    <p:sldId id="347" r:id="rId25"/>
    <p:sldId id="350" r:id="rId26"/>
    <p:sldId id="349" r:id="rId27"/>
    <p:sldId id="294" r:id="rId28"/>
    <p:sldId id="346" r:id="rId29"/>
    <p:sldId id="345" r:id="rId30"/>
    <p:sldId id="344" r:id="rId31"/>
    <p:sldId id="340" r:id="rId32"/>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00"/>
    <p:restoredTop sz="94694"/>
  </p:normalViewPr>
  <p:slideViewPr>
    <p:cSldViewPr snapToGrid="0">
      <p:cViewPr varScale="1">
        <p:scale>
          <a:sx n="121" d="100"/>
          <a:sy n="121" d="100"/>
        </p:scale>
        <p:origin x="17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5048DA-6C9C-458B-8BB9-25E4E96EAB8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63073A3-E4A9-43C9-8793-9FEFE6B7641D}">
      <dgm:prSet/>
      <dgm:spPr/>
      <dgm:t>
        <a:bodyPr/>
        <a:lstStyle/>
        <a:p>
          <a:r>
            <a:rPr lang="en-US"/>
            <a:t>What are the levels of development in children and adults?</a:t>
          </a:r>
        </a:p>
      </dgm:t>
    </dgm:pt>
    <dgm:pt modelId="{9D06507F-646F-4330-B1DA-B0498ADFB304}" type="parTrans" cxnId="{54282C34-2412-4B25-87AA-FF11B51D5AED}">
      <dgm:prSet/>
      <dgm:spPr/>
      <dgm:t>
        <a:bodyPr/>
        <a:lstStyle/>
        <a:p>
          <a:endParaRPr lang="en-US"/>
        </a:p>
      </dgm:t>
    </dgm:pt>
    <dgm:pt modelId="{89F0D47C-18C3-4CBE-974A-73F2830D99DB}" type="sibTrans" cxnId="{54282C34-2412-4B25-87AA-FF11B51D5AED}">
      <dgm:prSet/>
      <dgm:spPr/>
      <dgm:t>
        <a:bodyPr/>
        <a:lstStyle/>
        <a:p>
          <a:endParaRPr lang="en-US"/>
        </a:p>
      </dgm:t>
    </dgm:pt>
    <dgm:pt modelId="{F2EA380C-A314-4429-8990-5C0A18B3E6F7}">
      <dgm:prSet/>
      <dgm:spPr/>
      <dgm:t>
        <a:bodyPr/>
        <a:lstStyle/>
        <a:p>
          <a:r>
            <a:rPr lang="en-US"/>
            <a:t>Piaget, Erikson &amp; others have suggested stages.</a:t>
          </a:r>
        </a:p>
      </dgm:t>
    </dgm:pt>
    <dgm:pt modelId="{5F7B8E7E-DF4C-48F1-AEA3-FECABE7652F8}" type="parTrans" cxnId="{7583FDA7-8355-427C-85E3-F12F5846352B}">
      <dgm:prSet/>
      <dgm:spPr/>
      <dgm:t>
        <a:bodyPr/>
        <a:lstStyle/>
        <a:p>
          <a:endParaRPr lang="en-US"/>
        </a:p>
      </dgm:t>
    </dgm:pt>
    <dgm:pt modelId="{46DB37A1-93CC-4E7F-90B4-7DB0A40CE4BB}" type="sibTrans" cxnId="{7583FDA7-8355-427C-85E3-F12F5846352B}">
      <dgm:prSet/>
      <dgm:spPr/>
      <dgm:t>
        <a:bodyPr/>
        <a:lstStyle/>
        <a:p>
          <a:endParaRPr lang="en-US"/>
        </a:p>
      </dgm:t>
    </dgm:pt>
    <dgm:pt modelId="{EC02586C-AE9F-4998-87C4-3063318EB362}">
      <dgm:prSet/>
      <dgm:spPr/>
      <dgm:t>
        <a:bodyPr/>
        <a:lstStyle/>
        <a:p>
          <a:r>
            <a:rPr lang="en-US"/>
            <a:t>Why are there such stages? </a:t>
          </a:r>
        </a:p>
      </dgm:t>
    </dgm:pt>
    <dgm:pt modelId="{80D74169-EE1E-4552-897C-ED42A2D3AF4E}" type="parTrans" cxnId="{A5B94B59-DE32-496F-8607-F198B5BF6430}">
      <dgm:prSet/>
      <dgm:spPr/>
      <dgm:t>
        <a:bodyPr/>
        <a:lstStyle/>
        <a:p>
          <a:endParaRPr lang="en-US"/>
        </a:p>
      </dgm:t>
    </dgm:pt>
    <dgm:pt modelId="{78481623-7B69-4B67-BAD2-5CAF15F718B8}" type="sibTrans" cxnId="{A5B94B59-DE32-496F-8607-F198B5BF6430}">
      <dgm:prSet/>
      <dgm:spPr/>
      <dgm:t>
        <a:bodyPr/>
        <a:lstStyle/>
        <a:p>
          <a:endParaRPr lang="en-US"/>
        </a:p>
      </dgm:t>
    </dgm:pt>
    <dgm:pt modelId="{EB3AB697-69FD-40D9-BFA0-7C8B36ECE07C}">
      <dgm:prSet/>
      <dgm:spPr/>
      <dgm:t>
        <a:bodyPr/>
        <a:lstStyle/>
        <a:p>
          <a:r>
            <a:rPr lang="en-US"/>
            <a:t>How do they work?</a:t>
          </a:r>
        </a:p>
      </dgm:t>
    </dgm:pt>
    <dgm:pt modelId="{9E20F457-E9FD-4B78-8246-0EE788D00190}" type="parTrans" cxnId="{15867961-390A-489C-AE3B-7B9250EA5129}">
      <dgm:prSet/>
      <dgm:spPr/>
      <dgm:t>
        <a:bodyPr/>
        <a:lstStyle/>
        <a:p>
          <a:endParaRPr lang="en-US"/>
        </a:p>
      </dgm:t>
    </dgm:pt>
    <dgm:pt modelId="{A574A6A0-2F97-411D-9B19-C27C95AC3893}" type="sibTrans" cxnId="{15867961-390A-489C-AE3B-7B9250EA5129}">
      <dgm:prSet/>
      <dgm:spPr/>
      <dgm:t>
        <a:bodyPr/>
        <a:lstStyle/>
        <a:p>
          <a:endParaRPr lang="en-US"/>
        </a:p>
      </dgm:t>
    </dgm:pt>
    <dgm:pt modelId="{DA53A3F8-295B-4352-B99D-493E5474991B}">
      <dgm:prSet/>
      <dgm:spPr/>
      <dgm:t>
        <a:bodyPr/>
        <a:lstStyle/>
        <a:p>
          <a:r>
            <a:rPr lang="en-US"/>
            <a:t>Swedenborg talks about discrete degrees, based on love, wisdom and use. How do they help us understand the details of the processes that go on in our minds? How can they be used to make predictions for the details of psychology?</a:t>
          </a:r>
        </a:p>
      </dgm:t>
    </dgm:pt>
    <dgm:pt modelId="{19076FFB-A952-48E3-8A4D-C2B22C0F0405}" type="parTrans" cxnId="{31608478-165E-4D38-B1E1-1343C7DD6031}">
      <dgm:prSet/>
      <dgm:spPr/>
      <dgm:t>
        <a:bodyPr/>
        <a:lstStyle/>
        <a:p>
          <a:endParaRPr lang="en-US"/>
        </a:p>
      </dgm:t>
    </dgm:pt>
    <dgm:pt modelId="{60E7D306-453A-4B83-A500-88447D62AB45}" type="sibTrans" cxnId="{31608478-165E-4D38-B1E1-1343C7DD6031}">
      <dgm:prSet/>
      <dgm:spPr/>
      <dgm:t>
        <a:bodyPr/>
        <a:lstStyle/>
        <a:p>
          <a:endParaRPr lang="en-US"/>
        </a:p>
      </dgm:t>
    </dgm:pt>
    <dgm:pt modelId="{800CFF9D-54E1-4518-8CDB-98CED0F50717}" type="pres">
      <dgm:prSet presAssocID="{905048DA-6C9C-458B-8BB9-25E4E96EAB8C}" presName="root" presStyleCnt="0">
        <dgm:presLayoutVars>
          <dgm:dir/>
          <dgm:resizeHandles val="exact"/>
        </dgm:presLayoutVars>
      </dgm:prSet>
      <dgm:spPr/>
    </dgm:pt>
    <dgm:pt modelId="{622F4A34-03B4-4B8C-AEA6-5B6AD0EE12A7}" type="pres">
      <dgm:prSet presAssocID="{063073A3-E4A9-43C9-8793-9FEFE6B7641D}" presName="compNode" presStyleCnt="0"/>
      <dgm:spPr/>
    </dgm:pt>
    <dgm:pt modelId="{CC5E832F-F74A-48FB-80F9-2CC50E1A8FA3}" type="pres">
      <dgm:prSet presAssocID="{063073A3-E4A9-43C9-8793-9FEFE6B7641D}" presName="bgRect" presStyleLbl="bgShp" presStyleIdx="0" presStyleCnt="2"/>
      <dgm:spPr/>
    </dgm:pt>
    <dgm:pt modelId="{ED24645E-B02B-4FDF-9ED8-879430A14FD1}" type="pres">
      <dgm:prSet presAssocID="{063073A3-E4A9-43C9-8793-9FEFE6B7641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09160286-9A49-4B85-9093-28FC87850308}" type="pres">
      <dgm:prSet presAssocID="{063073A3-E4A9-43C9-8793-9FEFE6B7641D}" presName="spaceRect" presStyleCnt="0"/>
      <dgm:spPr/>
    </dgm:pt>
    <dgm:pt modelId="{29665D39-3350-43CA-BF70-DEC3B62A78FD}" type="pres">
      <dgm:prSet presAssocID="{063073A3-E4A9-43C9-8793-9FEFE6B7641D}" presName="parTx" presStyleLbl="revTx" presStyleIdx="0" presStyleCnt="3">
        <dgm:presLayoutVars>
          <dgm:chMax val="0"/>
          <dgm:chPref val="0"/>
        </dgm:presLayoutVars>
      </dgm:prSet>
      <dgm:spPr/>
    </dgm:pt>
    <dgm:pt modelId="{48873F8B-2E39-479B-A28E-282DBACBD5E7}" type="pres">
      <dgm:prSet presAssocID="{063073A3-E4A9-43C9-8793-9FEFE6B7641D}" presName="desTx" presStyleLbl="revTx" presStyleIdx="1" presStyleCnt="3">
        <dgm:presLayoutVars/>
      </dgm:prSet>
      <dgm:spPr/>
    </dgm:pt>
    <dgm:pt modelId="{CB96E541-254F-41D9-B604-E3DE0480B9A0}" type="pres">
      <dgm:prSet presAssocID="{89F0D47C-18C3-4CBE-974A-73F2830D99DB}" presName="sibTrans" presStyleCnt="0"/>
      <dgm:spPr/>
    </dgm:pt>
    <dgm:pt modelId="{19BDC536-5A57-4F7F-8D1E-2C18DE85014F}" type="pres">
      <dgm:prSet presAssocID="{DA53A3F8-295B-4352-B99D-493E5474991B}" presName="compNode" presStyleCnt="0"/>
      <dgm:spPr/>
    </dgm:pt>
    <dgm:pt modelId="{BE07558C-47F7-4724-8C3F-6D5E63E737A2}" type="pres">
      <dgm:prSet presAssocID="{DA53A3F8-295B-4352-B99D-493E5474991B}" presName="bgRect" presStyleLbl="bgShp" presStyleIdx="1" presStyleCnt="2"/>
      <dgm:spPr/>
    </dgm:pt>
    <dgm:pt modelId="{A5CF4C89-3BD7-4B7E-A6A4-7CA322EDC178}" type="pres">
      <dgm:prSet presAssocID="{DA53A3F8-295B-4352-B99D-493E5474991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4A0434DD-9E00-40A2-9E78-5F11960746B2}" type="pres">
      <dgm:prSet presAssocID="{DA53A3F8-295B-4352-B99D-493E5474991B}" presName="spaceRect" presStyleCnt="0"/>
      <dgm:spPr/>
    </dgm:pt>
    <dgm:pt modelId="{AD2CCA45-6BD7-42E8-8C59-072D421256D7}" type="pres">
      <dgm:prSet presAssocID="{DA53A3F8-295B-4352-B99D-493E5474991B}" presName="parTx" presStyleLbl="revTx" presStyleIdx="2" presStyleCnt="3">
        <dgm:presLayoutVars>
          <dgm:chMax val="0"/>
          <dgm:chPref val="0"/>
        </dgm:presLayoutVars>
      </dgm:prSet>
      <dgm:spPr/>
    </dgm:pt>
  </dgm:ptLst>
  <dgm:cxnLst>
    <dgm:cxn modelId="{0BAC2C20-6919-4A9E-BB3C-9BBFF1E171E5}" type="presOf" srcId="{905048DA-6C9C-458B-8BB9-25E4E96EAB8C}" destId="{800CFF9D-54E1-4518-8CDB-98CED0F50717}" srcOrd="0" destOrd="0" presId="urn:microsoft.com/office/officeart/2018/2/layout/IconVerticalSolidList"/>
    <dgm:cxn modelId="{B9D00522-775D-412A-AEB5-446F18F4DFF9}" type="presOf" srcId="{DA53A3F8-295B-4352-B99D-493E5474991B}" destId="{AD2CCA45-6BD7-42E8-8C59-072D421256D7}" srcOrd="0" destOrd="0" presId="urn:microsoft.com/office/officeart/2018/2/layout/IconVerticalSolidList"/>
    <dgm:cxn modelId="{54282C34-2412-4B25-87AA-FF11B51D5AED}" srcId="{905048DA-6C9C-458B-8BB9-25E4E96EAB8C}" destId="{063073A3-E4A9-43C9-8793-9FEFE6B7641D}" srcOrd="0" destOrd="0" parTransId="{9D06507F-646F-4330-B1DA-B0498ADFB304}" sibTransId="{89F0D47C-18C3-4CBE-974A-73F2830D99DB}"/>
    <dgm:cxn modelId="{A5B94B59-DE32-496F-8607-F198B5BF6430}" srcId="{063073A3-E4A9-43C9-8793-9FEFE6B7641D}" destId="{EC02586C-AE9F-4998-87C4-3063318EB362}" srcOrd="1" destOrd="0" parTransId="{80D74169-EE1E-4552-897C-ED42A2D3AF4E}" sibTransId="{78481623-7B69-4B67-BAD2-5CAF15F718B8}"/>
    <dgm:cxn modelId="{15867961-390A-489C-AE3B-7B9250EA5129}" srcId="{063073A3-E4A9-43C9-8793-9FEFE6B7641D}" destId="{EB3AB697-69FD-40D9-BFA0-7C8B36ECE07C}" srcOrd="2" destOrd="0" parTransId="{9E20F457-E9FD-4B78-8246-0EE788D00190}" sibTransId="{A574A6A0-2F97-411D-9B19-C27C95AC3893}"/>
    <dgm:cxn modelId="{31608478-165E-4D38-B1E1-1343C7DD6031}" srcId="{905048DA-6C9C-458B-8BB9-25E4E96EAB8C}" destId="{DA53A3F8-295B-4352-B99D-493E5474991B}" srcOrd="1" destOrd="0" parTransId="{19076FFB-A952-48E3-8A4D-C2B22C0F0405}" sibTransId="{60E7D306-453A-4B83-A500-88447D62AB45}"/>
    <dgm:cxn modelId="{24ED427B-E9FE-4B07-8CB0-BE2C87A03C04}" type="presOf" srcId="{063073A3-E4A9-43C9-8793-9FEFE6B7641D}" destId="{29665D39-3350-43CA-BF70-DEC3B62A78FD}" srcOrd="0" destOrd="0" presId="urn:microsoft.com/office/officeart/2018/2/layout/IconVerticalSolidList"/>
    <dgm:cxn modelId="{0E44EF82-FE2B-4499-986C-CF6220A84D54}" type="presOf" srcId="{EB3AB697-69FD-40D9-BFA0-7C8B36ECE07C}" destId="{48873F8B-2E39-479B-A28E-282DBACBD5E7}" srcOrd="0" destOrd="2" presId="urn:microsoft.com/office/officeart/2018/2/layout/IconVerticalSolidList"/>
    <dgm:cxn modelId="{7583FDA7-8355-427C-85E3-F12F5846352B}" srcId="{063073A3-E4A9-43C9-8793-9FEFE6B7641D}" destId="{F2EA380C-A314-4429-8990-5C0A18B3E6F7}" srcOrd="0" destOrd="0" parTransId="{5F7B8E7E-DF4C-48F1-AEA3-FECABE7652F8}" sibTransId="{46DB37A1-93CC-4E7F-90B4-7DB0A40CE4BB}"/>
    <dgm:cxn modelId="{02B1CDD4-18C9-4DC2-BE9C-E419BE1B22FD}" type="presOf" srcId="{EC02586C-AE9F-4998-87C4-3063318EB362}" destId="{48873F8B-2E39-479B-A28E-282DBACBD5E7}" srcOrd="0" destOrd="1" presId="urn:microsoft.com/office/officeart/2018/2/layout/IconVerticalSolidList"/>
    <dgm:cxn modelId="{4E9EF1EF-A6CE-4790-BBDB-6E6E23DF5AED}" type="presOf" srcId="{F2EA380C-A314-4429-8990-5C0A18B3E6F7}" destId="{48873F8B-2E39-479B-A28E-282DBACBD5E7}" srcOrd="0" destOrd="0" presId="urn:microsoft.com/office/officeart/2018/2/layout/IconVerticalSolidList"/>
    <dgm:cxn modelId="{1BC22E0F-E2B0-4342-8D70-03CD2F837F2C}" type="presParOf" srcId="{800CFF9D-54E1-4518-8CDB-98CED0F50717}" destId="{622F4A34-03B4-4B8C-AEA6-5B6AD0EE12A7}" srcOrd="0" destOrd="0" presId="urn:microsoft.com/office/officeart/2018/2/layout/IconVerticalSolidList"/>
    <dgm:cxn modelId="{B968CCA2-95E4-40EB-BD9F-813E8B89D14C}" type="presParOf" srcId="{622F4A34-03B4-4B8C-AEA6-5B6AD0EE12A7}" destId="{CC5E832F-F74A-48FB-80F9-2CC50E1A8FA3}" srcOrd="0" destOrd="0" presId="urn:microsoft.com/office/officeart/2018/2/layout/IconVerticalSolidList"/>
    <dgm:cxn modelId="{B9CEBAD8-F422-4969-B7F7-0ED5A520CC93}" type="presParOf" srcId="{622F4A34-03B4-4B8C-AEA6-5B6AD0EE12A7}" destId="{ED24645E-B02B-4FDF-9ED8-879430A14FD1}" srcOrd="1" destOrd="0" presId="urn:microsoft.com/office/officeart/2018/2/layout/IconVerticalSolidList"/>
    <dgm:cxn modelId="{B7A4ACA5-0BD2-4347-9ECB-211F7F1AD662}" type="presParOf" srcId="{622F4A34-03B4-4B8C-AEA6-5B6AD0EE12A7}" destId="{09160286-9A49-4B85-9093-28FC87850308}" srcOrd="2" destOrd="0" presId="urn:microsoft.com/office/officeart/2018/2/layout/IconVerticalSolidList"/>
    <dgm:cxn modelId="{03E00F65-3EAE-4DB0-8733-B58B5B959AA9}" type="presParOf" srcId="{622F4A34-03B4-4B8C-AEA6-5B6AD0EE12A7}" destId="{29665D39-3350-43CA-BF70-DEC3B62A78FD}" srcOrd="3" destOrd="0" presId="urn:microsoft.com/office/officeart/2018/2/layout/IconVerticalSolidList"/>
    <dgm:cxn modelId="{076FCAD5-C3A6-4310-8765-20E8EAF9DB18}" type="presParOf" srcId="{622F4A34-03B4-4B8C-AEA6-5B6AD0EE12A7}" destId="{48873F8B-2E39-479B-A28E-282DBACBD5E7}" srcOrd="4" destOrd="0" presId="urn:microsoft.com/office/officeart/2018/2/layout/IconVerticalSolidList"/>
    <dgm:cxn modelId="{538029A6-69EB-4FE9-87A2-B030E8F52E32}" type="presParOf" srcId="{800CFF9D-54E1-4518-8CDB-98CED0F50717}" destId="{CB96E541-254F-41D9-B604-E3DE0480B9A0}" srcOrd="1" destOrd="0" presId="urn:microsoft.com/office/officeart/2018/2/layout/IconVerticalSolidList"/>
    <dgm:cxn modelId="{5187F79C-1A39-4340-814A-6522A7867F3D}" type="presParOf" srcId="{800CFF9D-54E1-4518-8CDB-98CED0F50717}" destId="{19BDC536-5A57-4F7F-8D1E-2C18DE85014F}" srcOrd="2" destOrd="0" presId="urn:microsoft.com/office/officeart/2018/2/layout/IconVerticalSolidList"/>
    <dgm:cxn modelId="{53B3A981-2630-436F-AB2C-F2C2E3FB1049}" type="presParOf" srcId="{19BDC536-5A57-4F7F-8D1E-2C18DE85014F}" destId="{BE07558C-47F7-4724-8C3F-6D5E63E737A2}" srcOrd="0" destOrd="0" presId="urn:microsoft.com/office/officeart/2018/2/layout/IconVerticalSolidList"/>
    <dgm:cxn modelId="{FED2C458-F784-4884-BFE5-D29B08A153DE}" type="presParOf" srcId="{19BDC536-5A57-4F7F-8D1E-2C18DE85014F}" destId="{A5CF4C89-3BD7-4B7E-A6A4-7CA322EDC178}" srcOrd="1" destOrd="0" presId="urn:microsoft.com/office/officeart/2018/2/layout/IconVerticalSolidList"/>
    <dgm:cxn modelId="{25FABF1A-5BEC-47CD-B605-5C79D9226939}" type="presParOf" srcId="{19BDC536-5A57-4F7F-8D1E-2C18DE85014F}" destId="{4A0434DD-9E00-40A2-9E78-5F11960746B2}" srcOrd="2" destOrd="0" presId="urn:microsoft.com/office/officeart/2018/2/layout/IconVerticalSolidList"/>
    <dgm:cxn modelId="{CC48B342-CAA8-419C-8B7D-1C128B934D1F}" type="presParOf" srcId="{19BDC536-5A57-4F7F-8D1E-2C18DE85014F}" destId="{AD2CCA45-6BD7-42E8-8C59-072D421256D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C0D9BC-07E2-48E5-8F55-A03A410C1BF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5A2452A-705F-4EA5-AA2D-06036662B278}">
      <dgm:prSet/>
      <dgm:spPr/>
      <dgm:t>
        <a:bodyPr/>
        <a:lstStyle/>
        <a:p>
          <a:r>
            <a:rPr lang="en-US"/>
            <a:t>Sensorimotor Stage (birth to 2 years), where infants learn through sensory and motor actions and develop object permanence; </a:t>
          </a:r>
        </a:p>
      </dgm:t>
    </dgm:pt>
    <dgm:pt modelId="{A1185A7E-CE13-44AD-A4E9-66536F275DCD}" type="parTrans" cxnId="{6F009AD4-9512-43CA-A65D-43159FF9CB8A}">
      <dgm:prSet/>
      <dgm:spPr/>
      <dgm:t>
        <a:bodyPr/>
        <a:lstStyle/>
        <a:p>
          <a:endParaRPr lang="en-US"/>
        </a:p>
      </dgm:t>
    </dgm:pt>
    <dgm:pt modelId="{4E7CBBE0-4AF4-4B6B-9577-26EF3FBE66C8}" type="sibTrans" cxnId="{6F009AD4-9512-43CA-A65D-43159FF9CB8A}">
      <dgm:prSet/>
      <dgm:spPr/>
      <dgm:t>
        <a:bodyPr/>
        <a:lstStyle/>
        <a:p>
          <a:endParaRPr lang="en-US"/>
        </a:p>
      </dgm:t>
    </dgm:pt>
    <dgm:pt modelId="{DDA66537-E981-470D-B3E6-7E9C299F27D8}">
      <dgm:prSet/>
      <dgm:spPr/>
      <dgm:t>
        <a:bodyPr/>
        <a:lstStyle/>
        <a:p>
          <a:r>
            <a:rPr lang="en-US" dirty="0"/>
            <a:t>Preoperational Stage (2 to 7 years), </a:t>
          </a:r>
          <a:br>
            <a:rPr lang="en-US" dirty="0"/>
          </a:br>
          <a:r>
            <a:rPr lang="en-US" dirty="0"/>
            <a:t>characterized by symbolic thought and egocentrism; </a:t>
          </a:r>
        </a:p>
      </dgm:t>
    </dgm:pt>
    <dgm:pt modelId="{2EC3D52B-3085-4722-8231-7D70A1CE2C5F}" type="parTrans" cxnId="{878BC26B-E15A-41A9-AFF4-CCEA6C095A03}">
      <dgm:prSet/>
      <dgm:spPr/>
      <dgm:t>
        <a:bodyPr/>
        <a:lstStyle/>
        <a:p>
          <a:endParaRPr lang="en-US"/>
        </a:p>
      </dgm:t>
    </dgm:pt>
    <dgm:pt modelId="{679E1373-A2C9-4CE7-B821-7EC6A6847870}" type="sibTrans" cxnId="{878BC26B-E15A-41A9-AFF4-CCEA6C095A03}">
      <dgm:prSet/>
      <dgm:spPr/>
      <dgm:t>
        <a:bodyPr/>
        <a:lstStyle/>
        <a:p>
          <a:endParaRPr lang="en-US"/>
        </a:p>
      </dgm:t>
    </dgm:pt>
    <dgm:pt modelId="{A8146FE6-917A-4B0F-9E59-A89B26B0BBB8}">
      <dgm:prSet/>
      <dgm:spPr/>
      <dgm:t>
        <a:bodyPr/>
        <a:lstStyle/>
        <a:p>
          <a:r>
            <a:rPr lang="en-US" dirty="0"/>
            <a:t>Concrete Operational Stage (7 to 11 years), where children grasp conservation, reversibility, and classification</a:t>
          </a:r>
        </a:p>
      </dgm:t>
    </dgm:pt>
    <dgm:pt modelId="{2D6CDFCC-70AD-4635-9149-71D4D8CFC24D}" type="parTrans" cxnId="{8DFB75CE-40C3-48E3-A52A-2F12861A28DD}">
      <dgm:prSet/>
      <dgm:spPr/>
      <dgm:t>
        <a:bodyPr/>
        <a:lstStyle/>
        <a:p>
          <a:endParaRPr lang="en-US"/>
        </a:p>
      </dgm:t>
    </dgm:pt>
    <dgm:pt modelId="{41A5DCCC-B9A7-4C20-932F-9D40D45DA8F2}" type="sibTrans" cxnId="{8DFB75CE-40C3-48E3-A52A-2F12861A28DD}">
      <dgm:prSet/>
      <dgm:spPr/>
      <dgm:t>
        <a:bodyPr/>
        <a:lstStyle/>
        <a:p>
          <a:endParaRPr lang="en-US"/>
        </a:p>
      </dgm:t>
    </dgm:pt>
    <dgm:pt modelId="{2B2E50A7-8D3F-4EF3-A582-65E103FF36E8}">
      <dgm:prSet/>
      <dgm:spPr/>
      <dgm:t>
        <a:bodyPr/>
        <a:lstStyle/>
        <a:p>
          <a:r>
            <a:rPr lang="en-US"/>
            <a:t>Formal Operational Stage (12+ years), enabling abstract thinking, logical reasoning, and the ability to understand hypothetical concepts.  </a:t>
          </a:r>
        </a:p>
      </dgm:t>
    </dgm:pt>
    <dgm:pt modelId="{D13AD66E-6F07-419D-A0EC-B0E86F4E79CC}" type="parTrans" cxnId="{4189D7DF-46F4-4E24-B5FA-54DD436C2B34}">
      <dgm:prSet/>
      <dgm:spPr/>
      <dgm:t>
        <a:bodyPr/>
        <a:lstStyle/>
        <a:p>
          <a:endParaRPr lang="en-US"/>
        </a:p>
      </dgm:t>
    </dgm:pt>
    <dgm:pt modelId="{BC6E3B0E-6168-4E43-9837-15DF3CB67D76}" type="sibTrans" cxnId="{4189D7DF-46F4-4E24-B5FA-54DD436C2B34}">
      <dgm:prSet/>
      <dgm:spPr/>
      <dgm:t>
        <a:bodyPr/>
        <a:lstStyle/>
        <a:p>
          <a:endParaRPr lang="en-US"/>
        </a:p>
      </dgm:t>
    </dgm:pt>
    <dgm:pt modelId="{F4775C5F-DA1D-4B44-BB09-0279A42A1BBE}" type="pres">
      <dgm:prSet presAssocID="{C8C0D9BC-07E2-48E5-8F55-A03A410C1BFD}" presName="vert0" presStyleCnt="0">
        <dgm:presLayoutVars>
          <dgm:dir/>
          <dgm:animOne val="branch"/>
          <dgm:animLvl val="lvl"/>
        </dgm:presLayoutVars>
      </dgm:prSet>
      <dgm:spPr/>
    </dgm:pt>
    <dgm:pt modelId="{C97C1C22-4639-3D43-AACA-26C8B14361CE}" type="pres">
      <dgm:prSet presAssocID="{A5A2452A-705F-4EA5-AA2D-06036662B278}" presName="thickLine" presStyleLbl="alignNode1" presStyleIdx="0" presStyleCnt="4"/>
      <dgm:spPr/>
    </dgm:pt>
    <dgm:pt modelId="{DEDDC63A-90A5-A748-B562-07C5E9A0BDA6}" type="pres">
      <dgm:prSet presAssocID="{A5A2452A-705F-4EA5-AA2D-06036662B278}" presName="horz1" presStyleCnt="0"/>
      <dgm:spPr/>
    </dgm:pt>
    <dgm:pt modelId="{144D3606-A324-0A41-8734-AF81B650F6C6}" type="pres">
      <dgm:prSet presAssocID="{A5A2452A-705F-4EA5-AA2D-06036662B278}" presName="tx1" presStyleLbl="revTx" presStyleIdx="0" presStyleCnt="4"/>
      <dgm:spPr/>
    </dgm:pt>
    <dgm:pt modelId="{DFB6DEDE-489B-A643-AA5D-99FCC8DCF639}" type="pres">
      <dgm:prSet presAssocID="{A5A2452A-705F-4EA5-AA2D-06036662B278}" presName="vert1" presStyleCnt="0"/>
      <dgm:spPr/>
    </dgm:pt>
    <dgm:pt modelId="{51F7010F-69C1-7142-9C2B-2AE96D8A1DAC}" type="pres">
      <dgm:prSet presAssocID="{DDA66537-E981-470D-B3E6-7E9C299F27D8}" presName="thickLine" presStyleLbl="alignNode1" presStyleIdx="1" presStyleCnt="4"/>
      <dgm:spPr/>
    </dgm:pt>
    <dgm:pt modelId="{F630B017-5B80-F742-A15C-D78E9103D9DE}" type="pres">
      <dgm:prSet presAssocID="{DDA66537-E981-470D-B3E6-7E9C299F27D8}" presName="horz1" presStyleCnt="0"/>
      <dgm:spPr/>
    </dgm:pt>
    <dgm:pt modelId="{74C353A9-508F-F446-9F0C-47B59194A70A}" type="pres">
      <dgm:prSet presAssocID="{DDA66537-E981-470D-B3E6-7E9C299F27D8}" presName="tx1" presStyleLbl="revTx" presStyleIdx="1" presStyleCnt="4"/>
      <dgm:spPr/>
    </dgm:pt>
    <dgm:pt modelId="{CE5CD80B-F8FE-ED4D-91F0-A6331C77F8D5}" type="pres">
      <dgm:prSet presAssocID="{DDA66537-E981-470D-B3E6-7E9C299F27D8}" presName="vert1" presStyleCnt="0"/>
      <dgm:spPr/>
    </dgm:pt>
    <dgm:pt modelId="{095469B9-AF3F-274F-982E-9D72E4ED50C9}" type="pres">
      <dgm:prSet presAssocID="{A8146FE6-917A-4B0F-9E59-A89B26B0BBB8}" presName="thickLine" presStyleLbl="alignNode1" presStyleIdx="2" presStyleCnt="4"/>
      <dgm:spPr/>
    </dgm:pt>
    <dgm:pt modelId="{C75A82ED-4F67-2348-B862-775C2C29B8A7}" type="pres">
      <dgm:prSet presAssocID="{A8146FE6-917A-4B0F-9E59-A89B26B0BBB8}" presName="horz1" presStyleCnt="0"/>
      <dgm:spPr/>
    </dgm:pt>
    <dgm:pt modelId="{90D23619-3173-8344-B797-7FFEC17F23F1}" type="pres">
      <dgm:prSet presAssocID="{A8146FE6-917A-4B0F-9E59-A89B26B0BBB8}" presName="tx1" presStyleLbl="revTx" presStyleIdx="2" presStyleCnt="4"/>
      <dgm:spPr/>
    </dgm:pt>
    <dgm:pt modelId="{5515D1FF-CAB0-6749-B04A-2ECBF1E9FEE5}" type="pres">
      <dgm:prSet presAssocID="{A8146FE6-917A-4B0F-9E59-A89B26B0BBB8}" presName="vert1" presStyleCnt="0"/>
      <dgm:spPr/>
    </dgm:pt>
    <dgm:pt modelId="{5D2EFDB0-D433-FB44-9C2E-C715098248D1}" type="pres">
      <dgm:prSet presAssocID="{2B2E50A7-8D3F-4EF3-A582-65E103FF36E8}" presName="thickLine" presStyleLbl="alignNode1" presStyleIdx="3" presStyleCnt="4"/>
      <dgm:spPr/>
    </dgm:pt>
    <dgm:pt modelId="{8EA9D732-F154-6E48-ACDA-258F1B99952F}" type="pres">
      <dgm:prSet presAssocID="{2B2E50A7-8D3F-4EF3-A582-65E103FF36E8}" presName="horz1" presStyleCnt="0"/>
      <dgm:spPr/>
    </dgm:pt>
    <dgm:pt modelId="{F9773575-85E2-D349-9DBE-20E863839C84}" type="pres">
      <dgm:prSet presAssocID="{2B2E50A7-8D3F-4EF3-A582-65E103FF36E8}" presName="tx1" presStyleLbl="revTx" presStyleIdx="3" presStyleCnt="4"/>
      <dgm:spPr/>
    </dgm:pt>
    <dgm:pt modelId="{6BD64055-0601-4542-BC59-2E41392AEFF9}" type="pres">
      <dgm:prSet presAssocID="{2B2E50A7-8D3F-4EF3-A582-65E103FF36E8}" presName="vert1" presStyleCnt="0"/>
      <dgm:spPr/>
    </dgm:pt>
  </dgm:ptLst>
  <dgm:cxnLst>
    <dgm:cxn modelId="{958BEC36-06FD-DE4E-BB96-8D8E343F4034}" type="presOf" srcId="{C8C0D9BC-07E2-48E5-8F55-A03A410C1BFD}" destId="{F4775C5F-DA1D-4B44-BB09-0279A42A1BBE}" srcOrd="0" destOrd="0" presId="urn:microsoft.com/office/officeart/2008/layout/LinedList"/>
    <dgm:cxn modelId="{6EDEB547-CAE4-9443-9C85-FD5722AE8D0D}" type="presOf" srcId="{A5A2452A-705F-4EA5-AA2D-06036662B278}" destId="{144D3606-A324-0A41-8734-AF81B650F6C6}" srcOrd="0" destOrd="0" presId="urn:microsoft.com/office/officeart/2008/layout/LinedList"/>
    <dgm:cxn modelId="{878BC26B-E15A-41A9-AFF4-CCEA6C095A03}" srcId="{C8C0D9BC-07E2-48E5-8F55-A03A410C1BFD}" destId="{DDA66537-E981-470D-B3E6-7E9C299F27D8}" srcOrd="1" destOrd="0" parTransId="{2EC3D52B-3085-4722-8231-7D70A1CE2C5F}" sibTransId="{679E1373-A2C9-4CE7-B821-7EC6A6847870}"/>
    <dgm:cxn modelId="{6EF4078C-9117-C545-966D-D8D0C67D5A8C}" type="presOf" srcId="{DDA66537-E981-470D-B3E6-7E9C299F27D8}" destId="{74C353A9-508F-F446-9F0C-47B59194A70A}" srcOrd="0" destOrd="0" presId="urn:microsoft.com/office/officeart/2008/layout/LinedList"/>
    <dgm:cxn modelId="{5B3C64B3-DD24-BB42-BC82-C548031E0A9B}" type="presOf" srcId="{A8146FE6-917A-4B0F-9E59-A89B26B0BBB8}" destId="{90D23619-3173-8344-B797-7FFEC17F23F1}" srcOrd="0" destOrd="0" presId="urn:microsoft.com/office/officeart/2008/layout/LinedList"/>
    <dgm:cxn modelId="{8DFB75CE-40C3-48E3-A52A-2F12861A28DD}" srcId="{C8C0D9BC-07E2-48E5-8F55-A03A410C1BFD}" destId="{A8146FE6-917A-4B0F-9E59-A89B26B0BBB8}" srcOrd="2" destOrd="0" parTransId="{2D6CDFCC-70AD-4635-9149-71D4D8CFC24D}" sibTransId="{41A5DCCC-B9A7-4C20-932F-9D40D45DA8F2}"/>
    <dgm:cxn modelId="{6F009AD4-9512-43CA-A65D-43159FF9CB8A}" srcId="{C8C0D9BC-07E2-48E5-8F55-A03A410C1BFD}" destId="{A5A2452A-705F-4EA5-AA2D-06036662B278}" srcOrd="0" destOrd="0" parTransId="{A1185A7E-CE13-44AD-A4E9-66536F275DCD}" sibTransId="{4E7CBBE0-4AF4-4B6B-9577-26EF3FBE66C8}"/>
    <dgm:cxn modelId="{4189D7DF-46F4-4E24-B5FA-54DD436C2B34}" srcId="{C8C0D9BC-07E2-48E5-8F55-A03A410C1BFD}" destId="{2B2E50A7-8D3F-4EF3-A582-65E103FF36E8}" srcOrd="3" destOrd="0" parTransId="{D13AD66E-6F07-419D-A0EC-B0E86F4E79CC}" sibTransId="{BC6E3B0E-6168-4E43-9837-15DF3CB67D76}"/>
    <dgm:cxn modelId="{94337EED-0456-3040-B243-7DD3CCD399FD}" type="presOf" srcId="{2B2E50A7-8D3F-4EF3-A582-65E103FF36E8}" destId="{F9773575-85E2-D349-9DBE-20E863839C84}" srcOrd="0" destOrd="0" presId="urn:microsoft.com/office/officeart/2008/layout/LinedList"/>
    <dgm:cxn modelId="{077993F5-E9C3-F74C-8F3E-233306933324}" type="presParOf" srcId="{F4775C5F-DA1D-4B44-BB09-0279A42A1BBE}" destId="{C97C1C22-4639-3D43-AACA-26C8B14361CE}" srcOrd="0" destOrd="0" presId="urn:microsoft.com/office/officeart/2008/layout/LinedList"/>
    <dgm:cxn modelId="{4534098A-F752-D645-95FC-50D4C8B2A0EC}" type="presParOf" srcId="{F4775C5F-DA1D-4B44-BB09-0279A42A1BBE}" destId="{DEDDC63A-90A5-A748-B562-07C5E9A0BDA6}" srcOrd="1" destOrd="0" presId="urn:microsoft.com/office/officeart/2008/layout/LinedList"/>
    <dgm:cxn modelId="{296D9B81-0B05-E24E-814E-8E0B2A5ED6E4}" type="presParOf" srcId="{DEDDC63A-90A5-A748-B562-07C5E9A0BDA6}" destId="{144D3606-A324-0A41-8734-AF81B650F6C6}" srcOrd="0" destOrd="0" presId="urn:microsoft.com/office/officeart/2008/layout/LinedList"/>
    <dgm:cxn modelId="{C04F4195-3ED2-904D-AE0D-FE9202534754}" type="presParOf" srcId="{DEDDC63A-90A5-A748-B562-07C5E9A0BDA6}" destId="{DFB6DEDE-489B-A643-AA5D-99FCC8DCF639}" srcOrd="1" destOrd="0" presId="urn:microsoft.com/office/officeart/2008/layout/LinedList"/>
    <dgm:cxn modelId="{A6D434D4-FE69-1344-9357-7BAEC47F8A97}" type="presParOf" srcId="{F4775C5F-DA1D-4B44-BB09-0279A42A1BBE}" destId="{51F7010F-69C1-7142-9C2B-2AE96D8A1DAC}" srcOrd="2" destOrd="0" presId="urn:microsoft.com/office/officeart/2008/layout/LinedList"/>
    <dgm:cxn modelId="{91E9DF25-0403-E743-B380-4B62A18425B9}" type="presParOf" srcId="{F4775C5F-DA1D-4B44-BB09-0279A42A1BBE}" destId="{F630B017-5B80-F742-A15C-D78E9103D9DE}" srcOrd="3" destOrd="0" presId="urn:microsoft.com/office/officeart/2008/layout/LinedList"/>
    <dgm:cxn modelId="{976A39D9-72E7-FD4A-9E40-995B02B3542A}" type="presParOf" srcId="{F630B017-5B80-F742-A15C-D78E9103D9DE}" destId="{74C353A9-508F-F446-9F0C-47B59194A70A}" srcOrd="0" destOrd="0" presId="urn:microsoft.com/office/officeart/2008/layout/LinedList"/>
    <dgm:cxn modelId="{93ECB3A0-CA36-AF46-A9A6-F10A5CC26657}" type="presParOf" srcId="{F630B017-5B80-F742-A15C-D78E9103D9DE}" destId="{CE5CD80B-F8FE-ED4D-91F0-A6331C77F8D5}" srcOrd="1" destOrd="0" presId="urn:microsoft.com/office/officeart/2008/layout/LinedList"/>
    <dgm:cxn modelId="{6F64D783-980A-B04C-B6F1-1EAAD71C5246}" type="presParOf" srcId="{F4775C5F-DA1D-4B44-BB09-0279A42A1BBE}" destId="{095469B9-AF3F-274F-982E-9D72E4ED50C9}" srcOrd="4" destOrd="0" presId="urn:microsoft.com/office/officeart/2008/layout/LinedList"/>
    <dgm:cxn modelId="{03C804C3-E93C-DD43-93FF-4F2F7ED9B411}" type="presParOf" srcId="{F4775C5F-DA1D-4B44-BB09-0279A42A1BBE}" destId="{C75A82ED-4F67-2348-B862-775C2C29B8A7}" srcOrd="5" destOrd="0" presId="urn:microsoft.com/office/officeart/2008/layout/LinedList"/>
    <dgm:cxn modelId="{2EE28769-1DAD-B840-B89E-10D9B7E8E334}" type="presParOf" srcId="{C75A82ED-4F67-2348-B862-775C2C29B8A7}" destId="{90D23619-3173-8344-B797-7FFEC17F23F1}" srcOrd="0" destOrd="0" presId="urn:microsoft.com/office/officeart/2008/layout/LinedList"/>
    <dgm:cxn modelId="{6876587B-5C08-9342-B760-2ECA492BC54C}" type="presParOf" srcId="{C75A82ED-4F67-2348-B862-775C2C29B8A7}" destId="{5515D1FF-CAB0-6749-B04A-2ECBF1E9FEE5}" srcOrd="1" destOrd="0" presId="urn:microsoft.com/office/officeart/2008/layout/LinedList"/>
    <dgm:cxn modelId="{69B4C676-A007-6A46-94DA-4F257BA48DF9}" type="presParOf" srcId="{F4775C5F-DA1D-4B44-BB09-0279A42A1BBE}" destId="{5D2EFDB0-D433-FB44-9C2E-C715098248D1}" srcOrd="6" destOrd="0" presId="urn:microsoft.com/office/officeart/2008/layout/LinedList"/>
    <dgm:cxn modelId="{3070CD31-1037-1944-8B27-9F45F4C9BC91}" type="presParOf" srcId="{F4775C5F-DA1D-4B44-BB09-0279A42A1BBE}" destId="{8EA9D732-F154-6E48-ACDA-258F1B99952F}" srcOrd="7" destOrd="0" presId="urn:microsoft.com/office/officeart/2008/layout/LinedList"/>
    <dgm:cxn modelId="{86319E32-FB07-504A-BAC7-9942F01DFA18}" type="presParOf" srcId="{8EA9D732-F154-6E48-ACDA-258F1B99952F}" destId="{F9773575-85E2-D349-9DBE-20E863839C84}" srcOrd="0" destOrd="0" presId="urn:microsoft.com/office/officeart/2008/layout/LinedList"/>
    <dgm:cxn modelId="{4CFF142D-641C-6947-99ED-31B0649628A6}" type="presParOf" srcId="{8EA9D732-F154-6E48-ACDA-258F1B99952F}" destId="{6BD64055-0601-4542-BC59-2E41392AEFF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E832F-F74A-48FB-80F9-2CC50E1A8FA3}">
      <dsp:nvSpPr>
        <dsp:cNvPr id="0" name=""/>
        <dsp:cNvSpPr/>
      </dsp:nvSpPr>
      <dsp:spPr>
        <a:xfrm>
          <a:off x="0" y="708097"/>
          <a:ext cx="78867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4645E-B02B-4FDF-9ED8-879430A14FD1}">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665D39-3350-43CA-BF70-DEC3B62A78FD}">
      <dsp:nvSpPr>
        <dsp:cNvPr id="0" name=""/>
        <dsp:cNvSpPr/>
      </dsp:nvSpPr>
      <dsp:spPr>
        <a:xfrm>
          <a:off x="1509882" y="708097"/>
          <a:ext cx="3549015"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800100">
            <a:lnSpc>
              <a:spcPct val="90000"/>
            </a:lnSpc>
            <a:spcBef>
              <a:spcPct val="0"/>
            </a:spcBef>
            <a:spcAft>
              <a:spcPct val="35000"/>
            </a:spcAft>
            <a:buNone/>
          </a:pPr>
          <a:r>
            <a:rPr lang="en-US" sz="1800" kern="1200"/>
            <a:t>What are the levels of development in children and adults?</a:t>
          </a:r>
        </a:p>
      </dsp:txBody>
      <dsp:txXfrm>
        <a:off x="1509882" y="708097"/>
        <a:ext cx="3549015" cy="1307257"/>
      </dsp:txXfrm>
    </dsp:sp>
    <dsp:sp modelId="{48873F8B-2E39-479B-A28E-282DBACBD5E7}">
      <dsp:nvSpPr>
        <dsp:cNvPr id="0" name=""/>
        <dsp:cNvSpPr/>
      </dsp:nvSpPr>
      <dsp:spPr>
        <a:xfrm>
          <a:off x="5058897" y="708097"/>
          <a:ext cx="2827802"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577850">
            <a:lnSpc>
              <a:spcPct val="90000"/>
            </a:lnSpc>
            <a:spcBef>
              <a:spcPct val="0"/>
            </a:spcBef>
            <a:spcAft>
              <a:spcPct val="35000"/>
            </a:spcAft>
            <a:buNone/>
          </a:pPr>
          <a:r>
            <a:rPr lang="en-US" sz="1300" kern="1200"/>
            <a:t>Piaget, Erikson &amp; others have suggested stages.</a:t>
          </a:r>
        </a:p>
        <a:p>
          <a:pPr marL="0" lvl="0" indent="0" algn="l" defTabSz="577850">
            <a:lnSpc>
              <a:spcPct val="90000"/>
            </a:lnSpc>
            <a:spcBef>
              <a:spcPct val="0"/>
            </a:spcBef>
            <a:spcAft>
              <a:spcPct val="35000"/>
            </a:spcAft>
            <a:buNone/>
          </a:pPr>
          <a:r>
            <a:rPr lang="en-US" sz="1300" kern="1200"/>
            <a:t>Why are there such stages? </a:t>
          </a:r>
        </a:p>
        <a:p>
          <a:pPr marL="0" lvl="0" indent="0" algn="l" defTabSz="577850">
            <a:lnSpc>
              <a:spcPct val="90000"/>
            </a:lnSpc>
            <a:spcBef>
              <a:spcPct val="0"/>
            </a:spcBef>
            <a:spcAft>
              <a:spcPct val="35000"/>
            </a:spcAft>
            <a:buNone/>
          </a:pPr>
          <a:r>
            <a:rPr lang="en-US" sz="1300" kern="1200"/>
            <a:t>How do they work?</a:t>
          </a:r>
        </a:p>
      </dsp:txBody>
      <dsp:txXfrm>
        <a:off x="5058897" y="708097"/>
        <a:ext cx="2827802" cy="1307257"/>
      </dsp:txXfrm>
    </dsp:sp>
    <dsp:sp modelId="{BE07558C-47F7-4724-8C3F-6D5E63E737A2}">
      <dsp:nvSpPr>
        <dsp:cNvPr id="0" name=""/>
        <dsp:cNvSpPr/>
      </dsp:nvSpPr>
      <dsp:spPr>
        <a:xfrm>
          <a:off x="0" y="2342169"/>
          <a:ext cx="78867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CF4C89-3BD7-4B7E-A6A4-7CA322EDC178}">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2CCA45-6BD7-42E8-8C59-072D421256D7}">
      <dsp:nvSpPr>
        <dsp:cNvPr id="0" name=""/>
        <dsp:cNvSpPr/>
      </dsp:nvSpPr>
      <dsp:spPr>
        <a:xfrm>
          <a:off x="1509882" y="2342169"/>
          <a:ext cx="63768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800100">
            <a:lnSpc>
              <a:spcPct val="90000"/>
            </a:lnSpc>
            <a:spcBef>
              <a:spcPct val="0"/>
            </a:spcBef>
            <a:spcAft>
              <a:spcPct val="35000"/>
            </a:spcAft>
            <a:buNone/>
          </a:pPr>
          <a:r>
            <a:rPr lang="en-US" sz="1800" kern="1200"/>
            <a:t>Swedenborg talks about discrete degrees, based on love, wisdom and use. How do they help us understand the details of the processes that go on in our minds? How can they be used to make predictions for the details of psychology?</a:t>
          </a:r>
        </a:p>
      </dsp:txBody>
      <dsp:txXfrm>
        <a:off x="1509882" y="2342169"/>
        <a:ext cx="6376817" cy="13072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C1C22-4639-3D43-AACA-26C8B14361CE}">
      <dsp:nvSpPr>
        <dsp:cNvPr id="0" name=""/>
        <dsp:cNvSpPr/>
      </dsp:nvSpPr>
      <dsp:spPr>
        <a:xfrm>
          <a:off x="0" y="0"/>
          <a:ext cx="78867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4D3606-A324-0A41-8734-AF81B650F6C6}">
      <dsp:nvSpPr>
        <dsp:cNvPr id="0" name=""/>
        <dsp:cNvSpPr/>
      </dsp:nvSpPr>
      <dsp:spPr>
        <a:xfrm>
          <a:off x="0" y="0"/>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Sensorimotor Stage (birth to 2 years), where infants learn through sensory and motor actions and develop object permanence; </a:t>
          </a:r>
        </a:p>
      </dsp:txBody>
      <dsp:txXfrm>
        <a:off x="0" y="0"/>
        <a:ext cx="7886700" cy="1087834"/>
      </dsp:txXfrm>
    </dsp:sp>
    <dsp:sp modelId="{51F7010F-69C1-7142-9C2B-2AE96D8A1DAC}">
      <dsp:nvSpPr>
        <dsp:cNvPr id="0" name=""/>
        <dsp:cNvSpPr/>
      </dsp:nvSpPr>
      <dsp:spPr>
        <a:xfrm>
          <a:off x="0" y="1087834"/>
          <a:ext cx="78867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C353A9-508F-F446-9F0C-47B59194A70A}">
      <dsp:nvSpPr>
        <dsp:cNvPr id="0" name=""/>
        <dsp:cNvSpPr/>
      </dsp:nvSpPr>
      <dsp:spPr>
        <a:xfrm>
          <a:off x="0" y="1087834"/>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Preoperational Stage (2 to 7 years), </a:t>
          </a:r>
          <a:br>
            <a:rPr lang="en-US" sz="2100" kern="1200" dirty="0"/>
          </a:br>
          <a:r>
            <a:rPr lang="en-US" sz="2100" kern="1200" dirty="0"/>
            <a:t>characterized by symbolic thought and egocentrism; </a:t>
          </a:r>
        </a:p>
      </dsp:txBody>
      <dsp:txXfrm>
        <a:off x="0" y="1087834"/>
        <a:ext cx="7886700" cy="1087834"/>
      </dsp:txXfrm>
    </dsp:sp>
    <dsp:sp modelId="{095469B9-AF3F-274F-982E-9D72E4ED50C9}">
      <dsp:nvSpPr>
        <dsp:cNvPr id="0" name=""/>
        <dsp:cNvSpPr/>
      </dsp:nvSpPr>
      <dsp:spPr>
        <a:xfrm>
          <a:off x="0" y="2175669"/>
          <a:ext cx="78867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D23619-3173-8344-B797-7FFEC17F23F1}">
      <dsp:nvSpPr>
        <dsp:cNvPr id="0" name=""/>
        <dsp:cNvSpPr/>
      </dsp:nvSpPr>
      <dsp:spPr>
        <a:xfrm>
          <a:off x="0" y="2175669"/>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Concrete Operational Stage (7 to 11 years), where children grasp conservation, reversibility, and classification</a:t>
          </a:r>
        </a:p>
      </dsp:txBody>
      <dsp:txXfrm>
        <a:off x="0" y="2175669"/>
        <a:ext cx="7886700" cy="1087834"/>
      </dsp:txXfrm>
    </dsp:sp>
    <dsp:sp modelId="{5D2EFDB0-D433-FB44-9C2E-C715098248D1}">
      <dsp:nvSpPr>
        <dsp:cNvPr id="0" name=""/>
        <dsp:cNvSpPr/>
      </dsp:nvSpPr>
      <dsp:spPr>
        <a:xfrm>
          <a:off x="0" y="3263503"/>
          <a:ext cx="78867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773575-85E2-D349-9DBE-20E863839C84}">
      <dsp:nvSpPr>
        <dsp:cNvPr id="0" name=""/>
        <dsp:cNvSpPr/>
      </dsp:nvSpPr>
      <dsp:spPr>
        <a:xfrm>
          <a:off x="0" y="3263503"/>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Formal Operational Stage (12+ years), enabling abstract thinking, logical reasoning, and the ability to understand hypothetical concepts.  </a:t>
          </a:r>
        </a:p>
      </dsp:txBody>
      <dsp:txXfrm>
        <a:off x="0" y="3263503"/>
        <a:ext cx="7886700" cy="108783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7FE9E4-77ED-C54F-B86D-0F132621838A}" type="datetimeFigureOut">
              <a:rPr lang="en-US" smtClean="0"/>
              <a:t>10/24/25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566AE2-71E1-4744-91D4-865BB8DD045E}" type="slidenum">
              <a:rPr lang="en-US" smtClean="0"/>
              <a:t>‹#›</a:t>
            </a:fld>
            <a:endParaRPr lang="en-US"/>
          </a:p>
        </p:txBody>
      </p:sp>
    </p:spTree>
    <p:extLst>
      <p:ext uri="{BB962C8B-B14F-4D97-AF65-F5344CB8AC3E}">
        <p14:creationId xmlns:p14="http://schemas.microsoft.com/office/powerpoint/2010/main" val="112241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566AE2-71E1-4744-91D4-865BB8DD045E}" type="slidenum">
              <a:rPr lang="en-US" smtClean="0"/>
              <a:t>18</a:t>
            </a:fld>
            <a:endParaRPr lang="en-US"/>
          </a:p>
        </p:txBody>
      </p:sp>
    </p:spTree>
    <p:extLst>
      <p:ext uri="{BB962C8B-B14F-4D97-AF65-F5344CB8AC3E}">
        <p14:creationId xmlns:p14="http://schemas.microsoft.com/office/powerpoint/2010/main" val="2800314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566AE2-71E1-4744-91D4-865BB8DD045E}" type="slidenum">
              <a:rPr lang="en-US" smtClean="0"/>
              <a:t>29</a:t>
            </a:fld>
            <a:endParaRPr lang="en-US"/>
          </a:p>
        </p:txBody>
      </p:sp>
    </p:spTree>
    <p:extLst>
      <p:ext uri="{BB962C8B-B14F-4D97-AF65-F5344CB8AC3E}">
        <p14:creationId xmlns:p14="http://schemas.microsoft.com/office/powerpoint/2010/main" val="2833994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ADC855-B6AB-4A42-9F3D-F15165556DCB}" type="datetime1">
              <a:rPr lang="en-US" smtClean="0"/>
              <a:t>10/24/25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B6ADE-E75F-EC4C-A5D7-2AC4FB333CE6}" type="slidenum">
              <a:rPr lang="en-US" smtClean="0"/>
              <a:t>‹#›</a:t>
            </a:fld>
            <a:endParaRPr lang="en-US"/>
          </a:p>
        </p:txBody>
      </p:sp>
    </p:spTree>
    <p:extLst>
      <p:ext uri="{BB962C8B-B14F-4D97-AF65-F5344CB8AC3E}">
        <p14:creationId xmlns:p14="http://schemas.microsoft.com/office/powerpoint/2010/main" val="3599274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CAF299-ACBD-3B42-93E5-FDA77E819736}" type="datetime1">
              <a:rPr lang="en-US" smtClean="0"/>
              <a:t>10/24/25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B6ADE-E75F-EC4C-A5D7-2AC4FB333CE6}" type="slidenum">
              <a:rPr lang="en-US" smtClean="0"/>
              <a:t>‹#›</a:t>
            </a:fld>
            <a:endParaRPr lang="en-US"/>
          </a:p>
        </p:txBody>
      </p:sp>
    </p:spTree>
    <p:extLst>
      <p:ext uri="{BB962C8B-B14F-4D97-AF65-F5344CB8AC3E}">
        <p14:creationId xmlns:p14="http://schemas.microsoft.com/office/powerpoint/2010/main" val="682555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8DA2BC-1243-D241-8DC1-7027DC9AF8F2}" type="datetime1">
              <a:rPr lang="en-US" smtClean="0"/>
              <a:t>10/24/25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B6ADE-E75F-EC4C-A5D7-2AC4FB333CE6}" type="slidenum">
              <a:rPr lang="en-US" smtClean="0"/>
              <a:t>‹#›</a:t>
            </a:fld>
            <a:endParaRPr lang="en-US"/>
          </a:p>
        </p:txBody>
      </p:sp>
    </p:spTree>
    <p:extLst>
      <p:ext uri="{BB962C8B-B14F-4D97-AF65-F5344CB8AC3E}">
        <p14:creationId xmlns:p14="http://schemas.microsoft.com/office/powerpoint/2010/main" val="1754267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BAA24B-176B-FE41-9AF2-AC6904CC35C0}" type="datetime1">
              <a:rPr lang="en-US" smtClean="0"/>
              <a:t>10/24/25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B6ADE-E75F-EC4C-A5D7-2AC4FB333CE6}" type="slidenum">
              <a:rPr lang="en-US" smtClean="0"/>
              <a:t>‹#›</a:t>
            </a:fld>
            <a:endParaRPr lang="en-US"/>
          </a:p>
        </p:txBody>
      </p:sp>
    </p:spTree>
    <p:extLst>
      <p:ext uri="{BB962C8B-B14F-4D97-AF65-F5344CB8AC3E}">
        <p14:creationId xmlns:p14="http://schemas.microsoft.com/office/powerpoint/2010/main" val="579729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7B9F6D-67D4-A347-A525-6CD720968C39}" type="datetime1">
              <a:rPr lang="en-US" smtClean="0"/>
              <a:t>10/24/25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B6ADE-E75F-EC4C-A5D7-2AC4FB333CE6}" type="slidenum">
              <a:rPr lang="en-US" smtClean="0"/>
              <a:t>‹#›</a:t>
            </a:fld>
            <a:endParaRPr lang="en-US"/>
          </a:p>
        </p:txBody>
      </p:sp>
    </p:spTree>
    <p:extLst>
      <p:ext uri="{BB962C8B-B14F-4D97-AF65-F5344CB8AC3E}">
        <p14:creationId xmlns:p14="http://schemas.microsoft.com/office/powerpoint/2010/main" val="2431626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A26B3E-10A4-C54C-A6DE-BDA1C0A084FF}" type="datetime1">
              <a:rPr lang="en-US" smtClean="0"/>
              <a:t>10/24/25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B6ADE-E75F-EC4C-A5D7-2AC4FB333CE6}" type="slidenum">
              <a:rPr lang="en-US" smtClean="0"/>
              <a:t>‹#›</a:t>
            </a:fld>
            <a:endParaRPr lang="en-US"/>
          </a:p>
        </p:txBody>
      </p:sp>
    </p:spTree>
    <p:extLst>
      <p:ext uri="{BB962C8B-B14F-4D97-AF65-F5344CB8AC3E}">
        <p14:creationId xmlns:p14="http://schemas.microsoft.com/office/powerpoint/2010/main" val="3364628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EF44AF-B3B1-BB4E-8AB0-3FB021CA51BA}" type="datetime1">
              <a:rPr lang="en-US" smtClean="0"/>
              <a:t>10/24/25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BB6ADE-E75F-EC4C-A5D7-2AC4FB333CE6}" type="slidenum">
              <a:rPr lang="en-US" smtClean="0"/>
              <a:t>‹#›</a:t>
            </a:fld>
            <a:endParaRPr lang="en-US"/>
          </a:p>
        </p:txBody>
      </p:sp>
    </p:spTree>
    <p:extLst>
      <p:ext uri="{BB962C8B-B14F-4D97-AF65-F5344CB8AC3E}">
        <p14:creationId xmlns:p14="http://schemas.microsoft.com/office/powerpoint/2010/main" val="1148082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2170E6-04FA-6E45-966B-27212405EF6F}" type="datetime1">
              <a:rPr lang="en-US" smtClean="0"/>
              <a:t>10/24/25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BB6ADE-E75F-EC4C-A5D7-2AC4FB333CE6}" type="slidenum">
              <a:rPr lang="en-US" smtClean="0"/>
              <a:t>‹#›</a:t>
            </a:fld>
            <a:endParaRPr lang="en-US"/>
          </a:p>
        </p:txBody>
      </p:sp>
    </p:spTree>
    <p:extLst>
      <p:ext uri="{BB962C8B-B14F-4D97-AF65-F5344CB8AC3E}">
        <p14:creationId xmlns:p14="http://schemas.microsoft.com/office/powerpoint/2010/main" val="1088115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B0A6A5-3ED3-D94B-993D-6E242005CCF3}" type="datetime1">
              <a:rPr lang="en-US" smtClean="0"/>
              <a:t>10/24/25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BB6ADE-E75F-EC4C-A5D7-2AC4FB333CE6}" type="slidenum">
              <a:rPr lang="en-US" smtClean="0"/>
              <a:t>‹#›</a:t>
            </a:fld>
            <a:endParaRPr lang="en-US"/>
          </a:p>
        </p:txBody>
      </p:sp>
    </p:spTree>
    <p:extLst>
      <p:ext uri="{BB962C8B-B14F-4D97-AF65-F5344CB8AC3E}">
        <p14:creationId xmlns:p14="http://schemas.microsoft.com/office/powerpoint/2010/main" val="679121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D41EBB-324C-BD45-839A-A85173B01AB1}" type="datetime1">
              <a:rPr lang="en-US" smtClean="0"/>
              <a:t>10/24/25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B6ADE-E75F-EC4C-A5D7-2AC4FB333CE6}" type="slidenum">
              <a:rPr lang="en-US" smtClean="0"/>
              <a:t>‹#›</a:t>
            </a:fld>
            <a:endParaRPr lang="en-US"/>
          </a:p>
        </p:txBody>
      </p:sp>
    </p:spTree>
    <p:extLst>
      <p:ext uri="{BB962C8B-B14F-4D97-AF65-F5344CB8AC3E}">
        <p14:creationId xmlns:p14="http://schemas.microsoft.com/office/powerpoint/2010/main" val="1827239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9E2F37-931F-594E-B2F2-367E0B254C97}" type="datetime1">
              <a:rPr lang="en-US" smtClean="0"/>
              <a:t>10/24/25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B6ADE-E75F-EC4C-A5D7-2AC4FB333CE6}" type="slidenum">
              <a:rPr lang="en-US" smtClean="0"/>
              <a:t>‹#›</a:t>
            </a:fld>
            <a:endParaRPr lang="en-US"/>
          </a:p>
        </p:txBody>
      </p:sp>
    </p:spTree>
    <p:extLst>
      <p:ext uri="{BB962C8B-B14F-4D97-AF65-F5344CB8AC3E}">
        <p14:creationId xmlns:p14="http://schemas.microsoft.com/office/powerpoint/2010/main" val="1582251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083818-F7CD-8240-BB54-BEBC4CDCD0C0}" type="datetime1">
              <a:rPr lang="en-US" smtClean="0"/>
              <a:t>10/24/25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FBB6ADE-E75F-EC4C-A5D7-2AC4FB333CE6}" type="slidenum">
              <a:rPr lang="en-US" smtClean="0"/>
              <a:t>‹#›</a:t>
            </a:fld>
            <a:endParaRPr lang="en-US"/>
          </a:p>
        </p:txBody>
      </p:sp>
    </p:spTree>
    <p:extLst>
      <p:ext uri="{BB962C8B-B14F-4D97-AF65-F5344CB8AC3E}">
        <p14:creationId xmlns:p14="http://schemas.microsoft.com/office/powerpoint/2010/main" val="4843939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beginningtheisticscience.com/" TargetMode="External"/><Relationship Id="rId2" Type="http://schemas.openxmlformats.org/officeDocument/2006/relationships/hyperlink" Target="http://www.theisticscience.org/"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0E6D7-7B02-3F73-E5F6-636879F940E7}"/>
              </a:ext>
            </a:extLst>
          </p:cNvPr>
          <p:cNvSpPr>
            <a:spLocks noGrp="1"/>
          </p:cNvSpPr>
          <p:nvPr>
            <p:ph type="ctrTitle"/>
          </p:nvPr>
        </p:nvSpPr>
        <p:spPr/>
        <p:txBody>
          <a:bodyPr>
            <a:normAutofit fontScale="90000"/>
          </a:bodyPr>
          <a:lstStyle/>
          <a:p>
            <a:r>
              <a:rPr lang="en-US" b="1" dirty="0"/>
              <a:t>New and Useful Ideas in Physics and Psychology, from Swedenborg</a:t>
            </a:r>
            <a:endParaRPr lang="en-US" dirty="0"/>
          </a:p>
        </p:txBody>
      </p:sp>
      <p:sp>
        <p:nvSpPr>
          <p:cNvPr id="3" name="Subtitle 2">
            <a:extLst>
              <a:ext uri="{FF2B5EF4-FFF2-40B4-BE49-F238E27FC236}">
                <a16:creationId xmlns:a16="http://schemas.microsoft.com/office/drawing/2014/main" id="{95B05342-0EB0-D429-595D-CE44170611C5}"/>
              </a:ext>
            </a:extLst>
          </p:cNvPr>
          <p:cNvSpPr>
            <a:spLocks noGrp="1"/>
          </p:cNvSpPr>
          <p:nvPr>
            <p:ph type="subTitle" idx="1"/>
          </p:nvPr>
        </p:nvSpPr>
        <p:spPr>
          <a:xfrm>
            <a:off x="1143000" y="3602038"/>
            <a:ext cx="6858000" cy="2620086"/>
          </a:xfrm>
        </p:spPr>
        <p:txBody>
          <a:bodyPr>
            <a:normAutofit fontScale="92500" lnSpcReduction="10000"/>
          </a:bodyPr>
          <a:lstStyle/>
          <a:p>
            <a:r>
              <a:rPr lang="en-US" dirty="0"/>
              <a:t>Ian Thompson</a:t>
            </a:r>
          </a:p>
          <a:p>
            <a:r>
              <a:rPr lang="en-US" dirty="0" err="1"/>
              <a:t>www.ianthompson.org</a:t>
            </a:r>
            <a:endParaRPr lang="en-US" dirty="0"/>
          </a:p>
          <a:p>
            <a:r>
              <a:rPr lang="en-US" dirty="0"/>
              <a:t>Talk at Bryn Athyn College of the New Church, </a:t>
            </a:r>
            <a:br>
              <a:rPr lang="en-US" dirty="0"/>
            </a:br>
            <a:r>
              <a:rPr lang="en-US" dirty="0"/>
              <a:t>Oct 25, 2025</a:t>
            </a:r>
          </a:p>
          <a:p>
            <a:endParaRPr lang="en-US" dirty="0"/>
          </a:p>
          <a:p>
            <a:r>
              <a:rPr lang="en-US" dirty="0"/>
              <a:t>Theistic Science Group</a:t>
            </a:r>
          </a:p>
          <a:p>
            <a:r>
              <a:rPr lang="en-US" dirty="0" err="1"/>
              <a:t>www.theisticscience.com</a:t>
            </a:r>
            <a:endParaRPr lang="en-US" dirty="0"/>
          </a:p>
        </p:txBody>
      </p:sp>
      <p:sp>
        <p:nvSpPr>
          <p:cNvPr id="4" name="Slide Number Placeholder 3">
            <a:extLst>
              <a:ext uri="{FF2B5EF4-FFF2-40B4-BE49-F238E27FC236}">
                <a16:creationId xmlns:a16="http://schemas.microsoft.com/office/drawing/2014/main" id="{EE4A7955-0273-877E-2596-B22D9E9EBB9A}"/>
              </a:ext>
            </a:extLst>
          </p:cNvPr>
          <p:cNvSpPr>
            <a:spLocks noGrp="1"/>
          </p:cNvSpPr>
          <p:nvPr>
            <p:ph type="sldNum" sz="quarter" idx="12"/>
          </p:nvPr>
        </p:nvSpPr>
        <p:spPr/>
        <p:txBody>
          <a:bodyPr/>
          <a:lstStyle/>
          <a:p>
            <a:fld id="{CFBB6ADE-E75F-EC4C-A5D7-2AC4FB333CE6}" type="slidenum">
              <a:rPr lang="en-US" smtClean="0"/>
              <a:t>1</a:t>
            </a:fld>
            <a:endParaRPr lang="en-US"/>
          </a:p>
        </p:txBody>
      </p:sp>
    </p:spTree>
    <p:extLst>
      <p:ext uri="{BB962C8B-B14F-4D97-AF65-F5344CB8AC3E}">
        <p14:creationId xmlns:p14="http://schemas.microsoft.com/office/powerpoint/2010/main" val="2861209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F96A-1212-3321-EC0C-4B441938A44E}"/>
              </a:ext>
            </a:extLst>
          </p:cNvPr>
          <p:cNvSpPr>
            <a:spLocks noGrp="1"/>
          </p:cNvSpPr>
          <p:nvPr>
            <p:ph type="title"/>
          </p:nvPr>
        </p:nvSpPr>
        <p:spPr/>
        <p:txBody>
          <a:bodyPr/>
          <a:lstStyle/>
          <a:p>
            <a:r>
              <a:rPr lang="en-US" dirty="0"/>
              <a:t>Divine Love and Wisdom  </a:t>
            </a:r>
            <a:r>
              <a:rPr lang="en-US" sz="5400" dirty="0"/>
              <a:t>§</a:t>
            </a:r>
            <a:r>
              <a:rPr lang="en-US" dirty="0"/>
              <a:t>53</a:t>
            </a:r>
          </a:p>
        </p:txBody>
      </p:sp>
      <p:sp>
        <p:nvSpPr>
          <p:cNvPr id="3" name="Content Placeholder 2">
            <a:extLst>
              <a:ext uri="{FF2B5EF4-FFF2-40B4-BE49-F238E27FC236}">
                <a16:creationId xmlns:a16="http://schemas.microsoft.com/office/drawing/2014/main" id="{1872919E-62B3-CD3F-738B-184A06290A23}"/>
              </a:ext>
            </a:extLst>
          </p:cNvPr>
          <p:cNvSpPr>
            <a:spLocks noGrp="1"/>
          </p:cNvSpPr>
          <p:nvPr>
            <p:ph idx="1"/>
          </p:nvPr>
        </p:nvSpPr>
        <p:spPr>
          <a:xfrm>
            <a:off x="628650" y="1825625"/>
            <a:ext cx="7886700" cy="4530726"/>
          </a:xfrm>
        </p:spPr>
        <p:txBody>
          <a:bodyPr>
            <a:normAutofit lnSpcReduction="10000"/>
          </a:bodyPr>
          <a:lstStyle/>
          <a:p>
            <a:pPr marL="0" indent="0">
              <a:buNone/>
            </a:pPr>
            <a:r>
              <a:rPr lang="en-US" dirty="0"/>
              <a:t>Things created and finite can have ascribed to them being and expression, substance and form, and even life, indeed love and wisdom, but these attributes are all created and finite. </a:t>
            </a:r>
          </a:p>
          <a:p>
            <a:pPr marL="0" indent="0">
              <a:buNone/>
            </a:pPr>
            <a:r>
              <a:rPr lang="en-US" dirty="0"/>
              <a:t>They can have these attributes ascribed to them not because they possess anything Divine, but because they are in the Divine and have the Divine in them. </a:t>
            </a:r>
          </a:p>
          <a:p>
            <a:pPr marL="0" indent="0">
              <a:buNone/>
            </a:pPr>
            <a:r>
              <a:rPr lang="en-US" dirty="0"/>
              <a:t>For everything that has been created is in itself inanimate and lifeless, but is animated and given life by its having the Divine in it and its being in the Divine.</a:t>
            </a:r>
          </a:p>
        </p:txBody>
      </p:sp>
      <p:sp>
        <p:nvSpPr>
          <p:cNvPr id="4" name="Slide Number Placeholder 3">
            <a:extLst>
              <a:ext uri="{FF2B5EF4-FFF2-40B4-BE49-F238E27FC236}">
                <a16:creationId xmlns:a16="http://schemas.microsoft.com/office/drawing/2014/main" id="{0E094115-6201-3118-59DC-C87FD1D22D7A}"/>
              </a:ext>
            </a:extLst>
          </p:cNvPr>
          <p:cNvSpPr>
            <a:spLocks noGrp="1"/>
          </p:cNvSpPr>
          <p:nvPr>
            <p:ph type="sldNum" sz="quarter" idx="12"/>
          </p:nvPr>
        </p:nvSpPr>
        <p:spPr/>
        <p:txBody>
          <a:bodyPr/>
          <a:lstStyle/>
          <a:p>
            <a:fld id="{CFBB6ADE-E75F-EC4C-A5D7-2AC4FB333CE6}" type="slidenum">
              <a:rPr lang="en-US" smtClean="0"/>
              <a:t>10</a:t>
            </a:fld>
            <a:endParaRPr lang="en-US"/>
          </a:p>
        </p:txBody>
      </p:sp>
    </p:spTree>
    <p:extLst>
      <p:ext uri="{BB962C8B-B14F-4D97-AF65-F5344CB8AC3E}">
        <p14:creationId xmlns:p14="http://schemas.microsoft.com/office/powerpoint/2010/main" val="3186115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1871A-C11B-4777-0EC7-AA84C6AFBE1D}"/>
              </a:ext>
            </a:extLst>
          </p:cNvPr>
          <p:cNvSpPr>
            <a:spLocks noGrp="1"/>
          </p:cNvSpPr>
          <p:nvPr>
            <p:ph type="title"/>
          </p:nvPr>
        </p:nvSpPr>
        <p:spPr/>
        <p:txBody>
          <a:bodyPr/>
          <a:lstStyle/>
          <a:p>
            <a:r>
              <a:rPr lang="en-US" dirty="0"/>
              <a:t>Now for the burning bush!</a:t>
            </a:r>
          </a:p>
        </p:txBody>
      </p:sp>
      <p:sp>
        <p:nvSpPr>
          <p:cNvPr id="4" name="Slide Number Placeholder 3">
            <a:extLst>
              <a:ext uri="{FF2B5EF4-FFF2-40B4-BE49-F238E27FC236}">
                <a16:creationId xmlns:a16="http://schemas.microsoft.com/office/drawing/2014/main" id="{21375EBE-72CB-E9DC-4B15-106F4B47FF6D}"/>
              </a:ext>
            </a:extLst>
          </p:cNvPr>
          <p:cNvSpPr>
            <a:spLocks noGrp="1"/>
          </p:cNvSpPr>
          <p:nvPr>
            <p:ph type="sldNum" sz="quarter" idx="12"/>
          </p:nvPr>
        </p:nvSpPr>
        <p:spPr/>
        <p:txBody>
          <a:bodyPr/>
          <a:lstStyle/>
          <a:p>
            <a:fld id="{CFBB6ADE-E75F-EC4C-A5D7-2AC4FB333CE6}" type="slidenum">
              <a:rPr lang="en-US" smtClean="0"/>
              <a:t>11</a:t>
            </a:fld>
            <a:endParaRPr lang="en-US"/>
          </a:p>
        </p:txBody>
      </p:sp>
      <p:pic>
        <p:nvPicPr>
          <p:cNvPr id="5" name="Content Placeholder 4">
            <a:extLst>
              <a:ext uri="{FF2B5EF4-FFF2-40B4-BE49-F238E27FC236}">
                <a16:creationId xmlns:a16="http://schemas.microsoft.com/office/drawing/2014/main" id="{C628824E-8D5E-E508-E306-CEBE1B37AB6D}"/>
              </a:ext>
            </a:extLst>
          </p:cNvPr>
          <p:cNvPicPr>
            <a:picLocks noGrp="1"/>
          </p:cNvPicPr>
          <p:nvPr>
            <p:ph idx="1"/>
          </p:nvPr>
        </p:nvPicPr>
        <p:blipFill>
          <a:blip r:embed="rId2"/>
          <a:stretch/>
        </p:blipFill>
        <p:spPr>
          <a:xfrm>
            <a:off x="2571750" y="2039144"/>
            <a:ext cx="4000500" cy="3924300"/>
          </a:xfrm>
          <a:prstGeom prst="rect">
            <a:avLst/>
          </a:prstGeom>
          <a:noFill/>
          <a:ln w="0">
            <a:noFill/>
          </a:ln>
        </p:spPr>
      </p:pic>
    </p:spTree>
    <p:extLst>
      <p:ext uri="{BB962C8B-B14F-4D97-AF65-F5344CB8AC3E}">
        <p14:creationId xmlns:p14="http://schemas.microsoft.com/office/powerpoint/2010/main" val="1958629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007AC-154C-59F6-3523-F25FD7D269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2A15C6-0B3F-0B6F-D8BE-CDD0CDB86DB7}"/>
              </a:ext>
            </a:extLst>
          </p:cNvPr>
          <p:cNvSpPr>
            <a:spLocks noGrp="1"/>
          </p:cNvSpPr>
          <p:nvPr>
            <p:ph type="title"/>
          </p:nvPr>
        </p:nvSpPr>
        <p:spPr/>
        <p:txBody>
          <a:bodyPr>
            <a:normAutofit/>
          </a:bodyPr>
          <a:lstStyle/>
          <a:p>
            <a:r>
              <a:rPr lang="en-US" dirty="0"/>
              <a:t>‘Love’ in Swedenborg </a:t>
            </a:r>
            <a:r>
              <a:rPr lang="en-US" sz="3200" dirty="0"/>
              <a:t>compared with</a:t>
            </a:r>
            <a:br>
              <a:rPr lang="en-US" dirty="0"/>
            </a:br>
            <a:r>
              <a:rPr lang="en-US" dirty="0"/>
              <a:t>‘Propensity’ in physics</a:t>
            </a:r>
          </a:p>
        </p:txBody>
      </p:sp>
      <p:sp>
        <p:nvSpPr>
          <p:cNvPr id="3" name="Content Placeholder 2">
            <a:extLst>
              <a:ext uri="{FF2B5EF4-FFF2-40B4-BE49-F238E27FC236}">
                <a16:creationId xmlns:a16="http://schemas.microsoft.com/office/drawing/2014/main" id="{1C133844-7BDA-7A2C-E81C-06BE7C8492D7}"/>
              </a:ext>
            </a:extLst>
          </p:cNvPr>
          <p:cNvSpPr>
            <a:spLocks noGrp="1"/>
          </p:cNvSpPr>
          <p:nvPr>
            <p:ph idx="1"/>
          </p:nvPr>
        </p:nvSpPr>
        <p:spPr>
          <a:xfrm>
            <a:off x="628650" y="1825625"/>
            <a:ext cx="8242218" cy="4530726"/>
          </a:xfrm>
        </p:spPr>
        <p:txBody>
          <a:bodyPr>
            <a:normAutofit/>
          </a:bodyPr>
          <a:lstStyle/>
          <a:p>
            <a:r>
              <a:rPr lang="en-US" dirty="0"/>
              <a:t>Swedenborg’s concept of ‘love’ was very similar to the concept of ‘propensity’ used in the physics of probabilities:</a:t>
            </a:r>
          </a:p>
          <a:p>
            <a:r>
              <a:rPr lang="en-US" dirty="0"/>
              <a:t>Both are what exists in some interval of time before an action.</a:t>
            </a:r>
          </a:p>
          <a:p>
            <a:r>
              <a:rPr lang="en-US" dirty="0"/>
              <a:t>Both have ‘form’ as well as substance.</a:t>
            </a:r>
          </a:p>
          <a:p>
            <a:r>
              <a:rPr lang="en-US" dirty="0"/>
              <a:t>Both produce specific discrete actions (selections)</a:t>
            </a:r>
            <a:br>
              <a:rPr lang="en-US" dirty="0"/>
            </a:br>
            <a:endParaRPr lang="en-US" dirty="0"/>
          </a:p>
          <a:p>
            <a:r>
              <a:rPr lang="en-US" b="1" dirty="0">
                <a:solidFill>
                  <a:srgbClr val="FF0000"/>
                </a:solidFill>
              </a:rPr>
              <a:t>Both</a:t>
            </a:r>
            <a:r>
              <a:rPr lang="en-US" dirty="0">
                <a:solidFill>
                  <a:srgbClr val="FF0000"/>
                </a:solidFill>
              </a:rPr>
              <a:t> must be the initial ‘being’ that that produces the ‘being’ of the actual results.  </a:t>
            </a:r>
          </a:p>
          <a:p>
            <a:pPr marL="0" indent="0">
              <a:buNone/>
            </a:pPr>
            <a:endParaRPr lang="en-US" dirty="0"/>
          </a:p>
        </p:txBody>
      </p:sp>
      <p:sp>
        <p:nvSpPr>
          <p:cNvPr id="4" name="Slide Number Placeholder 3">
            <a:extLst>
              <a:ext uri="{FF2B5EF4-FFF2-40B4-BE49-F238E27FC236}">
                <a16:creationId xmlns:a16="http://schemas.microsoft.com/office/drawing/2014/main" id="{448D23AA-8E95-83D6-EE54-AA6AC2DD8234}"/>
              </a:ext>
            </a:extLst>
          </p:cNvPr>
          <p:cNvSpPr>
            <a:spLocks noGrp="1"/>
          </p:cNvSpPr>
          <p:nvPr>
            <p:ph type="sldNum" sz="quarter" idx="12"/>
          </p:nvPr>
        </p:nvSpPr>
        <p:spPr/>
        <p:txBody>
          <a:bodyPr/>
          <a:lstStyle/>
          <a:p>
            <a:fld id="{CFBB6ADE-E75F-EC4C-A5D7-2AC4FB333CE6}" type="slidenum">
              <a:rPr lang="en-US" smtClean="0"/>
              <a:t>12</a:t>
            </a:fld>
            <a:endParaRPr lang="en-US"/>
          </a:p>
        </p:txBody>
      </p:sp>
    </p:spTree>
    <p:extLst>
      <p:ext uri="{BB962C8B-B14F-4D97-AF65-F5344CB8AC3E}">
        <p14:creationId xmlns:p14="http://schemas.microsoft.com/office/powerpoint/2010/main" val="3528420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AEC35-68AB-F964-1C38-5DAE03B48E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57C811-8812-9E83-CFA7-738BF5250F4D}"/>
              </a:ext>
            </a:extLst>
          </p:cNvPr>
          <p:cNvSpPr>
            <a:spLocks noGrp="1"/>
          </p:cNvSpPr>
          <p:nvPr>
            <p:ph type="title"/>
          </p:nvPr>
        </p:nvSpPr>
        <p:spPr/>
        <p:txBody>
          <a:bodyPr/>
          <a:lstStyle/>
          <a:p>
            <a:r>
              <a:rPr lang="en-US" dirty="0"/>
              <a:t>‘Love’ in Swedenborg corresponds</a:t>
            </a:r>
            <a:br>
              <a:rPr lang="en-US" dirty="0"/>
            </a:br>
            <a:r>
              <a:rPr lang="en-US" dirty="0"/>
              <a:t>‘Propensity’ in physics</a:t>
            </a:r>
          </a:p>
        </p:txBody>
      </p:sp>
      <p:sp>
        <p:nvSpPr>
          <p:cNvPr id="3" name="Content Placeholder 2">
            <a:extLst>
              <a:ext uri="{FF2B5EF4-FFF2-40B4-BE49-F238E27FC236}">
                <a16:creationId xmlns:a16="http://schemas.microsoft.com/office/drawing/2014/main" id="{A363A953-951B-BFB0-F1BB-0A2497EC401F}"/>
              </a:ext>
            </a:extLst>
          </p:cNvPr>
          <p:cNvSpPr>
            <a:spLocks noGrp="1"/>
          </p:cNvSpPr>
          <p:nvPr>
            <p:ph idx="1"/>
          </p:nvPr>
        </p:nvSpPr>
        <p:spPr>
          <a:xfrm>
            <a:off x="628650" y="1825625"/>
            <a:ext cx="8135340" cy="4351338"/>
          </a:xfrm>
        </p:spPr>
        <p:txBody>
          <a:bodyPr>
            <a:normAutofit lnSpcReduction="10000"/>
          </a:bodyPr>
          <a:lstStyle/>
          <a:p>
            <a:r>
              <a:rPr lang="en-US" dirty="0"/>
              <a:t>Swedenborg’s concept of ‘love’ was very similar to the concept of ‘propensity’ used in the physics of probabilities. </a:t>
            </a:r>
          </a:p>
          <a:p>
            <a:r>
              <a:rPr lang="en-US" dirty="0"/>
              <a:t>Spiritual love </a:t>
            </a:r>
            <a:r>
              <a:rPr lang="en-US" i="1" dirty="0"/>
              <a:t>corresponds</a:t>
            </a:r>
            <a:r>
              <a:rPr lang="en-US" dirty="0"/>
              <a:t> to physical propensity. </a:t>
            </a:r>
          </a:p>
          <a:p>
            <a:r>
              <a:rPr lang="en-US" dirty="0"/>
              <a:t>Furthermore, they both </a:t>
            </a:r>
            <a:r>
              <a:rPr lang="en-US" i="1" dirty="0"/>
              <a:t>correspond</a:t>
            </a:r>
            <a:r>
              <a:rPr lang="en-US" dirty="0"/>
              <a:t> to mental propensity or disposition.</a:t>
            </a:r>
          </a:p>
          <a:p>
            <a:endParaRPr lang="en-US" dirty="0"/>
          </a:p>
          <a:p>
            <a:r>
              <a:rPr lang="en-US" dirty="0"/>
              <a:t>Propensities do what substances needed to do.</a:t>
            </a:r>
          </a:p>
          <a:p>
            <a:r>
              <a:rPr lang="en-US" dirty="0"/>
              <a:t>Propensities can be substances and substances propensities.  </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BA7AB86-0288-E9CD-6F75-772537140FB2}"/>
              </a:ext>
            </a:extLst>
          </p:cNvPr>
          <p:cNvSpPr>
            <a:spLocks noGrp="1"/>
          </p:cNvSpPr>
          <p:nvPr>
            <p:ph type="sldNum" sz="quarter" idx="12"/>
          </p:nvPr>
        </p:nvSpPr>
        <p:spPr/>
        <p:txBody>
          <a:bodyPr/>
          <a:lstStyle/>
          <a:p>
            <a:fld id="{CFBB6ADE-E75F-EC4C-A5D7-2AC4FB333CE6}" type="slidenum">
              <a:rPr lang="en-US" smtClean="0"/>
              <a:t>13</a:t>
            </a:fld>
            <a:endParaRPr lang="en-US"/>
          </a:p>
        </p:txBody>
      </p:sp>
    </p:spTree>
    <p:extLst>
      <p:ext uri="{BB962C8B-B14F-4D97-AF65-F5344CB8AC3E}">
        <p14:creationId xmlns:p14="http://schemas.microsoft.com/office/powerpoint/2010/main" val="2340558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3BF2-BB17-0C68-773E-E65CBC258538}"/>
              </a:ext>
            </a:extLst>
          </p:cNvPr>
          <p:cNvSpPr>
            <a:spLocks noGrp="1"/>
          </p:cNvSpPr>
          <p:nvPr>
            <p:ph type="title"/>
          </p:nvPr>
        </p:nvSpPr>
        <p:spPr/>
        <p:txBody>
          <a:bodyPr/>
          <a:lstStyle/>
          <a:p>
            <a:r>
              <a:rPr lang="en-US" dirty="0"/>
              <a:t>Generalizing ‘propensity’ </a:t>
            </a:r>
          </a:p>
        </p:txBody>
      </p:sp>
      <p:sp>
        <p:nvSpPr>
          <p:cNvPr id="3" name="Content Placeholder 2">
            <a:extLst>
              <a:ext uri="{FF2B5EF4-FFF2-40B4-BE49-F238E27FC236}">
                <a16:creationId xmlns:a16="http://schemas.microsoft.com/office/drawing/2014/main" id="{F3848F3B-3AB5-5546-1B34-E16085E71CD2}"/>
              </a:ext>
            </a:extLst>
          </p:cNvPr>
          <p:cNvSpPr>
            <a:spLocks noGrp="1"/>
          </p:cNvSpPr>
          <p:nvPr>
            <p:ph idx="1"/>
          </p:nvPr>
        </p:nvSpPr>
        <p:spPr>
          <a:xfrm>
            <a:off x="628649" y="1825625"/>
            <a:ext cx="8040337" cy="4351338"/>
          </a:xfrm>
        </p:spPr>
        <p:txBody>
          <a:bodyPr>
            <a:normAutofit/>
          </a:bodyPr>
          <a:lstStyle/>
          <a:p>
            <a:r>
              <a:rPr lang="en-US" dirty="0"/>
              <a:t>The meaning of ‘propensity’ can be extended to include spiritual propensity (love) ! </a:t>
            </a:r>
          </a:p>
          <a:p>
            <a:r>
              <a:rPr lang="en-US" dirty="0"/>
              <a:t>‘Propensity’ can be taken as a most general concept that included spiritual, mental and physical versions.  </a:t>
            </a:r>
          </a:p>
          <a:p>
            <a:r>
              <a:rPr lang="en-US" dirty="0"/>
              <a:t>They differ in very definite ways:  according to the kinds of interactions and events they produce. </a:t>
            </a:r>
          </a:p>
          <a:p>
            <a:r>
              <a:rPr lang="en-US" dirty="0"/>
              <a:t>We get also a concept of ‘mental substance’ suitable for use in psychology. We can begin to understand how mind and matter exist differently</a:t>
            </a:r>
          </a:p>
        </p:txBody>
      </p:sp>
      <p:sp>
        <p:nvSpPr>
          <p:cNvPr id="4" name="Slide Number Placeholder 3">
            <a:extLst>
              <a:ext uri="{FF2B5EF4-FFF2-40B4-BE49-F238E27FC236}">
                <a16:creationId xmlns:a16="http://schemas.microsoft.com/office/drawing/2014/main" id="{2E2FCDE5-7530-BAA8-9C88-804CA1885887}"/>
              </a:ext>
            </a:extLst>
          </p:cNvPr>
          <p:cNvSpPr>
            <a:spLocks noGrp="1"/>
          </p:cNvSpPr>
          <p:nvPr>
            <p:ph type="sldNum" sz="quarter" idx="12"/>
          </p:nvPr>
        </p:nvSpPr>
        <p:spPr/>
        <p:txBody>
          <a:bodyPr/>
          <a:lstStyle/>
          <a:p>
            <a:fld id="{CFBB6ADE-E75F-EC4C-A5D7-2AC4FB333CE6}" type="slidenum">
              <a:rPr lang="en-US" smtClean="0"/>
              <a:t>14</a:t>
            </a:fld>
            <a:endParaRPr lang="en-US"/>
          </a:p>
        </p:txBody>
      </p:sp>
    </p:spTree>
    <p:extLst>
      <p:ext uri="{BB962C8B-B14F-4D97-AF65-F5344CB8AC3E}">
        <p14:creationId xmlns:p14="http://schemas.microsoft.com/office/powerpoint/2010/main" val="3819927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1AAED0-278B-D6F5-DE23-5376E5505B20}"/>
              </a:ext>
            </a:extLst>
          </p:cNvPr>
          <p:cNvSpPr>
            <a:spLocks noGrp="1"/>
          </p:cNvSpPr>
          <p:nvPr>
            <p:ph type="title"/>
          </p:nvPr>
        </p:nvSpPr>
        <p:spPr>
          <a:xfrm>
            <a:off x="630936" y="256032"/>
            <a:ext cx="7879842" cy="1014984"/>
          </a:xfrm>
        </p:spPr>
        <p:txBody>
          <a:bodyPr anchor="b">
            <a:normAutofit/>
          </a:bodyPr>
          <a:lstStyle/>
          <a:p>
            <a:r>
              <a:rPr lang="en-US" sz="3100" b="1"/>
              <a:t>Part II</a:t>
            </a:r>
            <a:br>
              <a:rPr lang="en-US" sz="3100" b="1"/>
            </a:br>
            <a:r>
              <a:rPr lang="en-US" sz="3100" b="1"/>
              <a:t>A Psychology Problem:</a:t>
            </a:r>
            <a:endParaRPr lang="en-US" sz="3100"/>
          </a:p>
        </p:txBody>
      </p:sp>
      <p:sp>
        <p:nvSpPr>
          <p:cNvPr id="12" name="Rectangle 1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FE90C77C-FF47-70FB-3043-75E9529729C4}"/>
              </a:ext>
            </a:extLst>
          </p:cNvPr>
          <p:cNvSpPr>
            <a:spLocks noGrp="1"/>
          </p:cNvSpPr>
          <p:nvPr>
            <p:ph type="sldNum" sz="quarter" idx="12"/>
          </p:nvPr>
        </p:nvSpPr>
        <p:spPr>
          <a:xfrm>
            <a:off x="6654940" y="6356350"/>
            <a:ext cx="1858124" cy="365125"/>
          </a:xfrm>
        </p:spPr>
        <p:txBody>
          <a:bodyPr>
            <a:normAutofit/>
          </a:bodyPr>
          <a:lstStyle/>
          <a:p>
            <a:pPr>
              <a:spcAft>
                <a:spcPts val="600"/>
              </a:spcAft>
            </a:pPr>
            <a:fld id="{CFBB6ADE-E75F-EC4C-A5D7-2AC4FB333CE6}" type="slidenum">
              <a:rPr lang="en-US">
                <a:solidFill>
                  <a:schemeClr val="tx1">
                    <a:lumMod val="50000"/>
                    <a:lumOff val="50000"/>
                  </a:schemeClr>
                </a:solidFill>
              </a:rPr>
              <a:pPr>
                <a:spcAft>
                  <a:spcPts val="600"/>
                </a:spcAft>
              </a:pPr>
              <a:t>15</a:t>
            </a:fld>
            <a:endParaRPr lang="en-US">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22C5A5FC-A0D5-6156-98DC-02E03F98B894}"/>
              </a:ext>
            </a:extLst>
          </p:cNvPr>
          <p:cNvGraphicFramePr>
            <a:graphicFrameLocks noGrp="1"/>
          </p:cNvGraphicFramePr>
          <p:nvPr>
            <p:ph idx="1"/>
            <p:extLst>
              <p:ext uri="{D42A27DB-BD31-4B8C-83A1-F6EECF244321}">
                <p14:modId xmlns:p14="http://schemas.microsoft.com/office/powerpoint/2010/main" val="3189943248"/>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2432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BEF0B-E20F-F8BC-CFFE-B7F117171D52}"/>
              </a:ext>
            </a:extLst>
          </p:cNvPr>
          <p:cNvSpPr>
            <a:spLocks noGrp="1"/>
          </p:cNvSpPr>
          <p:nvPr>
            <p:ph type="title"/>
          </p:nvPr>
        </p:nvSpPr>
        <p:spPr/>
        <p:txBody>
          <a:bodyPr/>
          <a:lstStyle/>
          <a:p>
            <a:r>
              <a:rPr lang="en-US" dirty="0"/>
              <a:t>Jean Piaget</a:t>
            </a:r>
          </a:p>
        </p:txBody>
      </p:sp>
      <p:sp>
        <p:nvSpPr>
          <p:cNvPr id="3" name="Content Placeholder 2">
            <a:extLst>
              <a:ext uri="{FF2B5EF4-FFF2-40B4-BE49-F238E27FC236}">
                <a16:creationId xmlns:a16="http://schemas.microsoft.com/office/drawing/2014/main" id="{7340D163-A593-D86B-1EDC-06FB53699B97}"/>
              </a:ext>
            </a:extLst>
          </p:cNvPr>
          <p:cNvSpPr>
            <a:spLocks noGrp="1"/>
          </p:cNvSpPr>
          <p:nvPr>
            <p:ph idx="1"/>
          </p:nvPr>
        </p:nvSpPr>
        <p:spPr/>
        <p:txBody>
          <a:bodyPr/>
          <a:lstStyle/>
          <a:p>
            <a:r>
              <a:rPr lang="en-US" dirty="0"/>
              <a:t>The early observations of Inhelder and Piaget (1958) led to a theory in which children go through four stages of cognitive growth: </a:t>
            </a:r>
          </a:p>
          <a:p>
            <a:pPr lvl="1"/>
            <a:r>
              <a:rPr lang="en-US" dirty="0"/>
              <a:t>the sensorimotor stage (0-2 years),</a:t>
            </a:r>
          </a:p>
          <a:p>
            <a:pPr lvl="1"/>
            <a:r>
              <a:rPr lang="en-US" dirty="0"/>
              <a:t>the pre-operational stage (approx. 2-6 years),</a:t>
            </a:r>
          </a:p>
          <a:p>
            <a:pPr lvl="1"/>
            <a:r>
              <a:rPr lang="en-US" dirty="0"/>
              <a:t>the concrete-operations stage (approx. 6-12 years),</a:t>
            </a:r>
          </a:p>
          <a:p>
            <a:pPr lvl="1"/>
            <a:r>
              <a:rPr lang="en-US" dirty="0"/>
              <a:t>the formal-operations stage (12+ years).</a:t>
            </a:r>
          </a:p>
        </p:txBody>
      </p:sp>
      <p:sp>
        <p:nvSpPr>
          <p:cNvPr id="4" name="Slide Number Placeholder 3">
            <a:extLst>
              <a:ext uri="{FF2B5EF4-FFF2-40B4-BE49-F238E27FC236}">
                <a16:creationId xmlns:a16="http://schemas.microsoft.com/office/drawing/2014/main" id="{1FF4F22F-293B-8747-96E2-E539E66F1918}"/>
              </a:ext>
            </a:extLst>
          </p:cNvPr>
          <p:cNvSpPr>
            <a:spLocks noGrp="1"/>
          </p:cNvSpPr>
          <p:nvPr>
            <p:ph type="sldNum" sz="quarter" idx="12"/>
          </p:nvPr>
        </p:nvSpPr>
        <p:spPr/>
        <p:txBody>
          <a:bodyPr/>
          <a:lstStyle/>
          <a:p>
            <a:fld id="{CFBB6ADE-E75F-EC4C-A5D7-2AC4FB333CE6}" type="slidenum">
              <a:rPr lang="en-US" smtClean="0"/>
              <a:t>16</a:t>
            </a:fld>
            <a:endParaRPr lang="en-US"/>
          </a:p>
        </p:txBody>
      </p:sp>
      <p:sp>
        <p:nvSpPr>
          <p:cNvPr id="5" name="TextBox 4">
            <a:extLst>
              <a:ext uri="{FF2B5EF4-FFF2-40B4-BE49-F238E27FC236}">
                <a16:creationId xmlns:a16="http://schemas.microsoft.com/office/drawing/2014/main" id="{65EB0334-9F96-6A11-93C7-8FF00910E019}"/>
              </a:ext>
            </a:extLst>
          </p:cNvPr>
          <p:cNvSpPr txBox="1"/>
          <p:nvPr/>
        </p:nvSpPr>
        <p:spPr>
          <a:xfrm>
            <a:off x="628650" y="5747141"/>
            <a:ext cx="6958940" cy="461665"/>
          </a:xfrm>
          <a:prstGeom prst="rect">
            <a:avLst/>
          </a:prstGeom>
          <a:noFill/>
        </p:spPr>
        <p:txBody>
          <a:bodyPr wrap="square" rtlCol="0">
            <a:spAutoFit/>
          </a:bodyPr>
          <a:lstStyle/>
          <a:p>
            <a:r>
              <a:rPr lang="en-US" sz="1200" dirty="0"/>
              <a:t>Bärbel </a:t>
            </a:r>
            <a:r>
              <a:rPr lang="en-US" sz="1200" dirty="0" err="1"/>
              <a:t>Inhelder</a:t>
            </a:r>
            <a:r>
              <a:rPr lang="en-US" sz="1200" dirty="0"/>
              <a:t> and Jean Piaget. 1958. </a:t>
            </a:r>
            <a:r>
              <a:rPr lang="en-US" sz="1200" i="1" dirty="0"/>
              <a:t>The growth of logical thinking from childhood to adolescence; an essay on the construction of formal operational structures</a:t>
            </a:r>
            <a:r>
              <a:rPr lang="en-US" sz="1200" dirty="0"/>
              <a:t>. New York: Basic Books.</a:t>
            </a:r>
          </a:p>
        </p:txBody>
      </p:sp>
      <p:sp>
        <p:nvSpPr>
          <p:cNvPr id="6" name="TextBox 5">
            <a:extLst>
              <a:ext uri="{FF2B5EF4-FFF2-40B4-BE49-F238E27FC236}">
                <a16:creationId xmlns:a16="http://schemas.microsoft.com/office/drawing/2014/main" id="{92A7DF9E-9315-A2C2-AA19-2B6F3D2CC9E7}"/>
              </a:ext>
            </a:extLst>
          </p:cNvPr>
          <p:cNvSpPr txBox="1"/>
          <p:nvPr/>
        </p:nvSpPr>
        <p:spPr>
          <a:xfrm>
            <a:off x="771897" y="4765163"/>
            <a:ext cx="3075394" cy="646331"/>
          </a:xfrm>
          <a:prstGeom prst="rect">
            <a:avLst/>
          </a:prstGeom>
          <a:noFill/>
        </p:spPr>
        <p:txBody>
          <a:bodyPr wrap="none" rtlCol="0">
            <a:spAutoFit/>
          </a:bodyPr>
          <a:lstStyle/>
          <a:p>
            <a:r>
              <a:rPr lang="en-US" dirty="0"/>
              <a:t>More details on the next slide</a:t>
            </a:r>
          </a:p>
          <a:p>
            <a:endParaRPr lang="en-US" dirty="0"/>
          </a:p>
        </p:txBody>
      </p:sp>
    </p:spTree>
    <p:extLst>
      <p:ext uri="{BB962C8B-B14F-4D97-AF65-F5344CB8AC3E}">
        <p14:creationId xmlns:p14="http://schemas.microsoft.com/office/powerpoint/2010/main" val="4155498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CBF7F-1A10-AD02-63F9-354AEDFC0C42}"/>
              </a:ext>
            </a:extLst>
          </p:cNvPr>
          <p:cNvSpPr>
            <a:spLocks noGrp="1"/>
          </p:cNvSpPr>
          <p:nvPr>
            <p:ph type="title"/>
          </p:nvPr>
        </p:nvSpPr>
        <p:spPr/>
        <p:txBody>
          <a:bodyPr/>
          <a:lstStyle/>
          <a:p>
            <a:r>
              <a:rPr lang="en-US" dirty="0"/>
              <a:t>Piaget’s stages</a:t>
            </a:r>
          </a:p>
        </p:txBody>
      </p:sp>
      <p:graphicFrame>
        <p:nvGraphicFramePr>
          <p:cNvPr id="7" name="Content Placeholder 2">
            <a:extLst>
              <a:ext uri="{FF2B5EF4-FFF2-40B4-BE49-F238E27FC236}">
                <a16:creationId xmlns:a16="http://schemas.microsoft.com/office/drawing/2014/main" id="{89D497FD-56B4-5B13-7F00-1B9755B99C17}"/>
              </a:ext>
            </a:extLst>
          </p:cNvPr>
          <p:cNvGraphicFramePr>
            <a:graphicFrameLocks noGrp="1"/>
          </p:cNvGraphicFramePr>
          <p:nvPr>
            <p:ph idx="1"/>
            <p:extLst>
              <p:ext uri="{D42A27DB-BD31-4B8C-83A1-F6EECF244321}">
                <p14:modId xmlns:p14="http://schemas.microsoft.com/office/powerpoint/2010/main" val="266685901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9E76B6DB-60D9-07F0-714C-2CCCB1307A1E}"/>
              </a:ext>
            </a:extLst>
          </p:cNvPr>
          <p:cNvSpPr>
            <a:spLocks noGrp="1"/>
          </p:cNvSpPr>
          <p:nvPr>
            <p:ph type="sldNum" sz="quarter" idx="12"/>
          </p:nvPr>
        </p:nvSpPr>
        <p:spPr/>
        <p:txBody>
          <a:bodyPr/>
          <a:lstStyle/>
          <a:p>
            <a:fld id="{CFBB6ADE-E75F-EC4C-A5D7-2AC4FB333CE6}" type="slidenum">
              <a:rPr lang="en-US" smtClean="0"/>
              <a:t>17</a:t>
            </a:fld>
            <a:endParaRPr lang="en-US"/>
          </a:p>
        </p:txBody>
      </p:sp>
      <p:sp>
        <p:nvSpPr>
          <p:cNvPr id="5" name="TextBox 4">
            <a:extLst>
              <a:ext uri="{FF2B5EF4-FFF2-40B4-BE49-F238E27FC236}">
                <a16:creationId xmlns:a16="http://schemas.microsoft.com/office/drawing/2014/main" id="{1080E4F7-AEED-FC41-FF6C-F753B6E7E209}"/>
              </a:ext>
            </a:extLst>
          </p:cNvPr>
          <p:cNvSpPr txBox="1"/>
          <p:nvPr/>
        </p:nvSpPr>
        <p:spPr>
          <a:xfrm>
            <a:off x="2123381" y="6033185"/>
            <a:ext cx="4897238" cy="646331"/>
          </a:xfrm>
          <a:prstGeom prst="rect">
            <a:avLst/>
          </a:prstGeom>
          <a:noFill/>
        </p:spPr>
        <p:txBody>
          <a:bodyPr wrap="none" rtlCol="0">
            <a:spAutoFit/>
          </a:bodyPr>
          <a:lstStyle/>
          <a:p>
            <a:r>
              <a:rPr lang="en-US" dirty="0"/>
              <a:t>Each stage includes functions of previous ones.</a:t>
            </a:r>
          </a:p>
          <a:p>
            <a:endParaRPr lang="en-US" dirty="0"/>
          </a:p>
        </p:txBody>
      </p:sp>
    </p:spTree>
    <p:extLst>
      <p:ext uri="{BB962C8B-B14F-4D97-AF65-F5344CB8AC3E}">
        <p14:creationId xmlns:p14="http://schemas.microsoft.com/office/powerpoint/2010/main" val="1283073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7CBE-22B7-1A8F-CDBC-E65FB08CF34A}"/>
              </a:ext>
            </a:extLst>
          </p:cNvPr>
          <p:cNvSpPr>
            <a:spLocks noGrp="1"/>
          </p:cNvSpPr>
          <p:nvPr>
            <p:ph type="title"/>
          </p:nvPr>
        </p:nvSpPr>
        <p:spPr/>
        <p:txBody>
          <a:bodyPr>
            <a:normAutofit/>
          </a:bodyPr>
          <a:lstStyle/>
          <a:p>
            <a:r>
              <a:rPr lang="en-US" dirty="0"/>
              <a:t>Erik Erikson:</a:t>
            </a:r>
            <a:br>
              <a:rPr lang="en-US" dirty="0"/>
            </a:br>
            <a:r>
              <a:rPr lang="en-US" sz="1600" dirty="0"/>
              <a:t>Eight stages of psychosocial development, according to </a:t>
            </a:r>
            <a:r>
              <a:rPr lang="en-US" sz="1400" dirty="0"/>
              <a:t>Erikson (1956)</a:t>
            </a:r>
          </a:p>
        </p:txBody>
      </p:sp>
      <p:graphicFrame>
        <p:nvGraphicFramePr>
          <p:cNvPr id="7" name="Content Placeholder 6">
            <a:extLst>
              <a:ext uri="{FF2B5EF4-FFF2-40B4-BE49-F238E27FC236}">
                <a16:creationId xmlns:a16="http://schemas.microsoft.com/office/drawing/2014/main" id="{4FA298E8-5116-E282-B359-886D245E4440}"/>
              </a:ext>
            </a:extLst>
          </p:cNvPr>
          <p:cNvGraphicFramePr>
            <a:graphicFrameLocks noGrp="1"/>
          </p:cNvGraphicFramePr>
          <p:nvPr>
            <p:ph idx="1"/>
            <p:extLst>
              <p:ext uri="{D42A27DB-BD31-4B8C-83A1-F6EECF244321}">
                <p14:modId xmlns:p14="http://schemas.microsoft.com/office/powerpoint/2010/main" val="1389967480"/>
              </p:ext>
            </p:extLst>
          </p:nvPr>
        </p:nvGraphicFramePr>
        <p:xfrm>
          <a:off x="628650" y="1506380"/>
          <a:ext cx="7886700" cy="5120640"/>
        </p:xfrm>
        <a:graphic>
          <a:graphicData uri="http://schemas.openxmlformats.org/drawingml/2006/table">
            <a:tbl>
              <a:tblPr firstRow="1" bandRow="1">
                <a:tableStyleId>{5C22544A-7EE6-4342-B048-85BDC9FD1C3A}</a:tableStyleId>
              </a:tblPr>
              <a:tblGrid>
                <a:gridCol w="1152649">
                  <a:extLst>
                    <a:ext uri="{9D8B030D-6E8A-4147-A177-3AD203B41FA5}">
                      <a16:colId xmlns:a16="http://schemas.microsoft.com/office/drawing/2014/main" val="779211631"/>
                    </a:ext>
                  </a:extLst>
                </a:gridCol>
                <a:gridCol w="1389413">
                  <a:extLst>
                    <a:ext uri="{9D8B030D-6E8A-4147-A177-3AD203B41FA5}">
                      <a16:colId xmlns:a16="http://schemas.microsoft.com/office/drawing/2014/main" val="2680125393"/>
                    </a:ext>
                  </a:extLst>
                </a:gridCol>
                <a:gridCol w="1211283">
                  <a:extLst>
                    <a:ext uri="{9D8B030D-6E8A-4147-A177-3AD203B41FA5}">
                      <a16:colId xmlns:a16="http://schemas.microsoft.com/office/drawing/2014/main" val="1207312402"/>
                    </a:ext>
                  </a:extLst>
                </a:gridCol>
                <a:gridCol w="1365662">
                  <a:extLst>
                    <a:ext uri="{9D8B030D-6E8A-4147-A177-3AD203B41FA5}">
                      <a16:colId xmlns:a16="http://schemas.microsoft.com/office/drawing/2014/main" val="45733223"/>
                    </a:ext>
                  </a:extLst>
                </a:gridCol>
                <a:gridCol w="2767693">
                  <a:extLst>
                    <a:ext uri="{9D8B030D-6E8A-4147-A177-3AD203B41FA5}">
                      <a16:colId xmlns:a16="http://schemas.microsoft.com/office/drawing/2014/main" val="3320146577"/>
                    </a:ext>
                  </a:extLst>
                </a:gridCol>
              </a:tblGrid>
              <a:tr h="370840">
                <a:tc>
                  <a:txBody>
                    <a:bodyPr/>
                    <a:lstStyle/>
                    <a:p>
                      <a:r>
                        <a:rPr lang="en-US" sz="1200" dirty="0"/>
                        <a:t>Name</a:t>
                      </a:r>
                    </a:p>
                  </a:txBody>
                  <a:tcPr anchor="ctr"/>
                </a:tc>
                <a:tc>
                  <a:txBody>
                    <a:bodyPr/>
                    <a:lstStyle/>
                    <a:p>
                      <a:r>
                        <a:rPr lang="en-US" sz="1200" dirty="0"/>
                        <a:t>Age</a:t>
                      </a:r>
                    </a:p>
                  </a:txBody>
                  <a:tcPr/>
                </a:tc>
                <a:tc>
                  <a:txBody>
                    <a:bodyPr/>
                    <a:lstStyle/>
                    <a:p>
                      <a:r>
                        <a:rPr lang="en-US" sz="1200" dirty="0"/>
                        <a:t>Opposing</a:t>
                      </a:r>
                    </a:p>
                    <a:p>
                      <a:r>
                        <a:rPr lang="en-US" sz="1200" dirty="0"/>
                        <a:t>Issues</a:t>
                      </a:r>
                    </a:p>
                  </a:txBody>
                  <a:tcPr/>
                </a:tc>
                <a:tc>
                  <a:txBody>
                    <a:bodyPr/>
                    <a:lstStyle/>
                    <a:p>
                      <a:r>
                        <a:rPr lang="en-US" sz="1200" dirty="0"/>
                        <a:t>Activities</a:t>
                      </a:r>
                    </a:p>
                  </a:txBody>
                  <a:tcPr/>
                </a:tc>
                <a:tc>
                  <a:txBody>
                    <a:bodyPr/>
                    <a:lstStyle/>
                    <a:p>
                      <a:r>
                        <a:rPr lang="en-US" sz="1100" dirty="0"/>
                        <a:t>Details</a:t>
                      </a:r>
                    </a:p>
                  </a:txBody>
                  <a:tcPr/>
                </a:tc>
                <a:extLst>
                  <a:ext uri="{0D108BD9-81ED-4DB2-BD59-A6C34878D82A}">
                    <a16:rowId xmlns:a16="http://schemas.microsoft.com/office/drawing/2014/main" val="2212525871"/>
                  </a:ext>
                </a:extLst>
              </a:tr>
              <a:tr h="370840">
                <a:tc>
                  <a:txBody>
                    <a:bodyPr/>
                    <a:lstStyle/>
                    <a:p>
                      <a:pPr algn="l">
                        <a:buNone/>
                      </a:pPr>
                      <a:r>
                        <a:rPr lang="en-US" sz="1200" dirty="0">
                          <a:effectLst/>
                        </a:rPr>
                        <a:t>1.</a:t>
                      </a:r>
                      <a:br>
                        <a:rPr lang="en-US" sz="1200" dirty="0">
                          <a:effectLst/>
                        </a:rPr>
                      </a:br>
                      <a:r>
                        <a:rPr lang="en-US" sz="1200" dirty="0">
                          <a:effectLst/>
                        </a:rPr>
                        <a:t>Oral-Sensory </a:t>
                      </a:r>
                    </a:p>
                  </a:txBody>
                  <a:tcPr marL="28575" marR="28575" marT="28575" marB="28575"/>
                </a:tc>
                <a:tc>
                  <a:txBody>
                    <a:bodyPr/>
                    <a:lstStyle/>
                    <a:p>
                      <a:pPr algn="l">
                        <a:buNone/>
                      </a:pPr>
                      <a:r>
                        <a:rPr lang="en-US" sz="1200" dirty="0">
                          <a:effectLst/>
                        </a:rPr>
                        <a:t>Birth to 12 to 18 months </a:t>
                      </a:r>
                    </a:p>
                  </a:txBody>
                  <a:tcPr marL="28575" marR="28575" marT="28575" marB="28575"/>
                </a:tc>
                <a:tc>
                  <a:txBody>
                    <a:bodyPr/>
                    <a:lstStyle/>
                    <a:p>
                      <a:pPr algn="l">
                        <a:buNone/>
                      </a:pPr>
                      <a:r>
                        <a:rPr lang="en-US" sz="1200" dirty="0">
                          <a:effectLst/>
                        </a:rPr>
                        <a:t>Trust vs.</a:t>
                      </a:r>
                      <a:br>
                        <a:rPr lang="en-US" sz="1200" dirty="0">
                          <a:effectLst/>
                        </a:rPr>
                      </a:br>
                      <a:r>
                        <a:rPr lang="en-US" sz="1200" dirty="0">
                          <a:effectLst/>
                        </a:rPr>
                        <a:t>Mistrust </a:t>
                      </a:r>
                    </a:p>
                  </a:txBody>
                  <a:tcPr marL="28575" marR="28575" marT="28575" marB="28575"/>
                </a:tc>
                <a:tc>
                  <a:txBody>
                    <a:bodyPr/>
                    <a:lstStyle/>
                    <a:p>
                      <a:pPr algn="l">
                        <a:buNone/>
                      </a:pPr>
                      <a:r>
                        <a:rPr lang="en-US" sz="1200">
                          <a:effectLst/>
                        </a:rPr>
                        <a:t>Feeding</a:t>
                      </a:r>
                    </a:p>
                  </a:txBody>
                  <a:tcPr marL="28575" marR="28575" marT="28575" marB="28575"/>
                </a:tc>
                <a:tc>
                  <a:txBody>
                    <a:bodyPr/>
                    <a:lstStyle/>
                    <a:p>
                      <a:pPr algn="l">
                        <a:buNone/>
                      </a:pPr>
                      <a:r>
                        <a:rPr lang="en-US" sz="1100" dirty="0">
                          <a:effectLst/>
                        </a:rPr>
                        <a:t>The infant must form a first loving, trusting relationship with the caregiver, or develop a sense of mistrust.</a:t>
                      </a:r>
                    </a:p>
                  </a:txBody>
                  <a:tcPr marL="28575" marR="28575" marT="28575" marB="28575"/>
                </a:tc>
                <a:extLst>
                  <a:ext uri="{0D108BD9-81ED-4DB2-BD59-A6C34878D82A}">
                    <a16:rowId xmlns:a16="http://schemas.microsoft.com/office/drawing/2014/main" val="899296613"/>
                  </a:ext>
                </a:extLst>
              </a:tr>
              <a:tr h="370840">
                <a:tc>
                  <a:txBody>
                    <a:bodyPr/>
                    <a:lstStyle/>
                    <a:p>
                      <a:pPr algn="l">
                        <a:buNone/>
                      </a:pPr>
                      <a:r>
                        <a:rPr lang="en-US" sz="1200" dirty="0">
                          <a:effectLst/>
                        </a:rPr>
                        <a:t>2.</a:t>
                      </a:r>
                      <a:br>
                        <a:rPr lang="en-US" sz="1200" dirty="0">
                          <a:effectLst/>
                        </a:rPr>
                      </a:br>
                      <a:r>
                        <a:rPr lang="en-US" sz="1200" dirty="0">
                          <a:effectLst/>
                        </a:rPr>
                        <a:t>Muscular-Anal </a:t>
                      </a:r>
                    </a:p>
                  </a:txBody>
                  <a:tcPr marL="28575" marR="28575" marT="28575" marB="28575"/>
                </a:tc>
                <a:tc>
                  <a:txBody>
                    <a:bodyPr/>
                    <a:lstStyle/>
                    <a:p>
                      <a:pPr algn="l">
                        <a:buNone/>
                      </a:pPr>
                      <a:r>
                        <a:rPr lang="en-US" sz="1200">
                          <a:effectLst/>
                        </a:rPr>
                        <a:t>18 months to 3 years </a:t>
                      </a:r>
                    </a:p>
                  </a:txBody>
                  <a:tcPr marL="28575" marR="28575" marT="28575" marB="28575"/>
                </a:tc>
                <a:tc>
                  <a:txBody>
                    <a:bodyPr/>
                    <a:lstStyle/>
                    <a:p>
                      <a:pPr algn="l">
                        <a:buNone/>
                      </a:pPr>
                      <a:r>
                        <a:rPr lang="en-US" sz="1200">
                          <a:effectLst/>
                        </a:rPr>
                        <a:t>Autonomy vs. Shame / Doubt </a:t>
                      </a:r>
                    </a:p>
                  </a:txBody>
                  <a:tcPr marL="28575" marR="28575" marT="28575" marB="28575"/>
                </a:tc>
                <a:tc>
                  <a:txBody>
                    <a:bodyPr/>
                    <a:lstStyle/>
                    <a:p>
                      <a:pPr algn="l">
                        <a:buNone/>
                      </a:pPr>
                      <a:r>
                        <a:rPr lang="en-US" sz="1200">
                          <a:effectLst/>
                        </a:rPr>
                        <a:t>Toilet</a:t>
                      </a:r>
                      <a:br>
                        <a:rPr lang="en-US" sz="1200">
                          <a:effectLst/>
                        </a:rPr>
                      </a:br>
                      <a:r>
                        <a:rPr lang="en-US" sz="1200">
                          <a:effectLst/>
                        </a:rPr>
                        <a:t>training </a:t>
                      </a:r>
                    </a:p>
                  </a:txBody>
                  <a:tcPr marL="28575" marR="28575" marT="28575" marB="28575"/>
                </a:tc>
                <a:tc>
                  <a:txBody>
                    <a:bodyPr/>
                    <a:lstStyle/>
                    <a:p>
                      <a:pPr algn="l">
                        <a:buNone/>
                      </a:pPr>
                      <a:r>
                        <a:rPr lang="en-US" sz="1100" dirty="0">
                          <a:effectLst/>
                        </a:rPr>
                        <a:t>The child’s energies are directed toward the development of physical skills, including walking, grasping, and sphincter control.</a:t>
                      </a:r>
                    </a:p>
                  </a:txBody>
                  <a:tcPr marL="28575" marR="28575" marT="28575" marB="28575"/>
                </a:tc>
                <a:extLst>
                  <a:ext uri="{0D108BD9-81ED-4DB2-BD59-A6C34878D82A}">
                    <a16:rowId xmlns:a16="http://schemas.microsoft.com/office/drawing/2014/main" val="242610648"/>
                  </a:ext>
                </a:extLst>
              </a:tr>
              <a:tr h="370840">
                <a:tc>
                  <a:txBody>
                    <a:bodyPr/>
                    <a:lstStyle/>
                    <a:p>
                      <a:pPr algn="l">
                        <a:buNone/>
                      </a:pPr>
                      <a:r>
                        <a:rPr lang="en-US" sz="1200">
                          <a:effectLst/>
                        </a:rPr>
                        <a:t>3.</a:t>
                      </a:r>
                      <a:br>
                        <a:rPr lang="en-US" sz="1200">
                          <a:effectLst/>
                        </a:rPr>
                      </a:br>
                      <a:r>
                        <a:rPr lang="en-US" sz="1200">
                          <a:effectLst/>
                        </a:rPr>
                        <a:t>Locomotor </a:t>
                      </a:r>
                    </a:p>
                  </a:txBody>
                  <a:tcPr marL="28575" marR="28575" marT="28575" marB="28575"/>
                </a:tc>
                <a:tc>
                  <a:txBody>
                    <a:bodyPr/>
                    <a:lstStyle/>
                    <a:p>
                      <a:pPr algn="l">
                        <a:buNone/>
                      </a:pPr>
                      <a:r>
                        <a:rPr lang="en-US" sz="1200">
                          <a:effectLst/>
                        </a:rPr>
                        <a:t>3 to 6 years </a:t>
                      </a:r>
                    </a:p>
                  </a:txBody>
                  <a:tcPr marL="28575" marR="28575" marT="28575" marB="28575"/>
                </a:tc>
                <a:tc>
                  <a:txBody>
                    <a:bodyPr/>
                    <a:lstStyle/>
                    <a:p>
                      <a:pPr algn="l">
                        <a:buNone/>
                      </a:pPr>
                      <a:r>
                        <a:rPr lang="en-US" sz="1200">
                          <a:effectLst/>
                        </a:rPr>
                        <a:t>Initiative vs.</a:t>
                      </a:r>
                      <a:br>
                        <a:rPr lang="en-US" sz="1200">
                          <a:effectLst/>
                        </a:rPr>
                      </a:br>
                      <a:r>
                        <a:rPr lang="en-US" sz="1200">
                          <a:effectLst/>
                        </a:rPr>
                        <a:t>Guilt </a:t>
                      </a:r>
                    </a:p>
                  </a:txBody>
                  <a:tcPr marL="28575" marR="28575" marT="28575" marB="28575"/>
                </a:tc>
                <a:tc>
                  <a:txBody>
                    <a:bodyPr/>
                    <a:lstStyle/>
                    <a:p>
                      <a:pPr algn="l">
                        <a:buNone/>
                      </a:pPr>
                      <a:r>
                        <a:rPr lang="en-US" sz="1200" dirty="0">
                          <a:effectLst/>
                        </a:rPr>
                        <a:t>Independence</a:t>
                      </a:r>
                    </a:p>
                  </a:txBody>
                  <a:tcPr marL="28575" marR="28575" marT="28575" marB="28575"/>
                </a:tc>
                <a:tc>
                  <a:txBody>
                    <a:bodyPr/>
                    <a:lstStyle/>
                    <a:p>
                      <a:pPr algn="l">
                        <a:buNone/>
                      </a:pPr>
                      <a:r>
                        <a:rPr lang="en-US" sz="1100" dirty="0">
                          <a:effectLst/>
                        </a:rPr>
                        <a:t>The child continues to become more assertive and to take more initiative, but may be too forceful, leading to guilt feelings.</a:t>
                      </a:r>
                    </a:p>
                  </a:txBody>
                  <a:tcPr marL="28575" marR="28575" marT="28575" marB="28575"/>
                </a:tc>
                <a:extLst>
                  <a:ext uri="{0D108BD9-81ED-4DB2-BD59-A6C34878D82A}">
                    <a16:rowId xmlns:a16="http://schemas.microsoft.com/office/drawing/2014/main" val="153668050"/>
                  </a:ext>
                </a:extLst>
              </a:tr>
              <a:tr h="370840">
                <a:tc>
                  <a:txBody>
                    <a:bodyPr/>
                    <a:lstStyle/>
                    <a:p>
                      <a:pPr algn="l">
                        <a:buNone/>
                      </a:pPr>
                      <a:r>
                        <a:rPr lang="en-US" sz="1200">
                          <a:effectLst/>
                        </a:rPr>
                        <a:t>4.</a:t>
                      </a:r>
                      <a:br>
                        <a:rPr lang="en-US" sz="1200">
                          <a:effectLst/>
                        </a:rPr>
                      </a:br>
                      <a:r>
                        <a:rPr lang="en-US" sz="1200">
                          <a:effectLst/>
                        </a:rPr>
                        <a:t>Latency </a:t>
                      </a:r>
                    </a:p>
                  </a:txBody>
                  <a:tcPr marL="28575" marR="28575" marT="28575" marB="28575"/>
                </a:tc>
                <a:tc>
                  <a:txBody>
                    <a:bodyPr/>
                    <a:lstStyle/>
                    <a:p>
                      <a:pPr algn="l">
                        <a:buNone/>
                      </a:pPr>
                      <a:r>
                        <a:rPr lang="en-US" sz="1200">
                          <a:effectLst/>
                        </a:rPr>
                        <a:t>6 to 12 years</a:t>
                      </a:r>
                    </a:p>
                  </a:txBody>
                  <a:tcPr marL="28575" marR="28575" marT="28575" marB="28575"/>
                </a:tc>
                <a:tc>
                  <a:txBody>
                    <a:bodyPr/>
                    <a:lstStyle/>
                    <a:p>
                      <a:pPr algn="l">
                        <a:buNone/>
                      </a:pPr>
                      <a:r>
                        <a:rPr lang="en-US" sz="1200" dirty="0">
                          <a:effectLst/>
                        </a:rPr>
                        <a:t>Industry vs.</a:t>
                      </a:r>
                      <a:br>
                        <a:rPr lang="en-US" sz="1200" dirty="0">
                          <a:effectLst/>
                        </a:rPr>
                      </a:br>
                      <a:r>
                        <a:rPr lang="en-US" sz="1200" dirty="0">
                          <a:effectLst/>
                        </a:rPr>
                        <a:t>Inferiority </a:t>
                      </a:r>
                    </a:p>
                  </a:txBody>
                  <a:tcPr marL="28575" marR="28575" marT="28575" marB="28575"/>
                </a:tc>
                <a:tc>
                  <a:txBody>
                    <a:bodyPr/>
                    <a:lstStyle/>
                    <a:p>
                      <a:pPr algn="l">
                        <a:buNone/>
                      </a:pPr>
                      <a:r>
                        <a:rPr lang="en-US" sz="1200">
                          <a:effectLst/>
                        </a:rPr>
                        <a:t>School</a:t>
                      </a:r>
                    </a:p>
                  </a:txBody>
                  <a:tcPr marL="28575" marR="28575" marT="28575" marB="28575"/>
                </a:tc>
                <a:tc>
                  <a:txBody>
                    <a:bodyPr/>
                    <a:lstStyle/>
                    <a:p>
                      <a:pPr algn="l">
                        <a:buNone/>
                      </a:pPr>
                      <a:r>
                        <a:rPr lang="en-US" sz="1100" dirty="0">
                          <a:effectLst/>
                        </a:rPr>
                        <a:t>The child must deal with demands to learn new skills or risk a sense of inferiority, failure and incompetence.</a:t>
                      </a:r>
                    </a:p>
                  </a:txBody>
                  <a:tcPr marL="28575" marR="28575" marT="28575" marB="28575"/>
                </a:tc>
                <a:extLst>
                  <a:ext uri="{0D108BD9-81ED-4DB2-BD59-A6C34878D82A}">
                    <a16:rowId xmlns:a16="http://schemas.microsoft.com/office/drawing/2014/main" val="2505786707"/>
                  </a:ext>
                </a:extLst>
              </a:tr>
              <a:tr h="370840">
                <a:tc>
                  <a:txBody>
                    <a:bodyPr/>
                    <a:lstStyle/>
                    <a:p>
                      <a:pPr algn="l">
                        <a:buNone/>
                      </a:pPr>
                      <a:r>
                        <a:rPr lang="en-US" sz="1200">
                          <a:effectLst/>
                        </a:rPr>
                        <a:t>5.</a:t>
                      </a:r>
                      <a:br>
                        <a:rPr lang="en-US" sz="1200">
                          <a:effectLst/>
                        </a:rPr>
                      </a:br>
                      <a:r>
                        <a:rPr lang="en-US" sz="1200">
                          <a:effectLst/>
                        </a:rPr>
                        <a:t>Adolescence </a:t>
                      </a:r>
                    </a:p>
                  </a:txBody>
                  <a:tcPr marL="28575" marR="28575" marT="28575" marB="28575"/>
                </a:tc>
                <a:tc>
                  <a:txBody>
                    <a:bodyPr/>
                    <a:lstStyle/>
                    <a:p>
                      <a:pPr algn="l">
                        <a:buNone/>
                      </a:pPr>
                      <a:r>
                        <a:rPr lang="en-US" sz="1200">
                          <a:effectLst/>
                        </a:rPr>
                        <a:t>12 to 18 years</a:t>
                      </a:r>
                    </a:p>
                  </a:txBody>
                  <a:tcPr marL="28575" marR="28575" marT="28575" marB="28575"/>
                </a:tc>
                <a:tc>
                  <a:txBody>
                    <a:bodyPr/>
                    <a:lstStyle/>
                    <a:p>
                      <a:pPr algn="l">
                        <a:buNone/>
                      </a:pPr>
                      <a:r>
                        <a:rPr lang="en-US" sz="1200">
                          <a:effectLst/>
                        </a:rPr>
                        <a:t>Identity vs.</a:t>
                      </a:r>
                      <a:br>
                        <a:rPr lang="en-US" sz="1200">
                          <a:effectLst/>
                        </a:rPr>
                      </a:br>
                      <a:r>
                        <a:rPr lang="en-US" sz="1200">
                          <a:effectLst/>
                        </a:rPr>
                        <a:t>Role </a:t>
                      </a:r>
                      <a:br>
                        <a:rPr lang="en-US" sz="1200">
                          <a:effectLst/>
                        </a:rPr>
                      </a:br>
                      <a:r>
                        <a:rPr lang="en-US" sz="1200">
                          <a:effectLst/>
                        </a:rPr>
                        <a:t>Confusion </a:t>
                      </a:r>
                    </a:p>
                  </a:txBody>
                  <a:tcPr marL="28575" marR="28575" marT="28575" marB="28575"/>
                </a:tc>
                <a:tc>
                  <a:txBody>
                    <a:bodyPr/>
                    <a:lstStyle/>
                    <a:p>
                      <a:pPr algn="l">
                        <a:buNone/>
                      </a:pPr>
                      <a:r>
                        <a:rPr lang="en-US" sz="1200">
                          <a:effectLst/>
                        </a:rPr>
                        <a:t>Peer relationships </a:t>
                      </a:r>
                    </a:p>
                  </a:txBody>
                  <a:tcPr marL="28575" marR="28575" marT="28575" marB="28575"/>
                </a:tc>
                <a:tc>
                  <a:txBody>
                    <a:bodyPr/>
                    <a:lstStyle/>
                    <a:p>
                      <a:pPr algn="l">
                        <a:buNone/>
                      </a:pPr>
                      <a:r>
                        <a:rPr lang="en-US" sz="1100" dirty="0">
                          <a:effectLst/>
                        </a:rPr>
                        <a:t>The teenager must achieve a sense of identity in occupation, sex roles, politics, and religion.</a:t>
                      </a:r>
                    </a:p>
                  </a:txBody>
                  <a:tcPr marL="28575" marR="28575" marT="28575" marB="28575"/>
                </a:tc>
                <a:extLst>
                  <a:ext uri="{0D108BD9-81ED-4DB2-BD59-A6C34878D82A}">
                    <a16:rowId xmlns:a16="http://schemas.microsoft.com/office/drawing/2014/main" val="4164891131"/>
                  </a:ext>
                </a:extLst>
              </a:tr>
              <a:tr h="370840">
                <a:tc>
                  <a:txBody>
                    <a:bodyPr/>
                    <a:lstStyle/>
                    <a:p>
                      <a:pPr algn="l">
                        <a:buNone/>
                      </a:pPr>
                      <a:r>
                        <a:rPr lang="en-US" sz="1200">
                          <a:effectLst/>
                        </a:rPr>
                        <a:t>6.</a:t>
                      </a:r>
                      <a:br>
                        <a:rPr lang="en-US" sz="1200">
                          <a:effectLst/>
                        </a:rPr>
                      </a:br>
                      <a:r>
                        <a:rPr lang="en-US" sz="1200">
                          <a:effectLst/>
                        </a:rPr>
                        <a:t>Young Adulthood</a:t>
                      </a:r>
                    </a:p>
                  </a:txBody>
                  <a:tcPr marL="28575" marR="28575" marT="28575" marB="28575"/>
                </a:tc>
                <a:tc>
                  <a:txBody>
                    <a:bodyPr/>
                    <a:lstStyle/>
                    <a:p>
                      <a:pPr algn="l">
                        <a:buNone/>
                      </a:pPr>
                      <a:r>
                        <a:rPr lang="en-US" sz="1200">
                          <a:effectLst/>
                        </a:rPr>
                        <a:t>19 to 40 years </a:t>
                      </a:r>
                    </a:p>
                  </a:txBody>
                  <a:tcPr marL="28575" marR="28575" marT="28575" marB="28575"/>
                </a:tc>
                <a:tc>
                  <a:txBody>
                    <a:bodyPr/>
                    <a:lstStyle/>
                    <a:p>
                      <a:pPr algn="l">
                        <a:buNone/>
                      </a:pPr>
                      <a:r>
                        <a:rPr lang="en-US" sz="1200">
                          <a:effectLst/>
                        </a:rPr>
                        <a:t>Intimacy vs.</a:t>
                      </a:r>
                      <a:br>
                        <a:rPr lang="en-US" sz="1200">
                          <a:effectLst/>
                        </a:rPr>
                      </a:br>
                      <a:r>
                        <a:rPr lang="en-US" sz="1200">
                          <a:effectLst/>
                        </a:rPr>
                        <a:t>Isolation </a:t>
                      </a:r>
                    </a:p>
                  </a:txBody>
                  <a:tcPr marL="28575" marR="28575" marT="28575" marB="28575"/>
                </a:tc>
                <a:tc>
                  <a:txBody>
                    <a:bodyPr/>
                    <a:lstStyle/>
                    <a:p>
                      <a:pPr algn="l">
                        <a:buNone/>
                      </a:pPr>
                      <a:r>
                        <a:rPr lang="en-US" sz="1200">
                          <a:effectLst/>
                        </a:rPr>
                        <a:t>Love</a:t>
                      </a:r>
                      <a:br>
                        <a:rPr lang="en-US" sz="1200">
                          <a:effectLst/>
                        </a:rPr>
                      </a:br>
                      <a:r>
                        <a:rPr lang="en-US" sz="1200">
                          <a:effectLst/>
                        </a:rPr>
                        <a:t>relationships </a:t>
                      </a:r>
                    </a:p>
                  </a:txBody>
                  <a:tcPr marL="28575" marR="28575" marT="28575" marB="28575"/>
                </a:tc>
                <a:tc>
                  <a:txBody>
                    <a:bodyPr/>
                    <a:lstStyle/>
                    <a:p>
                      <a:pPr algn="l">
                        <a:buNone/>
                      </a:pPr>
                      <a:r>
                        <a:rPr lang="en-US" sz="1100" dirty="0">
                          <a:effectLst/>
                        </a:rPr>
                        <a:t>The young adult must develop intimate relationships or suffer feelings of isolation. </a:t>
                      </a:r>
                    </a:p>
                  </a:txBody>
                  <a:tcPr marL="28575" marR="28575" marT="28575" marB="28575"/>
                </a:tc>
                <a:extLst>
                  <a:ext uri="{0D108BD9-81ED-4DB2-BD59-A6C34878D82A}">
                    <a16:rowId xmlns:a16="http://schemas.microsoft.com/office/drawing/2014/main" val="459666944"/>
                  </a:ext>
                </a:extLst>
              </a:tr>
              <a:tr h="370840">
                <a:tc>
                  <a:txBody>
                    <a:bodyPr/>
                    <a:lstStyle/>
                    <a:p>
                      <a:pPr algn="l">
                        <a:buNone/>
                      </a:pPr>
                      <a:r>
                        <a:rPr lang="en-US" sz="1200">
                          <a:effectLst/>
                        </a:rPr>
                        <a:t>7.</a:t>
                      </a:r>
                      <a:br>
                        <a:rPr lang="en-US" sz="1200">
                          <a:effectLst/>
                        </a:rPr>
                      </a:br>
                      <a:r>
                        <a:rPr lang="en-US" sz="1200">
                          <a:effectLst/>
                        </a:rPr>
                        <a:t>Middle Adulthood </a:t>
                      </a:r>
                    </a:p>
                  </a:txBody>
                  <a:tcPr marL="28575" marR="28575" marT="28575" marB="28575"/>
                </a:tc>
                <a:tc>
                  <a:txBody>
                    <a:bodyPr/>
                    <a:lstStyle/>
                    <a:p>
                      <a:pPr algn="l">
                        <a:buNone/>
                      </a:pPr>
                      <a:r>
                        <a:rPr lang="en-US" sz="1200">
                          <a:effectLst/>
                        </a:rPr>
                        <a:t>40 to 65 years </a:t>
                      </a:r>
                    </a:p>
                  </a:txBody>
                  <a:tcPr marL="28575" marR="28575" marT="28575" marB="28575"/>
                </a:tc>
                <a:tc>
                  <a:txBody>
                    <a:bodyPr/>
                    <a:lstStyle/>
                    <a:p>
                      <a:pPr algn="l">
                        <a:buNone/>
                      </a:pPr>
                      <a:r>
                        <a:rPr lang="en-US" sz="1200">
                          <a:effectLst/>
                        </a:rPr>
                        <a:t>Generativity vs. Stagnation </a:t>
                      </a:r>
                    </a:p>
                  </a:txBody>
                  <a:tcPr marL="28575" marR="28575" marT="28575" marB="28575"/>
                </a:tc>
                <a:tc>
                  <a:txBody>
                    <a:bodyPr/>
                    <a:lstStyle/>
                    <a:p>
                      <a:pPr algn="l">
                        <a:buNone/>
                      </a:pPr>
                      <a:r>
                        <a:rPr lang="en-US" sz="1200">
                          <a:effectLst/>
                        </a:rPr>
                        <a:t>Parenting</a:t>
                      </a:r>
                    </a:p>
                  </a:txBody>
                  <a:tcPr marL="28575" marR="28575" marT="28575" marB="28575"/>
                </a:tc>
                <a:tc>
                  <a:txBody>
                    <a:bodyPr/>
                    <a:lstStyle/>
                    <a:p>
                      <a:pPr algn="l">
                        <a:buNone/>
                      </a:pPr>
                      <a:r>
                        <a:rPr lang="en-US" sz="1100" dirty="0">
                          <a:effectLst/>
                        </a:rPr>
                        <a:t>Each adult must find some way to satisfy and support the next generation.</a:t>
                      </a:r>
                    </a:p>
                  </a:txBody>
                  <a:tcPr marL="28575" marR="28575" marT="28575" marB="28575"/>
                </a:tc>
                <a:extLst>
                  <a:ext uri="{0D108BD9-81ED-4DB2-BD59-A6C34878D82A}">
                    <a16:rowId xmlns:a16="http://schemas.microsoft.com/office/drawing/2014/main" val="537493736"/>
                  </a:ext>
                </a:extLst>
              </a:tr>
              <a:tr h="370840">
                <a:tc>
                  <a:txBody>
                    <a:bodyPr/>
                    <a:lstStyle/>
                    <a:p>
                      <a:pPr algn="l">
                        <a:buNone/>
                      </a:pPr>
                      <a:r>
                        <a:rPr lang="en-US" sz="1200">
                          <a:effectLst/>
                        </a:rPr>
                        <a:t>8.</a:t>
                      </a:r>
                      <a:br>
                        <a:rPr lang="en-US" sz="1200">
                          <a:effectLst/>
                        </a:rPr>
                      </a:br>
                      <a:r>
                        <a:rPr lang="en-US" sz="1200">
                          <a:effectLst/>
                        </a:rPr>
                        <a:t>Maturity </a:t>
                      </a:r>
                    </a:p>
                  </a:txBody>
                  <a:tcPr marL="28575" marR="28575" marT="28575" marB="28575"/>
                </a:tc>
                <a:tc>
                  <a:txBody>
                    <a:bodyPr/>
                    <a:lstStyle/>
                    <a:p>
                      <a:pPr algn="l">
                        <a:buNone/>
                      </a:pPr>
                      <a:r>
                        <a:rPr lang="en-US" sz="1200">
                          <a:effectLst/>
                        </a:rPr>
                        <a:t>65 to death </a:t>
                      </a:r>
                    </a:p>
                  </a:txBody>
                  <a:tcPr marL="28575" marR="28575" marT="28575" marB="28575"/>
                </a:tc>
                <a:tc>
                  <a:txBody>
                    <a:bodyPr/>
                    <a:lstStyle/>
                    <a:p>
                      <a:pPr algn="l">
                        <a:buNone/>
                      </a:pPr>
                      <a:r>
                        <a:rPr lang="en-US" sz="1200">
                          <a:effectLst/>
                        </a:rPr>
                        <a:t>Ego Integrity vs. Despair </a:t>
                      </a:r>
                    </a:p>
                  </a:txBody>
                  <a:tcPr marL="28575" marR="28575" marT="28575" marB="28575"/>
                </a:tc>
                <a:tc>
                  <a:txBody>
                    <a:bodyPr/>
                    <a:lstStyle/>
                    <a:p>
                      <a:pPr algn="l">
                        <a:buNone/>
                      </a:pPr>
                      <a:r>
                        <a:rPr lang="en-US" sz="1200">
                          <a:effectLst/>
                        </a:rPr>
                        <a:t>Reflection on </a:t>
                      </a:r>
                      <a:br>
                        <a:rPr lang="en-US" sz="1200">
                          <a:effectLst/>
                        </a:rPr>
                      </a:br>
                      <a:r>
                        <a:rPr lang="en-US" sz="1200">
                          <a:effectLst/>
                        </a:rPr>
                        <a:t>&amp; acceptance of one’s life </a:t>
                      </a:r>
                    </a:p>
                  </a:txBody>
                  <a:tcPr marL="28575" marR="28575" marT="28575" marB="28575"/>
                </a:tc>
                <a:tc>
                  <a:txBody>
                    <a:bodyPr/>
                    <a:lstStyle/>
                    <a:p>
                      <a:pPr>
                        <a:buNone/>
                      </a:pPr>
                      <a:r>
                        <a:rPr lang="en-US" sz="1100" dirty="0">
                          <a:effectLst/>
                        </a:rPr>
                        <a:t>The culmination is a sense of oneself as one is, and of feeling fulfilled.</a:t>
                      </a:r>
                    </a:p>
                  </a:txBody>
                  <a:tcPr marL="28575" marR="28575" marT="28575" marB="28575"/>
                </a:tc>
                <a:extLst>
                  <a:ext uri="{0D108BD9-81ED-4DB2-BD59-A6C34878D82A}">
                    <a16:rowId xmlns:a16="http://schemas.microsoft.com/office/drawing/2014/main" val="63827585"/>
                  </a:ext>
                </a:extLst>
              </a:tr>
            </a:tbl>
          </a:graphicData>
        </a:graphic>
      </p:graphicFrame>
      <p:sp>
        <p:nvSpPr>
          <p:cNvPr id="4" name="Slide Number Placeholder 3">
            <a:extLst>
              <a:ext uri="{FF2B5EF4-FFF2-40B4-BE49-F238E27FC236}">
                <a16:creationId xmlns:a16="http://schemas.microsoft.com/office/drawing/2014/main" id="{0A19A892-6D67-7081-7992-08CEC345929F}"/>
              </a:ext>
            </a:extLst>
          </p:cNvPr>
          <p:cNvSpPr>
            <a:spLocks noGrp="1"/>
          </p:cNvSpPr>
          <p:nvPr>
            <p:ph type="sldNum" sz="quarter" idx="12"/>
          </p:nvPr>
        </p:nvSpPr>
        <p:spPr/>
        <p:txBody>
          <a:bodyPr/>
          <a:lstStyle/>
          <a:p>
            <a:fld id="{CFBB6ADE-E75F-EC4C-A5D7-2AC4FB333CE6}" type="slidenum">
              <a:rPr lang="en-US" smtClean="0"/>
              <a:t>18</a:t>
            </a:fld>
            <a:endParaRPr lang="en-US"/>
          </a:p>
        </p:txBody>
      </p:sp>
      <p:sp>
        <p:nvSpPr>
          <p:cNvPr id="9" name="TextBox 8">
            <a:extLst>
              <a:ext uri="{FF2B5EF4-FFF2-40B4-BE49-F238E27FC236}">
                <a16:creationId xmlns:a16="http://schemas.microsoft.com/office/drawing/2014/main" id="{6D4294E2-8D46-D039-27AC-DDFC6C9392B1}"/>
              </a:ext>
            </a:extLst>
          </p:cNvPr>
          <p:cNvSpPr txBox="1"/>
          <p:nvPr/>
        </p:nvSpPr>
        <p:spPr>
          <a:xfrm>
            <a:off x="5759532" y="225631"/>
            <a:ext cx="3194463" cy="738664"/>
          </a:xfrm>
          <a:prstGeom prst="rect">
            <a:avLst/>
          </a:prstGeom>
          <a:noFill/>
        </p:spPr>
        <p:txBody>
          <a:bodyPr wrap="square" rtlCol="0">
            <a:spAutoFit/>
          </a:bodyPr>
          <a:lstStyle/>
          <a:p>
            <a:r>
              <a:rPr lang="en-US" sz="1200" u="sng" dirty="0"/>
              <a:t>Erikson, Erik H. 1956. </a:t>
            </a:r>
            <a:r>
              <a:rPr lang="en-US" sz="1200" i="1" dirty="0"/>
              <a:t>Problem of ego identity</a:t>
            </a:r>
            <a:r>
              <a:rPr lang="en-US" sz="1200" dirty="0"/>
              <a:t>.</a:t>
            </a:r>
            <a:br>
              <a:rPr lang="en-US" sz="1200" dirty="0"/>
            </a:br>
            <a:r>
              <a:rPr lang="en-US" sz="1200" dirty="0"/>
              <a:t>New York: International Universities Press.</a:t>
            </a:r>
          </a:p>
          <a:p>
            <a:endParaRPr lang="en-US" dirty="0"/>
          </a:p>
        </p:txBody>
      </p:sp>
    </p:spTree>
    <p:extLst>
      <p:ext uri="{BB962C8B-B14F-4D97-AF65-F5344CB8AC3E}">
        <p14:creationId xmlns:p14="http://schemas.microsoft.com/office/powerpoint/2010/main" val="1605586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06217-11ED-6E91-126C-AABE2D96DC54}"/>
              </a:ext>
            </a:extLst>
          </p:cNvPr>
          <p:cNvSpPr>
            <a:spLocks noGrp="1"/>
          </p:cNvSpPr>
          <p:nvPr>
            <p:ph type="title"/>
          </p:nvPr>
        </p:nvSpPr>
        <p:spPr/>
        <p:txBody>
          <a:bodyPr/>
          <a:lstStyle/>
          <a:p>
            <a:r>
              <a:rPr lang="en-US"/>
              <a:t>John Gowan</a:t>
            </a:r>
            <a:endParaRPr lang="en-US" dirty="0"/>
          </a:p>
        </p:txBody>
      </p:sp>
      <p:sp>
        <p:nvSpPr>
          <p:cNvPr id="3" name="Content Placeholder 2">
            <a:extLst>
              <a:ext uri="{FF2B5EF4-FFF2-40B4-BE49-F238E27FC236}">
                <a16:creationId xmlns:a16="http://schemas.microsoft.com/office/drawing/2014/main" id="{C879F644-BF94-D7AD-FC82-B0B170111AE4}"/>
              </a:ext>
            </a:extLst>
          </p:cNvPr>
          <p:cNvSpPr>
            <a:spLocks noGrp="1"/>
          </p:cNvSpPr>
          <p:nvPr>
            <p:ph idx="1"/>
          </p:nvPr>
        </p:nvSpPr>
        <p:spPr/>
        <p:txBody>
          <a:bodyPr>
            <a:normAutofit lnSpcReduction="10000"/>
          </a:bodyPr>
          <a:lstStyle/>
          <a:p>
            <a:r>
              <a:rPr lang="en-US" dirty="0"/>
              <a:t>Combined Piaget and Erikson stages</a:t>
            </a:r>
          </a:p>
          <a:p>
            <a:r>
              <a:rPr lang="en-US" dirty="0"/>
              <a:t>Modified Piaget:</a:t>
            </a:r>
          </a:p>
          <a:p>
            <a:pPr lvl="1"/>
            <a:r>
              <a:rPr lang="en-US" dirty="0"/>
              <a:t>Split ‘intuitive’ stage from preoperational substage</a:t>
            </a:r>
          </a:p>
          <a:p>
            <a:r>
              <a:rPr lang="en-US" dirty="0"/>
              <a:t>Modified Erikson:</a:t>
            </a:r>
          </a:p>
          <a:p>
            <a:pPr lvl="1"/>
            <a:r>
              <a:rPr lang="en-US" dirty="0"/>
              <a:t>Split ‘young adulthood’ (19-40) into two stages</a:t>
            </a:r>
            <a:br>
              <a:rPr lang="en-US" dirty="0"/>
            </a:br>
            <a:r>
              <a:rPr lang="en-US" dirty="0"/>
              <a:t>    ‘Intimacy’ 18-25 yrs </a:t>
            </a:r>
            <a:br>
              <a:rPr lang="en-US" dirty="0"/>
            </a:br>
            <a:r>
              <a:rPr lang="en-US" dirty="0"/>
              <a:t>    ‘Generativity’ 25-40 yrs</a:t>
            </a:r>
          </a:p>
          <a:p>
            <a:pPr lvl="1"/>
            <a:r>
              <a:rPr lang="en-US" dirty="0"/>
              <a:t>Moved ‘ego-integrity’ from maturity to middle adult</a:t>
            </a:r>
          </a:p>
          <a:p>
            <a:pPr lvl="1"/>
            <a:endParaRPr lang="en-US" dirty="0"/>
          </a:p>
          <a:p>
            <a:r>
              <a:rPr lang="en-US" dirty="0"/>
              <a:t>Michael Lamport Commons and others have different extensions of Piaget stages.</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D5283A62-96CD-EE8B-D0F5-37C0B24C516C}"/>
              </a:ext>
            </a:extLst>
          </p:cNvPr>
          <p:cNvSpPr>
            <a:spLocks noGrp="1"/>
          </p:cNvSpPr>
          <p:nvPr>
            <p:ph type="sldNum" sz="quarter" idx="12"/>
          </p:nvPr>
        </p:nvSpPr>
        <p:spPr/>
        <p:txBody>
          <a:bodyPr/>
          <a:lstStyle/>
          <a:p>
            <a:fld id="{CFBB6ADE-E75F-EC4C-A5D7-2AC4FB333CE6}" type="slidenum">
              <a:rPr lang="en-US" smtClean="0"/>
              <a:t>19</a:t>
            </a:fld>
            <a:endParaRPr lang="en-US"/>
          </a:p>
        </p:txBody>
      </p:sp>
    </p:spTree>
    <p:extLst>
      <p:ext uri="{BB962C8B-B14F-4D97-AF65-F5344CB8AC3E}">
        <p14:creationId xmlns:p14="http://schemas.microsoft.com/office/powerpoint/2010/main" val="1826300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3244-5E94-6EE6-2DD9-92C4E967913A}"/>
              </a:ext>
            </a:extLst>
          </p:cNvPr>
          <p:cNvSpPr>
            <a:spLocks noGrp="1"/>
          </p:cNvSpPr>
          <p:nvPr>
            <p:ph type="title"/>
          </p:nvPr>
        </p:nvSpPr>
        <p:spPr/>
        <p:txBody>
          <a:bodyPr/>
          <a:lstStyle/>
          <a:p>
            <a:r>
              <a:rPr lang="en-US" dirty="0"/>
              <a:t>Finding Swedenborg ideas that solve problems in science</a:t>
            </a:r>
          </a:p>
        </p:txBody>
      </p:sp>
      <p:sp>
        <p:nvSpPr>
          <p:cNvPr id="3" name="Content Placeholder 2">
            <a:extLst>
              <a:ext uri="{FF2B5EF4-FFF2-40B4-BE49-F238E27FC236}">
                <a16:creationId xmlns:a16="http://schemas.microsoft.com/office/drawing/2014/main" id="{55AD49A1-0FCB-7A51-60DE-70175506E14C}"/>
              </a:ext>
            </a:extLst>
          </p:cNvPr>
          <p:cNvSpPr>
            <a:spLocks noGrp="1"/>
          </p:cNvSpPr>
          <p:nvPr>
            <p:ph idx="1"/>
          </p:nvPr>
        </p:nvSpPr>
        <p:spPr/>
        <p:txBody>
          <a:bodyPr/>
          <a:lstStyle/>
          <a:p>
            <a:r>
              <a:rPr lang="en-US" b="1" dirty="0"/>
              <a:t>Physics problem:</a:t>
            </a:r>
          </a:p>
          <a:p>
            <a:pPr lvl="1"/>
            <a:r>
              <a:rPr lang="en-US" dirty="0"/>
              <a:t>What is the </a:t>
            </a:r>
            <a:r>
              <a:rPr lang="en-US" u="sng" dirty="0"/>
              <a:t>substance</a:t>
            </a:r>
            <a:r>
              <a:rPr lang="en-US" dirty="0"/>
              <a:t> of things, given quantum physics?</a:t>
            </a:r>
          </a:p>
          <a:p>
            <a:pPr lvl="1"/>
            <a:r>
              <a:rPr lang="en-US" dirty="0"/>
              <a:t>Is it particles? Waves? Or something else?</a:t>
            </a:r>
          </a:p>
          <a:p>
            <a:pPr lvl="1"/>
            <a:endParaRPr lang="en-US" dirty="0"/>
          </a:p>
          <a:p>
            <a:r>
              <a:rPr lang="en-US" b="1" dirty="0"/>
              <a:t>Psychology problem:</a:t>
            </a:r>
          </a:p>
          <a:p>
            <a:pPr lvl="1"/>
            <a:r>
              <a:rPr lang="en-US" dirty="0"/>
              <a:t>What are the stages of development in children to adults?</a:t>
            </a:r>
          </a:p>
          <a:p>
            <a:pPr lvl="1"/>
            <a:r>
              <a:rPr lang="en-US" dirty="0"/>
              <a:t>Piaget, Erikson and others have suggested stages.</a:t>
            </a:r>
            <a:br>
              <a:rPr lang="en-US" dirty="0"/>
            </a:br>
            <a:r>
              <a:rPr lang="en-US" dirty="0"/>
              <a:t>Why are there such stages? Or levels? </a:t>
            </a:r>
            <a:br>
              <a:rPr lang="en-US" dirty="0"/>
            </a:br>
            <a:r>
              <a:rPr lang="en-US" dirty="0"/>
              <a:t>How do they work?</a:t>
            </a:r>
          </a:p>
        </p:txBody>
      </p:sp>
      <p:sp>
        <p:nvSpPr>
          <p:cNvPr id="4" name="Slide Number Placeholder 3">
            <a:extLst>
              <a:ext uri="{FF2B5EF4-FFF2-40B4-BE49-F238E27FC236}">
                <a16:creationId xmlns:a16="http://schemas.microsoft.com/office/drawing/2014/main" id="{BF1E589C-E68A-D16C-EDC7-ECFC4227E225}"/>
              </a:ext>
            </a:extLst>
          </p:cNvPr>
          <p:cNvSpPr>
            <a:spLocks noGrp="1"/>
          </p:cNvSpPr>
          <p:nvPr>
            <p:ph type="sldNum" sz="quarter" idx="12"/>
          </p:nvPr>
        </p:nvSpPr>
        <p:spPr/>
        <p:txBody>
          <a:bodyPr/>
          <a:lstStyle/>
          <a:p>
            <a:fld id="{CFBB6ADE-E75F-EC4C-A5D7-2AC4FB333CE6}" type="slidenum">
              <a:rPr lang="en-US" smtClean="0"/>
              <a:t>2</a:t>
            </a:fld>
            <a:endParaRPr lang="en-US"/>
          </a:p>
        </p:txBody>
      </p:sp>
    </p:spTree>
    <p:extLst>
      <p:ext uri="{BB962C8B-B14F-4D97-AF65-F5344CB8AC3E}">
        <p14:creationId xmlns:p14="http://schemas.microsoft.com/office/powerpoint/2010/main" val="4230768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2E6B2-0847-2E9F-FDB3-004C7ACBF042}"/>
              </a:ext>
            </a:extLst>
          </p:cNvPr>
          <p:cNvSpPr>
            <a:spLocks noGrp="1"/>
          </p:cNvSpPr>
          <p:nvPr>
            <p:ph type="title"/>
          </p:nvPr>
        </p:nvSpPr>
        <p:spPr/>
        <p:txBody>
          <a:bodyPr/>
          <a:lstStyle/>
          <a:p>
            <a:r>
              <a:rPr lang="en-US" dirty="0"/>
              <a:t>Gowan’s extensions in his 3x3 grid</a:t>
            </a:r>
          </a:p>
        </p:txBody>
      </p:sp>
      <p:graphicFrame>
        <p:nvGraphicFramePr>
          <p:cNvPr id="6" name="Content Placeholder 5">
            <a:extLst>
              <a:ext uri="{FF2B5EF4-FFF2-40B4-BE49-F238E27FC236}">
                <a16:creationId xmlns:a16="http://schemas.microsoft.com/office/drawing/2014/main" id="{C91C7F9A-E943-5621-F483-FF4EFB830AAD}"/>
              </a:ext>
            </a:extLst>
          </p:cNvPr>
          <p:cNvGraphicFramePr>
            <a:graphicFrameLocks noGrp="1"/>
          </p:cNvGraphicFramePr>
          <p:nvPr>
            <p:ph idx="1"/>
            <p:extLst>
              <p:ext uri="{D42A27DB-BD31-4B8C-83A1-F6EECF244321}">
                <p14:modId xmlns:p14="http://schemas.microsoft.com/office/powerpoint/2010/main" val="629666618"/>
              </p:ext>
            </p:extLst>
          </p:nvPr>
        </p:nvGraphicFramePr>
        <p:xfrm>
          <a:off x="628650" y="2148110"/>
          <a:ext cx="7886700" cy="4230816"/>
        </p:xfrm>
        <a:graphic>
          <a:graphicData uri="http://schemas.openxmlformats.org/drawingml/2006/table">
            <a:tbl>
              <a:tblPr firstRow="1" firstCol="1" bandRow="1">
                <a:tableStyleId>{5C22544A-7EE6-4342-B048-85BDC9FD1C3A}</a:tableStyleId>
              </a:tblPr>
              <a:tblGrid>
                <a:gridCol w="1577340">
                  <a:extLst>
                    <a:ext uri="{9D8B030D-6E8A-4147-A177-3AD203B41FA5}">
                      <a16:colId xmlns:a16="http://schemas.microsoft.com/office/drawing/2014/main" val="2990401121"/>
                    </a:ext>
                  </a:extLst>
                </a:gridCol>
                <a:gridCol w="1577340">
                  <a:extLst>
                    <a:ext uri="{9D8B030D-6E8A-4147-A177-3AD203B41FA5}">
                      <a16:colId xmlns:a16="http://schemas.microsoft.com/office/drawing/2014/main" val="1581467865"/>
                    </a:ext>
                  </a:extLst>
                </a:gridCol>
                <a:gridCol w="1577340">
                  <a:extLst>
                    <a:ext uri="{9D8B030D-6E8A-4147-A177-3AD203B41FA5}">
                      <a16:colId xmlns:a16="http://schemas.microsoft.com/office/drawing/2014/main" val="3103403280"/>
                    </a:ext>
                  </a:extLst>
                </a:gridCol>
                <a:gridCol w="1577340">
                  <a:extLst>
                    <a:ext uri="{9D8B030D-6E8A-4147-A177-3AD203B41FA5}">
                      <a16:colId xmlns:a16="http://schemas.microsoft.com/office/drawing/2014/main" val="80588033"/>
                    </a:ext>
                  </a:extLst>
                </a:gridCol>
                <a:gridCol w="1577340">
                  <a:extLst>
                    <a:ext uri="{9D8B030D-6E8A-4147-A177-3AD203B41FA5}">
                      <a16:colId xmlns:a16="http://schemas.microsoft.com/office/drawing/2014/main" val="3232021241"/>
                    </a:ext>
                  </a:extLst>
                </a:gridCol>
              </a:tblGrid>
              <a:tr h="0">
                <a:tc>
                  <a:txBody>
                    <a:bodyPr/>
                    <a:lstStyle/>
                    <a:p>
                      <a:pPr>
                        <a:lnSpc>
                          <a:spcPct val="115000"/>
                        </a:lnSpc>
                        <a:buNone/>
                      </a:pPr>
                      <a:endParaRPr lang="en-US" sz="1200" kern="100">
                        <a:effectLst/>
                        <a:latin typeface="Aptos" panose="020B0004020202020204" pitchFamily="34" charset="0"/>
                      </a:endParaRPr>
                    </a:p>
                  </a:txBody>
                  <a:tcPr marL="38100" marR="38100" marT="38100" marB="38100"/>
                </a:tc>
                <a:tc>
                  <a:txBody>
                    <a:bodyPr/>
                    <a:lstStyle/>
                    <a:p>
                      <a:pPr>
                        <a:lnSpc>
                          <a:spcPct val="115000"/>
                        </a:lnSpc>
                        <a:buNone/>
                      </a:pPr>
                      <a:endParaRPr lang="en-US" sz="1200" kern="100">
                        <a:effectLst/>
                        <a:latin typeface="Aptos" panose="020B0004020202020204" pitchFamily="34" charset="0"/>
                      </a:endParaRPr>
                    </a:p>
                  </a:txBody>
                  <a:tcPr marL="38100" marR="38100" marT="38100" marB="38100"/>
                </a:tc>
                <a:tc>
                  <a:txBody>
                    <a:bodyPr/>
                    <a:lstStyle/>
                    <a:p>
                      <a:pPr marL="0" marR="0">
                        <a:lnSpc>
                          <a:spcPct val="115000"/>
                        </a:lnSpc>
                        <a:spcAft>
                          <a:spcPts val="800"/>
                        </a:spcAft>
                        <a:buNone/>
                      </a:pPr>
                      <a:r>
                        <a:rPr lang="en-US" sz="1200" kern="0" dirty="0">
                          <a:effectLst/>
                        </a:rPr>
                        <a:t>CREATIVITY</a:t>
                      </a:r>
                      <a:br>
                        <a:rPr lang="en-US" sz="1200" kern="0" dirty="0">
                          <a:effectLst/>
                        </a:rPr>
                      </a:br>
                      <a:r>
                        <a:rPr lang="en-US" sz="1200" kern="0" dirty="0">
                          <a:effectLst/>
                        </a:rPr>
                        <a:t>2 thou</a:t>
                      </a:r>
                      <a:endParaRPr lang="en-US" sz="1200" kern="100" dirty="0">
                        <a:effectLst/>
                      </a:endParaRPr>
                    </a:p>
                    <a:p>
                      <a:pPr marL="0" marR="0">
                        <a:lnSpc>
                          <a:spcPct val="115000"/>
                        </a:lnSpc>
                        <a:spcAft>
                          <a:spcPts val="800"/>
                        </a:spcAft>
                        <a:buNone/>
                      </a:pPr>
                      <a:r>
                        <a:rPr lang="en-US" sz="1200" kern="0" dirty="0">
                          <a:effectLst/>
                        </a:rPr>
                        <a:t>THE OTHER</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tc>
                <a:tc>
                  <a:txBody>
                    <a:bodyPr/>
                    <a:lstStyle/>
                    <a:p>
                      <a:pPr marL="0" marR="0">
                        <a:lnSpc>
                          <a:spcPct val="115000"/>
                        </a:lnSpc>
                        <a:spcAft>
                          <a:spcPts val="800"/>
                        </a:spcAft>
                        <a:buNone/>
                      </a:pPr>
                      <a:r>
                        <a:rPr lang="en-US" sz="1200" kern="0">
                          <a:effectLst/>
                        </a:rPr>
                        <a:t>IDENTITY</a:t>
                      </a:r>
                      <a:br>
                        <a:rPr lang="en-US" sz="1200" kern="0">
                          <a:effectLst/>
                        </a:rPr>
                      </a:br>
                      <a:r>
                        <a:rPr lang="en-US" sz="1200" kern="0">
                          <a:effectLst/>
                        </a:rPr>
                        <a:t>1 I, me</a:t>
                      </a:r>
                      <a:endParaRPr lang="en-US" sz="1200" kern="100">
                        <a:effectLst/>
                      </a:endParaRPr>
                    </a:p>
                    <a:p>
                      <a:pPr marL="0" marR="0">
                        <a:lnSpc>
                          <a:spcPct val="115000"/>
                        </a:lnSpc>
                        <a:spcAft>
                          <a:spcPts val="800"/>
                        </a:spcAft>
                        <a:buNone/>
                      </a:pPr>
                      <a:r>
                        <a:rPr lang="en-US" sz="1200" kern="0">
                          <a:effectLst/>
                        </a:rPr>
                        <a:t>THE EGO</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tc>
                <a:tc>
                  <a:txBody>
                    <a:bodyPr/>
                    <a:lstStyle/>
                    <a:p>
                      <a:pPr marL="0" marR="0">
                        <a:lnSpc>
                          <a:spcPct val="115000"/>
                        </a:lnSpc>
                        <a:spcAft>
                          <a:spcPts val="800"/>
                        </a:spcAft>
                        <a:buNone/>
                      </a:pPr>
                      <a:r>
                        <a:rPr lang="en-US" sz="1200" kern="0">
                          <a:effectLst/>
                        </a:rPr>
                        <a:t>LATENCY</a:t>
                      </a:r>
                      <a:br>
                        <a:rPr lang="en-US" sz="1200" kern="0">
                          <a:effectLst/>
                        </a:rPr>
                      </a:br>
                      <a:r>
                        <a:rPr lang="en-US" sz="1200" kern="0">
                          <a:effectLst/>
                        </a:rPr>
                        <a:t>3 it, they</a:t>
                      </a:r>
                      <a:endParaRPr lang="en-US" sz="1200" kern="100">
                        <a:effectLst/>
                      </a:endParaRPr>
                    </a:p>
                    <a:p>
                      <a:pPr marL="0" marR="0">
                        <a:lnSpc>
                          <a:spcPct val="115000"/>
                        </a:lnSpc>
                        <a:spcAft>
                          <a:spcPts val="800"/>
                        </a:spcAft>
                        <a:buNone/>
                      </a:pPr>
                      <a:r>
                        <a:rPr lang="en-US" sz="1200" kern="0">
                          <a:effectLst/>
                        </a:rPr>
                        <a:t>THE WORLD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448264322"/>
                  </a:ext>
                </a:extLst>
              </a:tr>
              <a:tr h="0">
                <a:tc>
                  <a:txBody>
                    <a:bodyPr/>
                    <a:lstStyle/>
                    <a:p>
                      <a:pPr marL="0" marR="0">
                        <a:lnSpc>
                          <a:spcPct val="115000"/>
                        </a:lnSpc>
                        <a:spcAft>
                          <a:spcPts val="800"/>
                        </a:spcAft>
                        <a:buNone/>
                      </a:pPr>
                      <a:r>
                        <a:rPr lang="en-US" sz="1200" kern="0">
                          <a:effectLst/>
                        </a:rPr>
                        <a:t>ADULT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tc>
                <a:tc>
                  <a:txBody>
                    <a:bodyPr/>
                    <a:lstStyle/>
                    <a:p>
                      <a:pPr marL="0" marR="0">
                        <a:lnSpc>
                          <a:spcPct val="115000"/>
                        </a:lnSpc>
                        <a:spcAft>
                          <a:spcPts val="800"/>
                        </a:spcAft>
                        <a:buNone/>
                      </a:pPr>
                      <a:r>
                        <a:rPr lang="en-US" sz="1200" kern="0">
                          <a:effectLst/>
                        </a:rPr>
                        <a:t>Erikson</a:t>
                      </a:r>
                      <a:endParaRPr lang="en-US" sz="1200" kern="100">
                        <a:effectLst/>
                      </a:endParaRPr>
                    </a:p>
                    <a:p>
                      <a:pPr marL="0" marR="0">
                        <a:lnSpc>
                          <a:spcPct val="115000"/>
                        </a:lnSpc>
                        <a:spcAft>
                          <a:spcPts val="800"/>
                        </a:spcAft>
                        <a:buNone/>
                      </a:pPr>
                      <a:r>
                        <a:rPr lang="en-US" sz="1200" kern="0">
                          <a:effectLst/>
                        </a:rPr>
                        <a:t>Erikson</a:t>
                      </a:r>
                      <a:endParaRPr lang="en-US" sz="1200" kern="100">
                        <a:effectLst/>
                      </a:endParaRPr>
                    </a:p>
                    <a:p>
                      <a:pPr marL="0" marR="0">
                        <a:lnSpc>
                          <a:spcPct val="115000"/>
                        </a:lnSpc>
                        <a:spcAft>
                          <a:spcPts val="800"/>
                        </a:spcAft>
                        <a:buNone/>
                      </a:pPr>
                      <a:r>
                        <a:rPr lang="en-US" sz="1200" kern="0">
                          <a:effectLst/>
                        </a:rPr>
                        <a:t>Age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tc>
                <a:tc>
                  <a:txBody>
                    <a:bodyPr/>
                    <a:lstStyle/>
                    <a:p>
                      <a:pPr marL="0" marR="0">
                        <a:lnSpc>
                          <a:spcPct val="115000"/>
                        </a:lnSpc>
                        <a:spcAft>
                          <a:spcPts val="800"/>
                        </a:spcAft>
                        <a:buNone/>
                      </a:pPr>
                      <a:r>
                        <a:rPr lang="en-US" sz="1200" kern="0">
                          <a:effectLst/>
                        </a:rPr>
                        <a:t>9 (AGAPE-LOVE)</a:t>
                      </a:r>
                      <a:endParaRPr lang="en-US" sz="1200" kern="100">
                        <a:effectLst/>
                      </a:endParaRPr>
                    </a:p>
                    <a:p>
                      <a:pPr marL="0" marR="0">
                        <a:lnSpc>
                          <a:spcPct val="115000"/>
                        </a:lnSpc>
                        <a:spcAft>
                          <a:spcPts val="800"/>
                        </a:spcAft>
                        <a:buNone/>
                      </a:pPr>
                      <a:r>
                        <a:rPr lang="en-US" sz="1200" kern="0">
                          <a:effectLst/>
                        </a:rPr>
                        <a:t> </a:t>
                      </a:r>
                      <a:br>
                        <a:rPr lang="en-US" sz="1200" kern="0">
                          <a:effectLst/>
                        </a:rPr>
                      </a:br>
                      <a:br>
                        <a:rPr lang="en-US" sz="1200" kern="0">
                          <a:effectLst/>
                        </a:rPr>
                      </a:br>
                      <a:r>
                        <a:rPr lang="en-US" sz="1200" kern="0">
                          <a:effectLst/>
                        </a:rPr>
                        <a:t>old age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tc>
                <a:tc>
                  <a:txBody>
                    <a:bodyPr/>
                    <a:lstStyle/>
                    <a:p>
                      <a:pPr marL="0" marR="0">
                        <a:lnSpc>
                          <a:spcPct val="115000"/>
                        </a:lnSpc>
                        <a:spcAft>
                          <a:spcPts val="800"/>
                        </a:spcAft>
                        <a:buNone/>
                      </a:pPr>
                      <a:r>
                        <a:rPr lang="en-US" sz="1200" kern="0">
                          <a:effectLst/>
                        </a:rPr>
                        <a:t>8 EGO-INTEGRITY</a:t>
                      </a:r>
                      <a:endParaRPr lang="en-US" sz="1200" kern="100">
                        <a:effectLst/>
                      </a:endParaRPr>
                    </a:p>
                    <a:p>
                      <a:pPr marL="0" marR="0">
                        <a:lnSpc>
                          <a:spcPct val="115000"/>
                        </a:lnSpc>
                        <a:spcAft>
                          <a:spcPts val="800"/>
                        </a:spcAft>
                        <a:buNone/>
                      </a:pPr>
                      <a:r>
                        <a:rPr lang="en-US" sz="1200" kern="0">
                          <a:effectLst/>
                        </a:rPr>
                        <a:t>Renunciation-wisdom</a:t>
                      </a:r>
                      <a:endParaRPr lang="en-US" sz="1200" kern="100">
                        <a:effectLst/>
                      </a:endParaRPr>
                    </a:p>
                    <a:p>
                      <a:pPr marL="0" marR="0">
                        <a:lnSpc>
                          <a:spcPct val="115000"/>
                        </a:lnSpc>
                        <a:spcAft>
                          <a:spcPts val="800"/>
                        </a:spcAft>
                        <a:buNone/>
                      </a:pPr>
                      <a:r>
                        <a:rPr lang="en-US" sz="1200" kern="0">
                          <a:effectLst/>
                        </a:rPr>
                        <a:t>40 - 65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tc>
                <a:tc>
                  <a:txBody>
                    <a:bodyPr/>
                    <a:lstStyle/>
                    <a:p>
                      <a:pPr marL="0" marR="0">
                        <a:lnSpc>
                          <a:spcPct val="115000"/>
                        </a:lnSpc>
                        <a:spcAft>
                          <a:spcPts val="800"/>
                        </a:spcAft>
                        <a:buNone/>
                      </a:pPr>
                      <a:r>
                        <a:rPr lang="en-US" sz="1200" kern="0" dirty="0">
                          <a:effectLst/>
                        </a:rPr>
                        <a:t>7 GENERATIVITY</a:t>
                      </a:r>
                      <a:endParaRPr lang="en-US" sz="1200" kern="100" dirty="0">
                        <a:effectLst/>
                      </a:endParaRPr>
                    </a:p>
                    <a:p>
                      <a:pPr marL="0" marR="0">
                        <a:lnSpc>
                          <a:spcPct val="115000"/>
                        </a:lnSpc>
                        <a:spcAft>
                          <a:spcPts val="800"/>
                        </a:spcAft>
                        <a:buNone/>
                      </a:pPr>
                      <a:r>
                        <a:rPr lang="en-US" sz="1200" kern="0" dirty="0">
                          <a:effectLst/>
                        </a:rPr>
                        <a:t>Production-care</a:t>
                      </a:r>
                      <a:endParaRPr lang="en-US" sz="1200" kern="100" dirty="0">
                        <a:effectLst/>
                      </a:endParaRPr>
                    </a:p>
                    <a:p>
                      <a:pPr marL="0" marR="0">
                        <a:lnSpc>
                          <a:spcPct val="115000"/>
                        </a:lnSpc>
                        <a:spcAft>
                          <a:spcPts val="800"/>
                        </a:spcAft>
                        <a:buNone/>
                      </a:pPr>
                      <a:r>
                        <a:rPr lang="en-US" sz="1200" kern="0" dirty="0">
                          <a:effectLst/>
                        </a:rPr>
                        <a:t>26-40</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845463734"/>
                  </a:ext>
                </a:extLst>
              </a:tr>
              <a:tr h="0">
                <a:tc>
                  <a:txBody>
                    <a:bodyPr/>
                    <a:lstStyle/>
                    <a:p>
                      <a:pPr marL="0" marR="0">
                        <a:lnSpc>
                          <a:spcPct val="115000"/>
                        </a:lnSpc>
                        <a:spcAft>
                          <a:spcPts val="800"/>
                        </a:spcAft>
                        <a:buNone/>
                      </a:pPr>
                      <a:r>
                        <a:rPr lang="en-US" sz="1200" kern="0">
                          <a:effectLst/>
                        </a:rPr>
                        <a:t>YOUTH</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tc>
                <a:tc>
                  <a:txBody>
                    <a:bodyPr/>
                    <a:lstStyle/>
                    <a:p>
                      <a:pPr marL="0" marR="0">
                        <a:lnSpc>
                          <a:spcPct val="115000"/>
                        </a:lnSpc>
                        <a:spcAft>
                          <a:spcPts val="800"/>
                        </a:spcAft>
                        <a:buNone/>
                      </a:pPr>
                      <a:r>
                        <a:rPr lang="en-US" sz="1200" kern="0" dirty="0">
                          <a:effectLst/>
                        </a:rPr>
                        <a:t>Erikson</a:t>
                      </a:r>
                      <a:endParaRPr lang="en-US" sz="1200" kern="100" dirty="0">
                        <a:effectLst/>
                      </a:endParaRPr>
                    </a:p>
                    <a:p>
                      <a:pPr marL="0" marR="0">
                        <a:lnSpc>
                          <a:spcPct val="115000"/>
                        </a:lnSpc>
                        <a:spcAft>
                          <a:spcPts val="800"/>
                        </a:spcAft>
                        <a:buNone/>
                      </a:pPr>
                      <a:r>
                        <a:rPr lang="en-US" sz="1200" kern="0" dirty="0">
                          <a:effectLst/>
                        </a:rPr>
                        <a:t>Piaget</a:t>
                      </a:r>
                      <a:endParaRPr lang="en-US" sz="1200" kern="100" dirty="0">
                        <a:effectLst/>
                      </a:endParaRPr>
                    </a:p>
                    <a:p>
                      <a:pPr marL="0" marR="0">
                        <a:lnSpc>
                          <a:spcPct val="115000"/>
                        </a:lnSpc>
                        <a:spcAft>
                          <a:spcPts val="800"/>
                        </a:spcAft>
                        <a:buNone/>
                      </a:pPr>
                      <a:r>
                        <a:rPr lang="en-US" sz="1200" kern="0" dirty="0">
                          <a:effectLst/>
                        </a:rPr>
                        <a:t>Erikson</a:t>
                      </a:r>
                      <a:endParaRPr lang="en-US" sz="1200" kern="100" dirty="0">
                        <a:effectLst/>
                      </a:endParaRPr>
                    </a:p>
                    <a:p>
                      <a:pPr marL="0" marR="0">
                        <a:lnSpc>
                          <a:spcPct val="115000"/>
                        </a:lnSpc>
                        <a:spcAft>
                          <a:spcPts val="800"/>
                        </a:spcAft>
                        <a:buNone/>
                      </a:pPr>
                      <a:r>
                        <a:rPr lang="en-US" sz="1200" kern="0" dirty="0">
                          <a:effectLst/>
                        </a:rPr>
                        <a:t>Age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tc>
                <a:tc>
                  <a:txBody>
                    <a:bodyPr/>
                    <a:lstStyle/>
                    <a:p>
                      <a:pPr marL="0" marR="0">
                        <a:lnSpc>
                          <a:spcPct val="115000"/>
                        </a:lnSpc>
                        <a:spcAft>
                          <a:spcPts val="800"/>
                        </a:spcAft>
                        <a:buNone/>
                      </a:pPr>
                      <a:r>
                        <a:rPr lang="en-US" sz="1200" kern="0">
                          <a:effectLst/>
                        </a:rPr>
                        <a:t>6 INTIMACY</a:t>
                      </a:r>
                      <a:endParaRPr lang="en-US" sz="1200" kern="100">
                        <a:effectLst/>
                      </a:endParaRPr>
                    </a:p>
                    <a:p>
                      <a:pPr marL="0" marR="0">
                        <a:lnSpc>
                          <a:spcPct val="115000"/>
                        </a:lnSpc>
                        <a:spcAft>
                          <a:spcPts val="800"/>
                        </a:spcAft>
                        <a:buNone/>
                      </a:pPr>
                      <a:r>
                        <a:rPr lang="en-US" sz="1200" kern="0">
                          <a:effectLst/>
                        </a:rPr>
                        <a:t>(Creativity)</a:t>
                      </a:r>
                      <a:endParaRPr lang="en-US" sz="1200" kern="100">
                        <a:effectLst/>
                      </a:endParaRPr>
                    </a:p>
                    <a:p>
                      <a:pPr marL="0" marR="0">
                        <a:lnSpc>
                          <a:spcPct val="115000"/>
                        </a:lnSpc>
                        <a:spcAft>
                          <a:spcPts val="800"/>
                        </a:spcAft>
                        <a:buNone/>
                      </a:pPr>
                      <a:r>
                        <a:rPr lang="en-US" sz="1200" kern="0">
                          <a:effectLst/>
                        </a:rPr>
                        <a:t>Love-affiliation</a:t>
                      </a:r>
                      <a:endParaRPr lang="en-US" sz="1200" kern="100">
                        <a:effectLst/>
                      </a:endParaRPr>
                    </a:p>
                    <a:p>
                      <a:pPr marL="0" marR="0">
                        <a:lnSpc>
                          <a:spcPct val="115000"/>
                        </a:lnSpc>
                        <a:spcAft>
                          <a:spcPts val="800"/>
                        </a:spcAft>
                        <a:buNone/>
                      </a:pPr>
                      <a:r>
                        <a:rPr lang="en-US" sz="1200" kern="0">
                          <a:effectLst/>
                        </a:rPr>
                        <a:t>18-25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tc>
                <a:tc>
                  <a:txBody>
                    <a:bodyPr/>
                    <a:lstStyle/>
                    <a:p>
                      <a:pPr marL="0" marR="0">
                        <a:lnSpc>
                          <a:spcPct val="115000"/>
                        </a:lnSpc>
                        <a:spcAft>
                          <a:spcPts val="800"/>
                        </a:spcAft>
                        <a:buNone/>
                      </a:pPr>
                      <a:r>
                        <a:rPr lang="en-US" sz="1200" kern="0">
                          <a:effectLst/>
                        </a:rPr>
                        <a:t>5 IDENTITY</a:t>
                      </a:r>
                      <a:endParaRPr lang="en-US" sz="1200" kern="100">
                        <a:effectLst/>
                      </a:endParaRPr>
                    </a:p>
                    <a:p>
                      <a:pPr marL="0" marR="0">
                        <a:lnSpc>
                          <a:spcPct val="115000"/>
                        </a:lnSpc>
                        <a:spcAft>
                          <a:spcPts val="800"/>
                        </a:spcAft>
                        <a:buNone/>
                      </a:pPr>
                      <a:r>
                        <a:rPr lang="en-US" sz="1200" kern="0">
                          <a:effectLst/>
                        </a:rPr>
                        <a:t>Formal operations</a:t>
                      </a:r>
                      <a:endParaRPr lang="en-US" sz="1200" kern="100">
                        <a:effectLst/>
                      </a:endParaRPr>
                    </a:p>
                    <a:p>
                      <a:pPr marL="0" marR="0">
                        <a:lnSpc>
                          <a:spcPct val="115000"/>
                        </a:lnSpc>
                        <a:spcAft>
                          <a:spcPts val="800"/>
                        </a:spcAft>
                        <a:buNone/>
                      </a:pPr>
                      <a:r>
                        <a:rPr lang="en-US" sz="1200" kern="0">
                          <a:effectLst/>
                        </a:rPr>
                        <a:t>Devotion-fidelity</a:t>
                      </a:r>
                      <a:endParaRPr lang="en-US" sz="1200" kern="100">
                        <a:effectLst/>
                      </a:endParaRPr>
                    </a:p>
                    <a:p>
                      <a:pPr marL="0" marR="0">
                        <a:lnSpc>
                          <a:spcPct val="115000"/>
                        </a:lnSpc>
                        <a:spcAft>
                          <a:spcPts val="800"/>
                        </a:spcAft>
                        <a:buNone/>
                      </a:pPr>
                      <a:r>
                        <a:rPr lang="en-US" sz="1200" kern="0">
                          <a:effectLst/>
                        </a:rPr>
                        <a:t>13-17</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tc>
                <a:tc>
                  <a:txBody>
                    <a:bodyPr/>
                    <a:lstStyle/>
                    <a:p>
                      <a:pPr marL="0" marR="0">
                        <a:lnSpc>
                          <a:spcPct val="115000"/>
                        </a:lnSpc>
                        <a:spcAft>
                          <a:spcPts val="800"/>
                        </a:spcAft>
                        <a:buNone/>
                      </a:pPr>
                      <a:r>
                        <a:rPr lang="en-US" sz="1200" kern="0">
                          <a:effectLst/>
                        </a:rPr>
                        <a:t>4 INDUSTRY</a:t>
                      </a:r>
                      <a:endParaRPr lang="en-US" sz="1200" kern="100">
                        <a:effectLst/>
                      </a:endParaRPr>
                    </a:p>
                    <a:p>
                      <a:pPr marL="0" marR="0">
                        <a:lnSpc>
                          <a:spcPct val="115000"/>
                        </a:lnSpc>
                        <a:spcAft>
                          <a:spcPts val="800"/>
                        </a:spcAft>
                        <a:buNone/>
                      </a:pPr>
                      <a:r>
                        <a:rPr lang="en-US" sz="1200" kern="0">
                          <a:effectLst/>
                        </a:rPr>
                        <a:t>Concrete operations</a:t>
                      </a:r>
                      <a:endParaRPr lang="en-US" sz="1200" kern="100">
                        <a:effectLst/>
                      </a:endParaRPr>
                    </a:p>
                    <a:p>
                      <a:pPr marL="0" marR="0">
                        <a:lnSpc>
                          <a:spcPct val="115000"/>
                        </a:lnSpc>
                        <a:spcAft>
                          <a:spcPts val="800"/>
                        </a:spcAft>
                        <a:buNone/>
                      </a:pPr>
                      <a:r>
                        <a:rPr lang="en-US" sz="1200" kern="0">
                          <a:effectLst/>
                        </a:rPr>
                        <a:t>Method-competence</a:t>
                      </a:r>
                      <a:endParaRPr lang="en-US" sz="1200" kern="100">
                        <a:effectLst/>
                      </a:endParaRPr>
                    </a:p>
                    <a:p>
                      <a:pPr marL="0" marR="0">
                        <a:lnSpc>
                          <a:spcPct val="115000"/>
                        </a:lnSpc>
                        <a:spcAft>
                          <a:spcPts val="800"/>
                        </a:spcAft>
                        <a:buNone/>
                      </a:pPr>
                      <a:r>
                        <a:rPr lang="en-US" sz="1200" kern="0">
                          <a:effectLst/>
                        </a:rPr>
                        <a:t>7-12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4182752795"/>
                  </a:ext>
                </a:extLst>
              </a:tr>
              <a:tr h="0">
                <a:tc>
                  <a:txBody>
                    <a:bodyPr/>
                    <a:lstStyle/>
                    <a:p>
                      <a:pPr marL="0" marR="0">
                        <a:lnSpc>
                          <a:spcPct val="115000"/>
                        </a:lnSpc>
                        <a:spcAft>
                          <a:spcPts val="800"/>
                        </a:spcAft>
                        <a:buNone/>
                      </a:pPr>
                      <a:r>
                        <a:rPr lang="en-US" sz="1200" kern="0">
                          <a:effectLst/>
                        </a:rPr>
                        <a:t>INFANT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tc>
                <a:tc>
                  <a:txBody>
                    <a:bodyPr/>
                    <a:lstStyle/>
                    <a:p>
                      <a:pPr marL="0" marR="0">
                        <a:lnSpc>
                          <a:spcPct val="115000"/>
                        </a:lnSpc>
                        <a:spcAft>
                          <a:spcPts val="800"/>
                        </a:spcAft>
                        <a:buNone/>
                      </a:pPr>
                      <a:r>
                        <a:rPr lang="en-US" sz="1200" kern="0">
                          <a:effectLst/>
                        </a:rPr>
                        <a:t>Erikson</a:t>
                      </a:r>
                      <a:endParaRPr lang="en-US" sz="1200" kern="100">
                        <a:effectLst/>
                      </a:endParaRPr>
                    </a:p>
                    <a:p>
                      <a:pPr marL="0" marR="0">
                        <a:lnSpc>
                          <a:spcPct val="115000"/>
                        </a:lnSpc>
                        <a:spcAft>
                          <a:spcPts val="800"/>
                        </a:spcAft>
                        <a:buNone/>
                      </a:pPr>
                      <a:r>
                        <a:rPr lang="en-US" sz="1200" kern="0">
                          <a:effectLst/>
                        </a:rPr>
                        <a:t>Piaget</a:t>
                      </a:r>
                      <a:endParaRPr lang="en-US" sz="1200" kern="100">
                        <a:effectLst/>
                      </a:endParaRPr>
                    </a:p>
                    <a:p>
                      <a:pPr marL="0" marR="0">
                        <a:lnSpc>
                          <a:spcPct val="115000"/>
                        </a:lnSpc>
                        <a:spcAft>
                          <a:spcPts val="800"/>
                        </a:spcAft>
                        <a:buNone/>
                      </a:pPr>
                      <a:r>
                        <a:rPr lang="en-US" sz="1200" kern="0">
                          <a:effectLst/>
                        </a:rPr>
                        <a:t>Erikson</a:t>
                      </a:r>
                      <a:endParaRPr lang="en-US" sz="1200" kern="100">
                        <a:effectLst/>
                      </a:endParaRPr>
                    </a:p>
                    <a:p>
                      <a:pPr marL="0" marR="0">
                        <a:lnSpc>
                          <a:spcPct val="115000"/>
                        </a:lnSpc>
                        <a:spcAft>
                          <a:spcPts val="800"/>
                        </a:spcAft>
                        <a:buNone/>
                      </a:pPr>
                      <a:r>
                        <a:rPr lang="en-US" sz="1200" kern="0">
                          <a:effectLst/>
                        </a:rPr>
                        <a:t>Age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tc>
                <a:tc>
                  <a:txBody>
                    <a:bodyPr/>
                    <a:lstStyle/>
                    <a:p>
                      <a:pPr marL="0" marR="0">
                        <a:lnSpc>
                          <a:spcPct val="115000"/>
                        </a:lnSpc>
                        <a:spcAft>
                          <a:spcPts val="800"/>
                        </a:spcAft>
                        <a:buNone/>
                      </a:pPr>
                      <a:r>
                        <a:rPr lang="en-US" sz="1200" kern="0">
                          <a:effectLst/>
                        </a:rPr>
                        <a:t>3 INITIATIVE</a:t>
                      </a:r>
                      <a:endParaRPr lang="en-US" sz="1200" kern="100">
                        <a:effectLst/>
                      </a:endParaRPr>
                    </a:p>
                    <a:p>
                      <a:pPr marL="0" marR="0">
                        <a:lnSpc>
                          <a:spcPct val="115000"/>
                        </a:lnSpc>
                        <a:spcAft>
                          <a:spcPts val="800"/>
                        </a:spcAft>
                        <a:buNone/>
                      </a:pPr>
                      <a:r>
                        <a:rPr lang="en-US" sz="1200" kern="0">
                          <a:effectLst/>
                        </a:rPr>
                        <a:t>Intuitive</a:t>
                      </a:r>
                      <a:endParaRPr lang="en-US" sz="1200" kern="100">
                        <a:effectLst/>
                      </a:endParaRPr>
                    </a:p>
                    <a:p>
                      <a:pPr marL="0" marR="0">
                        <a:lnSpc>
                          <a:spcPct val="115000"/>
                        </a:lnSpc>
                        <a:spcAft>
                          <a:spcPts val="800"/>
                        </a:spcAft>
                        <a:buNone/>
                      </a:pPr>
                      <a:r>
                        <a:rPr lang="en-US" sz="1200" kern="0">
                          <a:effectLst/>
                        </a:rPr>
                        <a:t>Direction-purpose</a:t>
                      </a:r>
                      <a:endParaRPr lang="en-US" sz="1200" kern="100">
                        <a:effectLst/>
                      </a:endParaRPr>
                    </a:p>
                    <a:p>
                      <a:pPr marL="0" marR="0">
                        <a:lnSpc>
                          <a:spcPct val="115000"/>
                        </a:lnSpc>
                        <a:spcAft>
                          <a:spcPts val="800"/>
                        </a:spcAft>
                        <a:buNone/>
                      </a:pPr>
                      <a:r>
                        <a:rPr lang="en-US" sz="1200" kern="0">
                          <a:effectLst/>
                        </a:rPr>
                        <a:t>4-6</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tc>
                <a:tc>
                  <a:txBody>
                    <a:bodyPr/>
                    <a:lstStyle/>
                    <a:p>
                      <a:pPr marL="0" marR="0">
                        <a:lnSpc>
                          <a:spcPct val="115000"/>
                        </a:lnSpc>
                        <a:spcAft>
                          <a:spcPts val="800"/>
                        </a:spcAft>
                        <a:buNone/>
                      </a:pPr>
                      <a:r>
                        <a:rPr lang="en-US" sz="1200" kern="0">
                          <a:effectLst/>
                        </a:rPr>
                        <a:t>2 AUTONOMY</a:t>
                      </a:r>
                      <a:endParaRPr lang="en-US" sz="1200" kern="100">
                        <a:effectLst/>
                      </a:endParaRPr>
                    </a:p>
                    <a:p>
                      <a:pPr marL="0" marR="0">
                        <a:lnSpc>
                          <a:spcPct val="115000"/>
                        </a:lnSpc>
                        <a:spcAft>
                          <a:spcPts val="800"/>
                        </a:spcAft>
                        <a:buNone/>
                      </a:pPr>
                      <a:r>
                        <a:rPr lang="en-US" sz="1200" kern="0">
                          <a:effectLst/>
                        </a:rPr>
                        <a:t>Pre-operational</a:t>
                      </a:r>
                      <a:endParaRPr lang="en-US" sz="1200" kern="100">
                        <a:effectLst/>
                      </a:endParaRPr>
                    </a:p>
                    <a:p>
                      <a:pPr marL="0" marR="0">
                        <a:lnSpc>
                          <a:spcPct val="115000"/>
                        </a:lnSpc>
                        <a:spcAft>
                          <a:spcPts val="800"/>
                        </a:spcAft>
                        <a:buNone/>
                      </a:pPr>
                      <a:r>
                        <a:rPr lang="en-US" sz="1200" kern="0">
                          <a:effectLst/>
                        </a:rPr>
                        <a:t>Self-control-willpower</a:t>
                      </a:r>
                      <a:endParaRPr lang="en-US" sz="1200" kern="100">
                        <a:effectLst/>
                      </a:endParaRPr>
                    </a:p>
                    <a:p>
                      <a:pPr marL="0" marR="0">
                        <a:lnSpc>
                          <a:spcPct val="115000"/>
                        </a:lnSpc>
                        <a:spcAft>
                          <a:spcPts val="800"/>
                        </a:spcAft>
                        <a:buNone/>
                      </a:pPr>
                      <a:r>
                        <a:rPr lang="en-US" sz="1200" kern="0">
                          <a:effectLst/>
                        </a:rPr>
                        <a:t>2-3</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tc>
                <a:tc>
                  <a:txBody>
                    <a:bodyPr/>
                    <a:lstStyle/>
                    <a:p>
                      <a:pPr marL="0" marR="0">
                        <a:lnSpc>
                          <a:spcPct val="115000"/>
                        </a:lnSpc>
                        <a:spcAft>
                          <a:spcPts val="800"/>
                        </a:spcAft>
                        <a:buNone/>
                      </a:pPr>
                      <a:r>
                        <a:rPr lang="en-US" sz="1200" kern="0" dirty="0">
                          <a:effectLst/>
                        </a:rPr>
                        <a:t>1 TRUST</a:t>
                      </a:r>
                      <a:endParaRPr lang="en-US" sz="1200" kern="100" dirty="0">
                        <a:effectLst/>
                      </a:endParaRPr>
                    </a:p>
                    <a:p>
                      <a:pPr marL="0" marR="0">
                        <a:lnSpc>
                          <a:spcPct val="115000"/>
                        </a:lnSpc>
                        <a:spcAft>
                          <a:spcPts val="800"/>
                        </a:spcAft>
                        <a:buNone/>
                      </a:pPr>
                      <a:r>
                        <a:rPr lang="en-US" sz="1200" kern="0" dirty="0">
                          <a:effectLst/>
                        </a:rPr>
                        <a:t>Sensorimotor</a:t>
                      </a:r>
                      <a:endParaRPr lang="en-US" sz="1200" kern="100" dirty="0">
                        <a:effectLst/>
                      </a:endParaRPr>
                    </a:p>
                    <a:p>
                      <a:pPr marL="0" marR="0">
                        <a:lnSpc>
                          <a:spcPct val="115000"/>
                        </a:lnSpc>
                        <a:spcAft>
                          <a:spcPts val="800"/>
                        </a:spcAft>
                        <a:buNone/>
                      </a:pPr>
                      <a:r>
                        <a:rPr lang="en-US" sz="1200" kern="0" dirty="0">
                          <a:effectLst/>
                        </a:rPr>
                        <a:t>Drive-hope</a:t>
                      </a:r>
                      <a:endParaRPr lang="en-US" sz="1200" kern="100" dirty="0">
                        <a:effectLst/>
                      </a:endParaRPr>
                    </a:p>
                    <a:p>
                      <a:pPr marL="0" marR="0">
                        <a:lnSpc>
                          <a:spcPct val="115000"/>
                        </a:lnSpc>
                        <a:spcAft>
                          <a:spcPts val="800"/>
                        </a:spcAft>
                        <a:buNone/>
                      </a:pPr>
                      <a:r>
                        <a:rPr lang="en-US" sz="1200" kern="0" dirty="0">
                          <a:effectLst/>
                        </a:rPr>
                        <a:t>0-1</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3734686476"/>
                  </a:ext>
                </a:extLst>
              </a:tr>
            </a:tbl>
          </a:graphicData>
        </a:graphic>
      </p:graphicFrame>
      <p:sp>
        <p:nvSpPr>
          <p:cNvPr id="4" name="Slide Number Placeholder 3">
            <a:extLst>
              <a:ext uri="{FF2B5EF4-FFF2-40B4-BE49-F238E27FC236}">
                <a16:creationId xmlns:a16="http://schemas.microsoft.com/office/drawing/2014/main" id="{B9B68EB5-B047-FBDE-A953-C53D38DD1DD3}"/>
              </a:ext>
            </a:extLst>
          </p:cNvPr>
          <p:cNvSpPr>
            <a:spLocks noGrp="1"/>
          </p:cNvSpPr>
          <p:nvPr>
            <p:ph type="sldNum" sz="quarter" idx="12"/>
          </p:nvPr>
        </p:nvSpPr>
        <p:spPr/>
        <p:txBody>
          <a:bodyPr/>
          <a:lstStyle/>
          <a:p>
            <a:fld id="{CFBB6ADE-E75F-EC4C-A5D7-2AC4FB333CE6}" type="slidenum">
              <a:rPr lang="en-US" smtClean="0"/>
              <a:t>20</a:t>
            </a:fld>
            <a:endParaRPr lang="en-US"/>
          </a:p>
        </p:txBody>
      </p:sp>
    </p:spTree>
    <p:extLst>
      <p:ext uri="{BB962C8B-B14F-4D97-AF65-F5344CB8AC3E}">
        <p14:creationId xmlns:p14="http://schemas.microsoft.com/office/powerpoint/2010/main" val="2868811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BB2BE-32F8-DD12-FE3C-7DB0D40AC6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76E6FF-69E3-A07F-94DE-978FF98316A0}"/>
              </a:ext>
            </a:extLst>
          </p:cNvPr>
          <p:cNvSpPr>
            <a:spLocks noGrp="1"/>
          </p:cNvSpPr>
          <p:nvPr>
            <p:ph type="title"/>
          </p:nvPr>
        </p:nvSpPr>
        <p:spPr/>
        <p:txBody>
          <a:bodyPr/>
          <a:lstStyle/>
          <a:p>
            <a:r>
              <a:rPr lang="en-US"/>
              <a:t>Now for the burning bush!</a:t>
            </a:r>
            <a:endParaRPr lang="en-US" dirty="0"/>
          </a:p>
        </p:txBody>
      </p:sp>
      <p:sp>
        <p:nvSpPr>
          <p:cNvPr id="3" name="Content Placeholder 2">
            <a:extLst>
              <a:ext uri="{FF2B5EF4-FFF2-40B4-BE49-F238E27FC236}">
                <a16:creationId xmlns:a16="http://schemas.microsoft.com/office/drawing/2014/main" id="{DFD43D1A-71C3-3716-3A38-2DBBE6CCFEA9}"/>
              </a:ext>
            </a:extLst>
          </p:cNvPr>
          <p:cNvSpPr>
            <a:spLocks noGrp="1"/>
          </p:cNvSpPr>
          <p:nvPr>
            <p:ph idx="1"/>
          </p:nvPr>
        </p:nvSpPr>
        <p:spPr/>
        <p:txBody>
          <a:bodyPr>
            <a:normAutofit fontScale="92500" lnSpcReduction="10000"/>
          </a:bodyPr>
          <a:lstStyle/>
          <a:p>
            <a:endParaRPr lang="en-US"/>
          </a:p>
          <a:p>
            <a:endParaRPr lang="en-US"/>
          </a:p>
          <a:p>
            <a:endParaRPr lang="en-US"/>
          </a:p>
          <a:p>
            <a:pPr marL="0" indent="0">
              <a:buNone/>
            </a:pPr>
            <a:endParaRPr lang="en-US"/>
          </a:p>
          <a:p>
            <a:r>
              <a:rPr lang="en-US"/>
              <a:t>The 3 columns of ‘thou / me / it’ corresponded to the 3 degrees of Swedenborg as what and where </a:t>
            </a:r>
            <a:br>
              <a:rPr lang="en-US"/>
            </a:br>
            <a:r>
              <a:rPr lang="en-US"/>
              <a:t>‘love / wisdom / use’ have their focus. </a:t>
            </a:r>
          </a:p>
          <a:p>
            <a:r>
              <a:rPr lang="en-US"/>
              <a:t>The 3 rows of ‘adult / youth / infant’ also corresponded to 3 degrees of Swedenborg as the kind of person who was demonstrating where love, wisdom and use develop.</a:t>
            </a:r>
          </a:p>
          <a:p>
            <a:endParaRPr lang="en-US" dirty="0"/>
          </a:p>
        </p:txBody>
      </p:sp>
      <p:sp>
        <p:nvSpPr>
          <p:cNvPr id="4" name="Slide Number Placeholder 3">
            <a:extLst>
              <a:ext uri="{FF2B5EF4-FFF2-40B4-BE49-F238E27FC236}">
                <a16:creationId xmlns:a16="http://schemas.microsoft.com/office/drawing/2014/main" id="{0C6B4215-036E-86E9-A630-599C64389637}"/>
              </a:ext>
            </a:extLst>
          </p:cNvPr>
          <p:cNvSpPr>
            <a:spLocks noGrp="1"/>
          </p:cNvSpPr>
          <p:nvPr>
            <p:ph type="sldNum" sz="quarter" idx="12"/>
          </p:nvPr>
        </p:nvSpPr>
        <p:spPr/>
        <p:txBody>
          <a:bodyPr/>
          <a:lstStyle/>
          <a:p>
            <a:fld id="{CFBB6ADE-E75F-EC4C-A5D7-2AC4FB333CE6}" type="slidenum">
              <a:rPr lang="en-US" smtClean="0"/>
              <a:t>21</a:t>
            </a:fld>
            <a:endParaRPr lang="en-US"/>
          </a:p>
        </p:txBody>
      </p:sp>
      <p:pic>
        <p:nvPicPr>
          <p:cNvPr id="5" name="Picture 4">
            <a:extLst>
              <a:ext uri="{FF2B5EF4-FFF2-40B4-BE49-F238E27FC236}">
                <a16:creationId xmlns:a16="http://schemas.microsoft.com/office/drawing/2014/main" id="{4177711B-F7FF-A725-6D24-145810580D4E}"/>
              </a:ext>
            </a:extLst>
          </p:cNvPr>
          <p:cNvPicPr/>
          <p:nvPr/>
        </p:nvPicPr>
        <p:blipFill>
          <a:blip r:embed="rId2"/>
          <a:stretch/>
        </p:blipFill>
        <p:spPr>
          <a:xfrm>
            <a:off x="3145079" y="1395716"/>
            <a:ext cx="2303743" cy="1923681"/>
          </a:xfrm>
          <a:prstGeom prst="rect">
            <a:avLst/>
          </a:prstGeom>
          <a:noFill/>
          <a:ln w="0">
            <a:noFill/>
          </a:ln>
        </p:spPr>
      </p:pic>
    </p:spTree>
    <p:extLst>
      <p:ext uri="{BB962C8B-B14F-4D97-AF65-F5344CB8AC3E}">
        <p14:creationId xmlns:p14="http://schemas.microsoft.com/office/powerpoint/2010/main" val="462557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BD296-12B1-C669-06B8-5FFA1F442E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7BF568-CEE9-1EA5-5A71-86E5D0D5256D}"/>
              </a:ext>
            </a:extLst>
          </p:cNvPr>
          <p:cNvSpPr>
            <a:spLocks noGrp="1"/>
          </p:cNvSpPr>
          <p:nvPr>
            <p:ph type="title"/>
          </p:nvPr>
        </p:nvSpPr>
        <p:spPr/>
        <p:txBody>
          <a:bodyPr/>
          <a:lstStyle/>
          <a:p>
            <a:r>
              <a:rPr lang="en-US" dirty="0"/>
              <a:t>Gowan labeled with both axes:</a:t>
            </a:r>
            <a:br>
              <a:rPr lang="en-US" dirty="0"/>
            </a:br>
            <a:r>
              <a:rPr lang="en-US" dirty="0"/>
              <a:t>Love / Understanding / Action</a:t>
            </a:r>
          </a:p>
        </p:txBody>
      </p:sp>
      <p:graphicFrame>
        <p:nvGraphicFramePr>
          <p:cNvPr id="6" name="Content Placeholder 5">
            <a:extLst>
              <a:ext uri="{FF2B5EF4-FFF2-40B4-BE49-F238E27FC236}">
                <a16:creationId xmlns:a16="http://schemas.microsoft.com/office/drawing/2014/main" id="{FB026A9A-2D14-5B09-7927-337CC1AF72C5}"/>
              </a:ext>
            </a:extLst>
          </p:cNvPr>
          <p:cNvGraphicFramePr>
            <a:graphicFrameLocks noGrp="1"/>
          </p:cNvGraphicFramePr>
          <p:nvPr>
            <p:ph idx="1"/>
            <p:extLst>
              <p:ext uri="{D42A27DB-BD31-4B8C-83A1-F6EECF244321}">
                <p14:modId xmlns:p14="http://schemas.microsoft.com/office/powerpoint/2010/main" val="895191582"/>
              </p:ext>
            </p:extLst>
          </p:nvPr>
        </p:nvGraphicFramePr>
        <p:xfrm>
          <a:off x="2202169" y="2153038"/>
          <a:ext cx="6638307" cy="4670047"/>
        </p:xfrm>
        <a:graphic>
          <a:graphicData uri="http://schemas.openxmlformats.org/drawingml/2006/table">
            <a:tbl>
              <a:tblPr firstRow="1" firstCol="1" bandRow="1">
                <a:tableStyleId>{5C22544A-7EE6-4342-B048-85BDC9FD1C3A}</a:tableStyleId>
              </a:tblPr>
              <a:tblGrid>
                <a:gridCol w="1409864">
                  <a:extLst>
                    <a:ext uri="{9D8B030D-6E8A-4147-A177-3AD203B41FA5}">
                      <a16:colId xmlns:a16="http://schemas.microsoft.com/office/drawing/2014/main" val="2990401121"/>
                    </a:ext>
                  </a:extLst>
                </a:gridCol>
                <a:gridCol w="855023">
                  <a:extLst>
                    <a:ext uri="{9D8B030D-6E8A-4147-A177-3AD203B41FA5}">
                      <a16:colId xmlns:a16="http://schemas.microsoft.com/office/drawing/2014/main" val="1581467865"/>
                    </a:ext>
                  </a:extLst>
                </a:gridCol>
                <a:gridCol w="1389413">
                  <a:extLst>
                    <a:ext uri="{9D8B030D-6E8A-4147-A177-3AD203B41FA5}">
                      <a16:colId xmlns:a16="http://schemas.microsoft.com/office/drawing/2014/main" val="3103403280"/>
                    </a:ext>
                  </a:extLst>
                </a:gridCol>
                <a:gridCol w="1484416">
                  <a:extLst>
                    <a:ext uri="{9D8B030D-6E8A-4147-A177-3AD203B41FA5}">
                      <a16:colId xmlns:a16="http://schemas.microsoft.com/office/drawing/2014/main" val="80588033"/>
                    </a:ext>
                  </a:extLst>
                </a:gridCol>
                <a:gridCol w="1499591">
                  <a:extLst>
                    <a:ext uri="{9D8B030D-6E8A-4147-A177-3AD203B41FA5}">
                      <a16:colId xmlns:a16="http://schemas.microsoft.com/office/drawing/2014/main" val="3232021241"/>
                    </a:ext>
                  </a:extLst>
                </a:gridCol>
              </a:tblGrid>
              <a:tr h="558178">
                <a:tc>
                  <a:txBody>
                    <a:bodyPr/>
                    <a:lstStyle/>
                    <a:p>
                      <a:pPr>
                        <a:lnSpc>
                          <a:spcPct val="115000"/>
                        </a:lnSpc>
                        <a:buNone/>
                      </a:pPr>
                      <a:endParaRPr lang="en-US" sz="1200" kern="100">
                        <a:effectLst/>
                        <a:latin typeface="Aptos" panose="020B0004020202020204" pitchFamily="34" charset="0"/>
                      </a:endParaRPr>
                    </a:p>
                  </a:txBody>
                  <a:tcPr marL="38100" marR="38100" marT="38100" marB="38100"/>
                </a:tc>
                <a:tc>
                  <a:txBody>
                    <a:bodyPr/>
                    <a:lstStyle/>
                    <a:p>
                      <a:pPr>
                        <a:lnSpc>
                          <a:spcPct val="115000"/>
                        </a:lnSpc>
                        <a:buNone/>
                      </a:pPr>
                      <a:endParaRPr lang="en-US" sz="1200" kern="100" dirty="0">
                        <a:effectLst/>
                        <a:latin typeface="Aptos" panose="020B0004020202020204" pitchFamily="34" charset="0"/>
                      </a:endParaRPr>
                    </a:p>
                  </a:txBody>
                  <a:tcPr marL="38100" marR="38100" marT="38100" marB="38100"/>
                </a:tc>
                <a:tc>
                  <a:txBody>
                    <a:bodyPr/>
                    <a:lstStyle/>
                    <a:p>
                      <a:pPr marL="0" marR="0">
                        <a:lnSpc>
                          <a:spcPct val="115000"/>
                        </a:lnSpc>
                        <a:spcAft>
                          <a:spcPts val="800"/>
                        </a:spcAft>
                        <a:buNone/>
                      </a:pPr>
                      <a:r>
                        <a:rPr lang="en-US" sz="1200" kern="0" dirty="0">
                          <a:effectLst/>
                        </a:rPr>
                        <a:t>LOVE</a:t>
                      </a:r>
                    </a:p>
                    <a:p>
                      <a:pPr marL="0" marR="0">
                        <a:lnSpc>
                          <a:spcPct val="115000"/>
                        </a:lnSpc>
                        <a:spcAft>
                          <a:spcPts val="800"/>
                        </a:spcAft>
                        <a:buNone/>
                      </a:pPr>
                      <a:endParaRPr lang="en-US" sz="1200" kern="100" dirty="0">
                        <a:effectLst/>
                      </a:endParaRPr>
                    </a:p>
                  </a:txBody>
                  <a:tcPr marL="38100" marR="38100" marT="38100" marB="38100"/>
                </a:tc>
                <a:tc>
                  <a:txBody>
                    <a:bodyPr/>
                    <a:lstStyle/>
                    <a:p>
                      <a:pPr marL="0" marR="0">
                        <a:lnSpc>
                          <a:spcPct val="115000"/>
                        </a:lnSpc>
                        <a:spcAft>
                          <a:spcPts val="800"/>
                        </a:spcAft>
                        <a:buNone/>
                      </a:pPr>
                      <a:r>
                        <a:rPr lang="en-US" sz="1200" kern="0" dirty="0">
                          <a:effectLst/>
                        </a:rPr>
                        <a:t>UNDERSTANDING</a:t>
                      </a:r>
                      <a:endParaRPr lang="en-US" sz="1200" kern="100" dirty="0">
                        <a:effectLst/>
                      </a:endParaRPr>
                    </a:p>
                  </a:txBody>
                  <a:tcPr marL="38100" marR="38100" marT="38100" marB="38100"/>
                </a:tc>
                <a:tc>
                  <a:txBody>
                    <a:bodyPr/>
                    <a:lstStyle/>
                    <a:p>
                      <a:pPr marL="0" marR="0">
                        <a:lnSpc>
                          <a:spcPct val="115000"/>
                        </a:lnSpc>
                        <a:spcAft>
                          <a:spcPts val="800"/>
                        </a:spcAft>
                        <a:buNone/>
                      </a:pPr>
                      <a:r>
                        <a:rPr lang="en-US" sz="1200" kern="0" dirty="0">
                          <a:effectLst/>
                        </a:rPr>
                        <a:t>ACTION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448264322"/>
                  </a:ext>
                </a:extLst>
              </a:tr>
              <a:tr h="1053853">
                <a:tc>
                  <a:txBody>
                    <a:bodyPr/>
                    <a:lstStyle/>
                    <a:p>
                      <a:pPr marL="0" marR="0">
                        <a:lnSpc>
                          <a:spcPct val="115000"/>
                        </a:lnSpc>
                        <a:spcAft>
                          <a:spcPts val="800"/>
                        </a:spcAft>
                        <a:buNone/>
                      </a:pPr>
                      <a:r>
                        <a:rPr lang="en-US" sz="1200" kern="0" dirty="0">
                          <a:effectLst/>
                          <a:latin typeface="Aptos" panose="020B0004020202020204" pitchFamily="34" charset="0"/>
                          <a:ea typeface="Aptos" panose="020B0004020202020204" pitchFamily="34" charset="0"/>
                          <a:cs typeface="Times New Roman" panose="02020603050405020304" pitchFamily="18" charset="0"/>
                        </a:rPr>
                        <a:t>LOVE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tc>
                <a:tc>
                  <a:txBody>
                    <a:bodyPr/>
                    <a:lstStyle/>
                    <a:p>
                      <a:pPr marL="0" marR="0">
                        <a:lnSpc>
                          <a:spcPct val="115000"/>
                        </a:lnSpc>
                        <a:spcAft>
                          <a:spcPts val="800"/>
                        </a:spcAft>
                        <a:buNone/>
                      </a:pPr>
                      <a:r>
                        <a:rPr lang="en-US" sz="1200" kern="0" dirty="0">
                          <a:effectLst/>
                        </a:rPr>
                        <a:t>Erikson</a:t>
                      </a:r>
                      <a:endParaRPr lang="en-US" sz="1200" kern="100" dirty="0">
                        <a:effectLst/>
                      </a:endParaRPr>
                    </a:p>
                    <a:p>
                      <a:pPr marL="0" marR="0">
                        <a:lnSpc>
                          <a:spcPct val="115000"/>
                        </a:lnSpc>
                        <a:spcAft>
                          <a:spcPts val="800"/>
                        </a:spcAft>
                        <a:buNone/>
                      </a:pPr>
                      <a:r>
                        <a:rPr lang="en-US" sz="1200" kern="0" dirty="0">
                          <a:effectLst/>
                        </a:rPr>
                        <a:t>Erikson</a:t>
                      </a:r>
                      <a:endParaRPr lang="en-US" sz="1200" kern="100" dirty="0">
                        <a:effectLst/>
                      </a:endParaRPr>
                    </a:p>
                    <a:p>
                      <a:pPr marL="0" marR="0">
                        <a:lnSpc>
                          <a:spcPct val="115000"/>
                        </a:lnSpc>
                        <a:spcAft>
                          <a:spcPts val="800"/>
                        </a:spcAft>
                        <a:buNone/>
                      </a:pPr>
                      <a:r>
                        <a:rPr lang="en-US" sz="1200" kern="0" dirty="0">
                          <a:effectLst/>
                        </a:rPr>
                        <a:t>Age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tc>
                <a:tc>
                  <a:txBody>
                    <a:bodyPr/>
                    <a:lstStyle/>
                    <a:p>
                      <a:pPr marL="0" marR="0">
                        <a:lnSpc>
                          <a:spcPct val="115000"/>
                        </a:lnSpc>
                        <a:spcAft>
                          <a:spcPts val="800"/>
                        </a:spcAft>
                        <a:buNone/>
                      </a:pPr>
                      <a:r>
                        <a:rPr lang="en-US" sz="1200" kern="0">
                          <a:effectLst/>
                        </a:rPr>
                        <a:t>9 (AGAPE-LOVE)</a:t>
                      </a:r>
                      <a:endParaRPr lang="en-US" sz="1200" kern="100">
                        <a:effectLst/>
                      </a:endParaRPr>
                    </a:p>
                    <a:p>
                      <a:pPr marL="0" marR="0">
                        <a:lnSpc>
                          <a:spcPct val="115000"/>
                        </a:lnSpc>
                        <a:spcAft>
                          <a:spcPts val="800"/>
                        </a:spcAft>
                        <a:buNone/>
                      </a:pPr>
                      <a:r>
                        <a:rPr lang="en-US" sz="1200" kern="0">
                          <a:effectLst/>
                        </a:rPr>
                        <a:t> </a:t>
                      </a:r>
                      <a:br>
                        <a:rPr lang="en-US" sz="1200" kern="0">
                          <a:effectLst/>
                        </a:rPr>
                      </a:br>
                      <a:br>
                        <a:rPr lang="en-US" sz="1200" kern="0">
                          <a:effectLst/>
                        </a:rPr>
                      </a:br>
                      <a:r>
                        <a:rPr lang="en-US" sz="1200" kern="0">
                          <a:effectLst/>
                        </a:rPr>
                        <a:t>old age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tc>
                <a:tc>
                  <a:txBody>
                    <a:bodyPr/>
                    <a:lstStyle/>
                    <a:p>
                      <a:pPr marL="0" marR="0">
                        <a:lnSpc>
                          <a:spcPct val="115000"/>
                        </a:lnSpc>
                        <a:spcAft>
                          <a:spcPts val="800"/>
                        </a:spcAft>
                        <a:buNone/>
                      </a:pPr>
                      <a:r>
                        <a:rPr lang="en-US" sz="1200" kern="0" dirty="0">
                          <a:effectLst/>
                        </a:rPr>
                        <a:t>8 EGO-INTEGRITY</a:t>
                      </a:r>
                      <a:endParaRPr lang="en-US" sz="1200" kern="100" dirty="0">
                        <a:effectLst/>
                      </a:endParaRPr>
                    </a:p>
                    <a:p>
                      <a:pPr marL="0" marR="0">
                        <a:lnSpc>
                          <a:spcPct val="115000"/>
                        </a:lnSpc>
                        <a:spcAft>
                          <a:spcPts val="800"/>
                        </a:spcAft>
                        <a:buNone/>
                      </a:pPr>
                      <a:r>
                        <a:rPr lang="en-US" sz="1200" kern="0" dirty="0">
                          <a:effectLst/>
                        </a:rPr>
                        <a:t>Renunciation-wisdom</a:t>
                      </a:r>
                      <a:endParaRPr lang="en-US" sz="1200" kern="100" dirty="0">
                        <a:effectLst/>
                      </a:endParaRPr>
                    </a:p>
                    <a:p>
                      <a:pPr marL="0" marR="0">
                        <a:lnSpc>
                          <a:spcPct val="115000"/>
                        </a:lnSpc>
                        <a:spcAft>
                          <a:spcPts val="800"/>
                        </a:spcAft>
                        <a:buNone/>
                      </a:pPr>
                      <a:r>
                        <a:rPr lang="en-US" sz="1200" kern="0" dirty="0">
                          <a:effectLst/>
                        </a:rPr>
                        <a:t>40 - 65</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tc>
                <a:tc>
                  <a:txBody>
                    <a:bodyPr/>
                    <a:lstStyle/>
                    <a:p>
                      <a:pPr marL="0" marR="0">
                        <a:lnSpc>
                          <a:spcPct val="115000"/>
                        </a:lnSpc>
                        <a:spcAft>
                          <a:spcPts val="800"/>
                        </a:spcAft>
                        <a:buNone/>
                      </a:pPr>
                      <a:r>
                        <a:rPr lang="en-US" sz="1200" kern="0" dirty="0">
                          <a:effectLst/>
                        </a:rPr>
                        <a:t>7 GENERATIVITY</a:t>
                      </a:r>
                      <a:endParaRPr lang="en-US" sz="1200" kern="100" dirty="0">
                        <a:effectLst/>
                      </a:endParaRPr>
                    </a:p>
                    <a:p>
                      <a:pPr marL="0" marR="0">
                        <a:lnSpc>
                          <a:spcPct val="115000"/>
                        </a:lnSpc>
                        <a:spcAft>
                          <a:spcPts val="800"/>
                        </a:spcAft>
                        <a:buNone/>
                      </a:pPr>
                      <a:r>
                        <a:rPr lang="en-US" sz="1200" kern="0" dirty="0">
                          <a:effectLst/>
                        </a:rPr>
                        <a:t>Production-care</a:t>
                      </a:r>
                      <a:endParaRPr lang="en-US" sz="1200" kern="100" dirty="0">
                        <a:effectLst/>
                      </a:endParaRPr>
                    </a:p>
                    <a:p>
                      <a:pPr marL="0" marR="0">
                        <a:lnSpc>
                          <a:spcPct val="115000"/>
                        </a:lnSpc>
                        <a:spcAft>
                          <a:spcPts val="800"/>
                        </a:spcAft>
                        <a:buNone/>
                      </a:pPr>
                      <a:r>
                        <a:rPr lang="en-US" sz="1200" kern="0" dirty="0">
                          <a:effectLst/>
                        </a:rPr>
                        <a:t>26-40</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845463734"/>
                  </a:ext>
                </a:extLst>
              </a:tr>
              <a:tr h="1549529">
                <a:tc>
                  <a:txBody>
                    <a:bodyPr/>
                    <a:lstStyle/>
                    <a:p>
                      <a:pPr marL="0" marR="0">
                        <a:lnSpc>
                          <a:spcPct val="115000"/>
                        </a:lnSpc>
                        <a:spcAft>
                          <a:spcPts val="800"/>
                        </a:spcAft>
                        <a:buNone/>
                      </a:pPr>
                      <a:r>
                        <a:rPr lang="en-US" sz="1200" kern="0" dirty="0">
                          <a:effectLst/>
                        </a:rPr>
                        <a:t>UNDERSTANDING</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tc>
                <a:tc>
                  <a:txBody>
                    <a:bodyPr/>
                    <a:lstStyle/>
                    <a:p>
                      <a:pPr marL="0" marR="0">
                        <a:lnSpc>
                          <a:spcPct val="115000"/>
                        </a:lnSpc>
                        <a:spcAft>
                          <a:spcPts val="800"/>
                        </a:spcAft>
                        <a:buNone/>
                      </a:pPr>
                      <a:r>
                        <a:rPr lang="en-US" sz="1200" kern="0" dirty="0">
                          <a:effectLst/>
                        </a:rPr>
                        <a:t>Erikson</a:t>
                      </a:r>
                      <a:endParaRPr lang="en-US" sz="1200" kern="100" dirty="0">
                        <a:effectLst/>
                      </a:endParaRPr>
                    </a:p>
                    <a:p>
                      <a:pPr marL="0" marR="0">
                        <a:lnSpc>
                          <a:spcPct val="115000"/>
                        </a:lnSpc>
                        <a:spcAft>
                          <a:spcPts val="800"/>
                        </a:spcAft>
                        <a:buNone/>
                      </a:pPr>
                      <a:r>
                        <a:rPr lang="en-US" sz="1200" kern="0" dirty="0">
                          <a:effectLst/>
                        </a:rPr>
                        <a:t>Piaget</a:t>
                      </a:r>
                      <a:endParaRPr lang="en-US" sz="1200" kern="100" dirty="0">
                        <a:effectLst/>
                      </a:endParaRPr>
                    </a:p>
                    <a:p>
                      <a:pPr marL="0" marR="0">
                        <a:lnSpc>
                          <a:spcPct val="115000"/>
                        </a:lnSpc>
                        <a:spcAft>
                          <a:spcPts val="800"/>
                        </a:spcAft>
                        <a:buNone/>
                      </a:pPr>
                      <a:r>
                        <a:rPr lang="en-US" sz="1200" kern="0" dirty="0">
                          <a:effectLst/>
                        </a:rPr>
                        <a:t>Erikson</a:t>
                      </a:r>
                      <a:endParaRPr lang="en-US" sz="1200" kern="100" dirty="0">
                        <a:effectLst/>
                      </a:endParaRPr>
                    </a:p>
                    <a:p>
                      <a:pPr marL="0" marR="0">
                        <a:lnSpc>
                          <a:spcPct val="115000"/>
                        </a:lnSpc>
                        <a:spcAft>
                          <a:spcPts val="800"/>
                        </a:spcAft>
                        <a:buNone/>
                      </a:pPr>
                      <a:r>
                        <a:rPr lang="en-US" sz="1200" kern="0" dirty="0">
                          <a:effectLst/>
                        </a:rPr>
                        <a:t>Age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tc>
                <a:tc>
                  <a:txBody>
                    <a:bodyPr/>
                    <a:lstStyle/>
                    <a:p>
                      <a:pPr marL="0" marR="0">
                        <a:lnSpc>
                          <a:spcPct val="115000"/>
                        </a:lnSpc>
                        <a:spcAft>
                          <a:spcPts val="800"/>
                        </a:spcAft>
                        <a:buNone/>
                      </a:pPr>
                      <a:r>
                        <a:rPr lang="en-US" sz="1200" kern="0">
                          <a:effectLst/>
                        </a:rPr>
                        <a:t>6 INTIMACY</a:t>
                      </a:r>
                      <a:endParaRPr lang="en-US" sz="1200" kern="100">
                        <a:effectLst/>
                      </a:endParaRPr>
                    </a:p>
                    <a:p>
                      <a:pPr marL="0" marR="0">
                        <a:lnSpc>
                          <a:spcPct val="115000"/>
                        </a:lnSpc>
                        <a:spcAft>
                          <a:spcPts val="800"/>
                        </a:spcAft>
                        <a:buNone/>
                      </a:pPr>
                      <a:r>
                        <a:rPr lang="en-US" sz="1200" kern="0">
                          <a:effectLst/>
                        </a:rPr>
                        <a:t>(Creativity)</a:t>
                      </a:r>
                      <a:endParaRPr lang="en-US" sz="1200" kern="100">
                        <a:effectLst/>
                      </a:endParaRPr>
                    </a:p>
                    <a:p>
                      <a:pPr marL="0" marR="0">
                        <a:lnSpc>
                          <a:spcPct val="115000"/>
                        </a:lnSpc>
                        <a:spcAft>
                          <a:spcPts val="800"/>
                        </a:spcAft>
                        <a:buNone/>
                      </a:pPr>
                      <a:r>
                        <a:rPr lang="en-US" sz="1200" kern="0">
                          <a:effectLst/>
                        </a:rPr>
                        <a:t>Love-affiliation</a:t>
                      </a:r>
                      <a:endParaRPr lang="en-US" sz="1200" kern="100">
                        <a:effectLst/>
                      </a:endParaRPr>
                    </a:p>
                    <a:p>
                      <a:pPr marL="0" marR="0">
                        <a:lnSpc>
                          <a:spcPct val="115000"/>
                        </a:lnSpc>
                        <a:spcAft>
                          <a:spcPts val="800"/>
                        </a:spcAft>
                        <a:buNone/>
                      </a:pPr>
                      <a:r>
                        <a:rPr lang="en-US" sz="1200" kern="0">
                          <a:effectLst/>
                        </a:rPr>
                        <a:t>18-25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tc>
                <a:tc>
                  <a:txBody>
                    <a:bodyPr/>
                    <a:lstStyle/>
                    <a:p>
                      <a:pPr marL="0" marR="0">
                        <a:lnSpc>
                          <a:spcPct val="115000"/>
                        </a:lnSpc>
                        <a:spcAft>
                          <a:spcPts val="800"/>
                        </a:spcAft>
                        <a:buNone/>
                      </a:pPr>
                      <a:r>
                        <a:rPr lang="en-US" sz="1200" kern="0">
                          <a:effectLst/>
                        </a:rPr>
                        <a:t>5 IDENTITY</a:t>
                      </a:r>
                      <a:endParaRPr lang="en-US" sz="1200" kern="100">
                        <a:effectLst/>
                      </a:endParaRPr>
                    </a:p>
                    <a:p>
                      <a:pPr marL="0" marR="0">
                        <a:lnSpc>
                          <a:spcPct val="115000"/>
                        </a:lnSpc>
                        <a:spcAft>
                          <a:spcPts val="800"/>
                        </a:spcAft>
                        <a:buNone/>
                      </a:pPr>
                      <a:r>
                        <a:rPr lang="en-US" sz="1200" kern="0">
                          <a:effectLst/>
                        </a:rPr>
                        <a:t>Formal operations</a:t>
                      </a:r>
                      <a:endParaRPr lang="en-US" sz="1200" kern="100">
                        <a:effectLst/>
                      </a:endParaRPr>
                    </a:p>
                    <a:p>
                      <a:pPr marL="0" marR="0">
                        <a:lnSpc>
                          <a:spcPct val="115000"/>
                        </a:lnSpc>
                        <a:spcAft>
                          <a:spcPts val="800"/>
                        </a:spcAft>
                        <a:buNone/>
                      </a:pPr>
                      <a:r>
                        <a:rPr lang="en-US" sz="1200" kern="0">
                          <a:effectLst/>
                        </a:rPr>
                        <a:t>Devotion-fidelity</a:t>
                      </a:r>
                      <a:endParaRPr lang="en-US" sz="1200" kern="100">
                        <a:effectLst/>
                      </a:endParaRPr>
                    </a:p>
                    <a:p>
                      <a:pPr marL="0" marR="0">
                        <a:lnSpc>
                          <a:spcPct val="115000"/>
                        </a:lnSpc>
                        <a:spcAft>
                          <a:spcPts val="800"/>
                        </a:spcAft>
                        <a:buNone/>
                      </a:pPr>
                      <a:r>
                        <a:rPr lang="en-US" sz="1200" kern="0">
                          <a:effectLst/>
                        </a:rPr>
                        <a:t>13-17</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tc>
                <a:tc>
                  <a:txBody>
                    <a:bodyPr/>
                    <a:lstStyle/>
                    <a:p>
                      <a:pPr marL="0" marR="0">
                        <a:lnSpc>
                          <a:spcPct val="115000"/>
                        </a:lnSpc>
                        <a:spcAft>
                          <a:spcPts val="800"/>
                        </a:spcAft>
                        <a:buNone/>
                      </a:pPr>
                      <a:r>
                        <a:rPr lang="en-US" sz="1200" kern="0" dirty="0">
                          <a:effectLst/>
                        </a:rPr>
                        <a:t>4 INDUSTRY</a:t>
                      </a:r>
                      <a:endParaRPr lang="en-US" sz="1200" kern="100" dirty="0">
                        <a:effectLst/>
                      </a:endParaRPr>
                    </a:p>
                    <a:p>
                      <a:pPr marL="0" marR="0">
                        <a:lnSpc>
                          <a:spcPct val="115000"/>
                        </a:lnSpc>
                        <a:spcAft>
                          <a:spcPts val="800"/>
                        </a:spcAft>
                        <a:buNone/>
                      </a:pPr>
                      <a:r>
                        <a:rPr lang="en-US" sz="1200" kern="0" dirty="0">
                          <a:effectLst/>
                        </a:rPr>
                        <a:t>Concrete operations</a:t>
                      </a:r>
                      <a:endParaRPr lang="en-US" sz="1200" kern="100" dirty="0">
                        <a:effectLst/>
                      </a:endParaRPr>
                    </a:p>
                    <a:p>
                      <a:pPr marL="0" marR="0">
                        <a:lnSpc>
                          <a:spcPct val="115000"/>
                        </a:lnSpc>
                        <a:spcAft>
                          <a:spcPts val="800"/>
                        </a:spcAft>
                        <a:buNone/>
                      </a:pPr>
                      <a:r>
                        <a:rPr lang="en-US" sz="1200" kern="0" dirty="0">
                          <a:effectLst/>
                        </a:rPr>
                        <a:t>Method-competence</a:t>
                      </a:r>
                      <a:endParaRPr lang="en-US" sz="1200" kern="100" dirty="0">
                        <a:effectLst/>
                      </a:endParaRPr>
                    </a:p>
                    <a:p>
                      <a:pPr marL="0" marR="0">
                        <a:lnSpc>
                          <a:spcPct val="115000"/>
                        </a:lnSpc>
                        <a:spcAft>
                          <a:spcPts val="800"/>
                        </a:spcAft>
                        <a:buNone/>
                      </a:pPr>
                      <a:r>
                        <a:rPr lang="en-US" sz="1200" kern="0" dirty="0">
                          <a:effectLst/>
                        </a:rPr>
                        <a:t>7-12</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4182752795"/>
                  </a:ext>
                </a:extLst>
              </a:tr>
              <a:tr h="1349909">
                <a:tc>
                  <a:txBody>
                    <a:bodyPr/>
                    <a:lstStyle/>
                    <a:p>
                      <a:pPr marL="0" marR="0">
                        <a:lnSpc>
                          <a:spcPct val="115000"/>
                        </a:lnSpc>
                        <a:spcAft>
                          <a:spcPts val="800"/>
                        </a:spcAft>
                        <a:buNone/>
                      </a:pPr>
                      <a:r>
                        <a:rPr lang="en-US" sz="1200" kern="0" dirty="0">
                          <a:effectLst/>
                        </a:rPr>
                        <a:t>ACTION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tc>
                <a:tc>
                  <a:txBody>
                    <a:bodyPr/>
                    <a:lstStyle/>
                    <a:p>
                      <a:pPr marL="0" marR="0">
                        <a:lnSpc>
                          <a:spcPct val="115000"/>
                        </a:lnSpc>
                        <a:spcAft>
                          <a:spcPts val="800"/>
                        </a:spcAft>
                        <a:buNone/>
                      </a:pPr>
                      <a:r>
                        <a:rPr lang="en-US" sz="1200" kern="0">
                          <a:effectLst/>
                        </a:rPr>
                        <a:t>Erikson</a:t>
                      </a:r>
                      <a:endParaRPr lang="en-US" sz="1200" kern="100">
                        <a:effectLst/>
                      </a:endParaRPr>
                    </a:p>
                    <a:p>
                      <a:pPr marL="0" marR="0">
                        <a:lnSpc>
                          <a:spcPct val="115000"/>
                        </a:lnSpc>
                        <a:spcAft>
                          <a:spcPts val="800"/>
                        </a:spcAft>
                        <a:buNone/>
                      </a:pPr>
                      <a:r>
                        <a:rPr lang="en-US" sz="1200" kern="0">
                          <a:effectLst/>
                        </a:rPr>
                        <a:t>Piaget</a:t>
                      </a:r>
                      <a:endParaRPr lang="en-US" sz="1200" kern="100">
                        <a:effectLst/>
                      </a:endParaRPr>
                    </a:p>
                    <a:p>
                      <a:pPr marL="0" marR="0">
                        <a:lnSpc>
                          <a:spcPct val="115000"/>
                        </a:lnSpc>
                        <a:spcAft>
                          <a:spcPts val="800"/>
                        </a:spcAft>
                        <a:buNone/>
                      </a:pPr>
                      <a:r>
                        <a:rPr lang="en-US" sz="1200" kern="0">
                          <a:effectLst/>
                        </a:rPr>
                        <a:t>Erikson</a:t>
                      </a:r>
                      <a:endParaRPr lang="en-US" sz="1200" kern="100">
                        <a:effectLst/>
                      </a:endParaRPr>
                    </a:p>
                    <a:p>
                      <a:pPr marL="0" marR="0">
                        <a:lnSpc>
                          <a:spcPct val="115000"/>
                        </a:lnSpc>
                        <a:spcAft>
                          <a:spcPts val="800"/>
                        </a:spcAft>
                        <a:buNone/>
                      </a:pPr>
                      <a:r>
                        <a:rPr lang="en-US" sz="1200" kern="0">
                          <a:effectLst/>
                        </a:rPr>
                        <a:t>Age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tc>
                <a:tc>
                  <a:txBody>
                    <a:bodyPr/>
                    <a:lstStyle/>
                    <a:p>
                      <a:pPr marL="0" marR="0">
                        <a:lnSpc>
                          <a:spcPct val="115000"/>
                        </a:lnSpc>
                        <a:spcAft>
                          <a:spcPts val="800"/>
                        </a:spcAft>
                        <a:buNone/>
                      </a:pPr>
                      <a:r>
                        <a:rPr lang="en-US" sz="1200" kern="0">
                          <a:effectLst/>
                        </a:rPr>
                        <a:t>3 INITIATIVE</a:t>
                      </a:r>
                      <a:endParaRPr lang="en-US" sz="1200" kern="100">
                        <a:effectLst/>
                      </a:endParaRPr>
                    </a:p>
                    <a:p>
                      <a:pPr marL="0" marR="0">
                        <a:lnSpc>
                          <a:spcPct val="115000"/>
                        </a:lnSpc>
                        <a:spcAft>
                          <a:spcPts val="800"/>
                        </a:spcAft>
                        <a:buNone/>
                      </a:pPr>
                      <a:r>
                        <a:rPr lang="en-US" sz="1200" kern="0">
                          <a:effectLst/>
                        </a:rPr>
                        <a:t>Intuitive</a:t>
                      </a:r>
                      <a:endParaRPr lang="en-US" sz="1200" kern="100">
                        <a:effectLst/>
                      </a:endParaRPr>
                    </a:p>
                    <a:p>
                      <a:pPr marL="0" marR="0">
                        <a:lnSpc>
                          <a:spcPct val="115000"/>
                        </a:lnSpc>
                        <a:spcAft>
                          <a:spcPts val="800"/>
                        </a:spcAft>
                        <a:buNone/>
                      </a:pPr>
                      <a:r>
                        <a:rPr lang="en-US" sz="1200" kern="0">
                          <a:effectLst/>
                        </a:rPr>
                        <a:t>Direction-purpose</a:t>
                      </a:r>
                      <a:endParaRPr lang="en-US" sz="1200" kern="100">
                        <a:effectLst/>
                      </a:endParaRPr>
                    </a:p>
                    <a:p>
                      <a:pPr marL="0" marR="0">
                        <a:lnSpc>
                          <a:spcPct val="115000"/>
                        </a:lnSpc>
                        <a:spcAft>
                          <a:spcPts val="800"/>
                        </a:spcAft>
                        <a:buNone/>
                      </a:pPr>
                      <a:r>
                        <a:rPr lang="en-US" sz="1200" kern="0">
                          <a:effectLst/>
                        </a:rPr>
                        <a:t>4-6</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tc>
                <a:tc>
                  <a:txBody>
                    <a:bodyPr/>
                    <a:lstStyle/>
                    <a:p>
                      <a:pPr marL="0" marR="0">
                        <a:lnSpc>
                          <a:spcPct val="115000"/>
                        </a:lnSpc>
                        <a:spcAft>
                          <a:spcPts val="800"/>
                        </a:spcAft>
                        <a:buNone/>
                      </a:pPr>
                      <a:r>
                        <a:rPr lang="en-US" sz="1200" kern="0">
                          <a:effectLst/>
                        </a:rPr>
                        <a:t>2 AUTONOMY</a:t>
                      </a:r>
                      <a:endParaRPr lang="en-US" sz="1200" kern="100">
                        <a:effectLst/>
                      </a:endParaRPr>
                    </a:p>
                    <a:p>
                      <a:pPr marL="0" marR="0">
                        <a:lnSpc>
                          <a:spcPct val="115000"/>
                        </a:lnSpc>
                        <a:spcAft>
                          <a:spcPts val="800"/>
                        </a:spcAft>
                        <a:buNone/>
                      </a:pPr>
                      <a:r>
                        <a:rPr lang="en-US" sz="1200" kern="0">
                          <a:effectLst/>
                        </a:rPr>
                        <a:t>Pre-operational</a:t>
                      </a:r>
                      <a:endParaRPr lang="en-US" sz="1200" kern="100">
                        <a:effectLst/>
                      </a:endParaRPr>
                    </a:p>
                    <a:p>
                      <a:pPr marL="0" marR="0">
                        <a:lnSpc>
                          <a:spcPct val="115000"/>
                        </a:lnSpc>
                        <a:spcAft>
                          <a:spcPts val="800"/>
                        </a:spcAft>
                        <a:buNone/>
                      </a:pPr>
                      <a:r>
                        <a:rPr lang="en-US" sz="1200" kern="0">
                          <a:effectLst/>
                        </a:rPr>
                        <a:t>Self-control-willpower</a:t>
                      </a:r>
                      <a:endParaRPr lang="en-US" sz="1200" kern="100">
                        <a:effectLst/>
                      </a:endParaRPr>
                    </a:p>
                    <a:p>
                      <a:pPr marL="0" marR="0">
                        <a:lnSpc>
                          <a:spcPct val="115000"/>
                        </a:lnSpc>
                        <a:spcAft>
                          <a:spcPts val="800"/>
                        </a:spcAft>
                        <a:buNone/>
                      </a:pPr>
                      <a:r>
                        <a:rPr lang="en-US" sz="1200" kern="0">
                          <a:effectLst/>
                        </a:rPr>
                        <a:t>2-3</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tc>
                <a:tc>
                  <a:txBody>
                    <a:bodyPr/>
                    <a:lstStyle/>
                    <a:p>
                      <a:pPr marL="0" marR="0">
                        <a:lnSpc>
                          <a:spcPct val="115000"/>
                        </a:lnSpc>
                        <a:spcAft>
                          <a:spcPts val="800"/>
                        </a:spcAft>
                        <a:buNone/>
                      </a:pPr>
                      <a:r>
                        <a:rPr lang="en-US" sz="1200" kern="0" dirty="0">
                          <a:effectLst/>
                        </a:rPr>
                        <a:t>1 TRUST</a:t>
                      </a:r>
                      <a:endParaRPr lang="en-US" sz="1200" kern="100" dirty="0">
                        <a:effectLst/>
                      </a:endParaRPr>
                    </a:p>
                    <a:p>
                      <a:pPr marL="0" marR="0">
                        <a:lnSpc>
                          <a:spcPct val="115000"/>
                        </a:lnSpc>
                        <a:spcAft>
                          <a:spcPts val="800"/>
                        </a:spcAft>
                        <a:buNone/>
                      </a:pPr>
                      <a:r>
                        <a:rPr lang="en-US" sz="1200" kern="0" dirty="0">
                          <a:effectLst/>
                        </a:rPr>
                        <a:t>Sensorimotor</a:t>
                      </a:r>
                      <a:endParaRPr lang="en-US" sz="1200" kern="100" dirty="0">
                        <a:effectLst/>
                      </a:endParaRPr>
                    </a:p>
                    <a:p>
                      <a:pPr marL="0" marR="0">
                        <a:lnSpc>
                          <a:spcPct val="115000"/>
                        </a:lnSpc>
                        <a:spcAft>
                          <a:spcPts val="800"/>
                        </a:spcAft>
                        <a:buNone/>
                      </a:pPr>
                      <a:r>
                        <a:rPr lang="en-US" sz="1200" kern="0" dirty="0">
                          <a:effectLst/>
                        </a:rPr>
                        <a:t>Drive-hope</a:t>
                      </a:r>
                      <a:endParaRPr lang="en-US" sz="1200" kern="100" dirty="0">
                        <a:effectLst/>
                      </a:endParaRPr>
                    </a:p>
                    <a:p>
                      <a:pPr marL="0" marR="0">
                        <a:lnSpc>
                          <a:spcPct val="115000"/>
                        </a:lnSpc>
                        <a:spcAft>
                          <a:spcPts val="800"/>
                        </a:spcAft>
                        <a:buNone/>
                      </a:pPr>
                      <a:r>
                        <a:rPr lang="en-US" sz="1200" kern="0" dirty="0">
                          <a:effectLst/>
                        </a:rPr>
                        <a:t>0-1</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3734686476"/>
                  </a:ext>
                </a:extLst>
              </a:tr>
            </a:tbl>
          </a:graphicData>
        </a:graphic>
      </p:graphicFrame>
      <p:sp>
        <p:nvSpPr>
          <p:cNvPr id="4" name="Slide Number Placeholder 3">
            <a:extLst>
              <a:ext uri="{FF2B5EF4-FFF2-40B4-BE49-F238E27FC236}">
                <a16:creationId xmlns:a16="http://schemas.microsoft.com/office/drawing/2014/main" id="{2C8D5BD5-0F37-A3BD-40E8-2F258E498A9B}"/>
              </a:ext>
            </a:extLst>
          </p:cNvPr>
          <p:cNvSpPr>
            <a:spLocks noGrp="1"/>
          </p:cNvSpPr>
          <p:nvPr>
            <p:ph type="sldNum" sz="quarter" idx="12"/>
          </p:nvPr>
        </p:nvSpPr>
        <p:spPr/>
        <p:txBody>
          <a:bodyPr/>
          <a:lstStyle/>
          <a:p>
            <a:fld id="{CFBB6ADE-E75F-EC4C-A5D7-2AC4FB333CE6}" type="slidenum">
              <a:rPr lang="en-US" smtClean="0"/>
              <a:t>22</a:t>
            </a:fld>
            <a:endParaRPr lang="en-US"/>
          </a:p>
        </p:txBody>
      </p:sp>
      <p:sp>
        <p:nvSpPr>
          <p:cNvPr id="3" name="TextBox 2">
            <a:extLst>
              <a:ext uri="{FF2B5EF4-FFF2-40B4-BE49-F238E27FC236}">
                <a16:creationId xmlns:a16="http://schemas.microsoft.com/office/drawing/2014/main" id="{BCA6D439-A953-95F5-677A-D0B1E255AA06}"/>
              </a:ext>
            </a:extLst>
          </p:cNvPr>
          <p:cNvSpPr txBox="1"/>
          <p:nvPr/>
        </p:nvSpPr>
        <p:spPr>
          <a:xfrm>
            <a:off x="4738665" y="1652479"/>
            <a:ext cx="3731919" cy="369332"/>
          </a:xfrm>
          <a:prstGeom prst="rect">
            <a:avLst/>
          </a:prstGeom>
          <a:noFill/>
        </p:spPr>
        <p:txBody>
          <a:bodyPr wrap="none" rtlCol="0">
            <a:spAutoFit/>
          </a:bodyPr>
          <a:lstStyle/>
          <a:p>
            <a:r>
              <a:rPr lang="en-US" dirty="0"/>
              <a:t>Levels within degrees (sub-degrees)</a:t>
            </a:r>
          </a:p>
        </p:txBody>
      </p:sp>
      <p:sp>
        <p:nvSpPr>
          <p:cNvPr id="5" name="TextBox 4">
            <a:extLst>
              <a:ext uri="{FF2B5EF4-FFF2-40B4-BE49-F238E27FC236}">
                <a16:creationId xmlns:a16="http://schemas.microsoft.com/office/drawing/2014/main" id="{822E872D-102C-BFBA-7679-2F5A32B8E6BB}"/>
              </a:ext>
            </a:extLst>
          </p:cNvPr>
          <p:cNvSpPr txBox="1"/>
          <p:nvPr/>
        </p:nvSpPr>
        <p:spPr>
          <a:xfrm>
            <a:off x="49004" y="2551837"/>
            <a:ext cx="1159292" cy="1754326"/>
          </a:xfrm>
          <a:prstGeom prst="rect">
            <a:avLst/>
          </a:prstGeom>
          <a:noFill/>
        </p:spPr>
        <p:txBody>
          <a:bodyPr wrap="none" rtlCol="0">
            <a:spAutoFit/>
          </a:bodyPr>
          <a:lstStyle/>
          <a:p>
            <a:r>
              <a:rPr lang="en-US" dirty="0"/>
              <a:t>Discrete</a:t>
            </a:r>
            <a:br>
              <a:rPr lang="en-US" dirty="0"/>
            </a:br>
            <a:r>
              <a:rPr lang="en-US" dirty="0"/>
              <a:t>Degrees</a:t>
            </a:r>
          </a:p>
          <a:p>
            <a:r>
              <a:rPr lang="en-US" dirty="0"/>
              <a:t>within the</a:t>
            </a:r>
          </a:p>
          <a:p>
            <a:r>
              <a:rPr lang="en-US" dirty="0"/>
              <a:t>Mental</a:t>
            </a:r>
          </a:p>
          <a:p>
            <a:r>
              <a:rPr lang="en-US" dirty="0"/>
              <a:t>(spiritual</a:t>
            </a:r>
            <a:br>
              <a:rPr lang="en-US" dirty="0"/>
            </a:br>
            <a:r>
              <a:rPr lang="en-US" dirty="0"/>
              <a:t> natural)</a:t>
            </a:r>
          </a:p>
        </p:txBody>
      </p:sp>
      <p:cxnSp>
        <p:nvCxnSpPr>
          <p:cNvPr id="11" name="Straight Arrow Connector 10">
            <a:extLst>
              <a:ext uri="{FF2B5EF4-FFF2-40B4-BE49-F238E27FC236}">
                <a16:creationId xmlns:a16="http://schemas.microsoft.com/office/drawing/2014/main" id="{AE21C5F2-4AEE-CDEF-E711-66E24EC5B02F}"/>
              </a:ext>
            </a:extLst>
          </p:cNvPr>
          <p:cNvCxnSpPr/>
          <p:nvPr/>
        </p:nvCxnSpPr>
        <p:spPr>
          <a:xfrm>
            <a:off x="1208296" y="2977300"/>
            <a:ext cx="0" cy="31469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BE6410ED-BF88-6EB5-633E-6A90F80A57AD}"/>
              </a:ext>
            </a:extLst>
          </p:cNvPr>
          <p:cNvCxnSpPr/>
          <p:nvPr/>
        </p:nvCxnSpPr>
        <p:spPr>
          <a:xfrm>
            <a:off x="4572000" y="2021811"/>
            <a:ext cx="350322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600CD8C-65A1-0B4C-5C2A-D13F48ED8FC4}"/>
              </a:ext>
            </a:extLst>
          </p:cNvPr>
          <p:cNvSpPr txBox="1"/>
          <p:nvPr/>
        </p:nvSpPr>
        <p:spPr>
          <a:xfrm>
            <a:off x="1353787" y="2980706"/>
            <a:ext cx="923073" cy="584775"/>
          </a:xfrm>
          <a:prstGeom prst="rect">
            <a:avLst/>
          </a:prstGeom>
          <a:noFill/>
        </p:spPr>
        <p:txBody>
          <a:bodyPr wrap="none" rtlCol="0">
            <a:spAutoFit/>
          </a:bodyPr>
          <a:lstStyle/>
          <a:p>
            <a:r>
              <a:rPr lang="en-US" sz="1600" dirty="0"/>
              <a:t>Inner</a:t>
            </a:r>
          </a:p>
          <a:p>
            <a:r>
              <a:rPr lang="en-US" sz="1600" dirty="0"/>
              <a:t>Rational</a:t>
            </a:r>
          </a:p>
        </p:txBody>
      </p:sp>
      <p:sp>
        <p:nvSpPr>
          <p:cNvPr id="15" name="TextBox 14">
            <a:extLst>
              <a:ext uri="{FF2B5EF4-FFF2-40B4-BE49-F238E27FC236}">
                <a16:creationId xmlns:a16="http://schemas.microsoft.com/office/drawing/2014/main" id="{39AB23F7-B2C8-37FC-F333-88092E511D38}"/>
              </a:ext>
            </a:extLst>
          </p:cNvPr>
          <p:cNvSpPr txBox="1"/>
          <p:nvPr/>
        </p:nvSpPr>
        <p:spPr>
          <a:xfrm>
            <a:off x="1353786" y="4227614"/>
            <a:ext cx="923073" cy="584775"/>
          </a:xfrm>
          <a:prstGeom prst="rect">
            <a:avLst/>
          </a:prstGeom>
          <a:noFill/>
        </p:spPr>
        <p:txBody>
          <a:bodyPr wrap="none" rtlCol="0">
            <a:spAutoFit/>
          </a:bodyPr>
          <a:lstStyle/>
          <a:p>
            <a:r>
              <a:rPr lang="en-US" sz="1600" dirty="0"/>
              <a:t>Outer</a:t>
            </a:r>
          </a:p>
          <a:p>
            <a:r>
              <a:rPr lang="en-US" sz="1600" dirty="0"/>
              <a:t>Rational</a:t>
            </a:r>
          </a:p>
        </p:txBody>
      </p:sp>
      <p:sp>
        <p:nvSpPr>
          <p:cNvPr id="16" name="TextBox 15">
            <a:extLst>
              <a:ext uri="{FF2B5EF4-FFF2-40B4-BE49-F238E27FC236}">
                <a16:creationId xmlns:a16="http://schemas.microsoft.com/office/drawing/2014/main" id="{B01C2B81-EEDD-F660-28B4-499B0DDE89FB}"/>
              </a:ext>
            </a:extLst>
          </p:cNvPr>
          <p:cNvSpPr txBox="1"/>
          <p:nvPr/>
        </p:nvSpPr>
        <p:spPr>
          <a:xfrm>
            <a:off x="1284894" y="5754929"/>
            <a:ext cx="898003" cy="338554"/>
          </a:xfrm>
          <a:prstGeom prst="rect">
            <a:avLst/>
          </a:prstGeom>
          <a:noFill/>
        </p:spPr>
        <p:txBody>
          <a:bodyPr wrap="none" rtlCol="0">
            <a:spAutoFit/>
          </a:bodyPr>
          <a:lstStyle/>
          <a:p>
            <a:r>
              <a:rPr lang="en-US" sz="1600" dirty="0"/>
              <a:t>Sensual</a:t>
            </a:r>
          </a:p>
        </p:txBody>
      </p:sp>
    </p:spTree>
    <p:extLst>
      <p:ext uri="{BB962C8B-B14F-4D97-AF65-F5344CB8AC3E}">
        <p14:creationId xmlns:p14="http://schemas.microsoft.com/office/powerpoint/2010/main" val="924197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668A7-EAE5-C658-2966-0E7E6071D4E5}"/>
              </a:ext>
            </a:extLst>
          </p:cNvPr>
          <p:cNvSpPr>
            <a:spLocks noGrp="1"/>
          </p:cNvSpPr>
          <p:nvPr>
            <p:ph type="title"/>
          </p:nvPr>
        </p:nvSpPr>
        <p:spPr/>
        <p:txBody>
          <a:bodyPr/>
          <a:lstStyle/>
          <a:p>
            <a:r>
              <a:rPr lang="en-US" dirty="0"/>
              <a:t>Discrete degrees in the mental</a:t>
            </a:r>
          </a:p>
        </p:txBody>
      </p:sp>
      <p:sp>
        <p:nvSpPr>
          <p:cNvPr id="3" name="Content Placeholder 2">
            <a:extLst>
              <a:ext uri="{FF2B5EF4-FFF2-40B4-BE49-F238E27FC236}">
                <a16:creationId xmlns:a16="http://schemas.microsoft.com/office/drawing/2014/main" id="{B0A64353-644E-DA58-B52D-9D28D5435487}"/>
              </a:ext>
            </a:extLst>
          </p:cNvPr>
          <p:cNvSpPr>
            <a:spLocks noGrp="1"/>
          </p:cNvSpPr>
          <p:nvPr>
            <p:ph idx="1"/>
          </p:nvPr>
        </p:nvSpPr>
        <p:spPr/>
        <p:txBody>
          <a:bodyPr/>
          <a:lstStyle/>
          <a:p>
            <a:r>
              <a:rPr lang="en-US" dirty="0"/>
              <a:t>The table from Gowan, seen in the light of Swedenborg, demonstrates his three-fold discrete degrees </a:t>
            </a:r>
            <a:r>
              <a:rPr lang="en-US" b="1" dirty="0"/>
              <a:t>both</a:t>
            </a:r>
            <a:r>
              <a:rPr lang="en-US" dirty="0"/>
              <a:t> columns and rows. </a:t>
            </a:r>
          </a:p>
          <a:p>
            <a:r>
              <a:rPr lang="en-US" dirty="0"/>
              <a:t>I was amazed</a:t>
            </a:r>
          </a:p>
          <a:p>
            <a:endParaRPr lang="en-US" dirty="0"/>
          </a:p>
          <a:p>
            <a:endParaRPr lang="en-US" dirty="0"/>
          </a:p>
          <a:p>
            <a:r>
              <a:rPr lang="en-US" dirty="0"/>
              <a:t>We can now use ideas of influx and degrees and correspondences to understand some basic psychology of what happens in psychology.</a:t>
            </a:r>
          </a:p>
          <a:p>
            <a:endParaRPr lang="en-US" dirty="0"/>
          </a:p>
        </p:txBody>
      </p:sp>
      <p:sp>
        <p:nvSpPr>
          <p:cNvPr id="4" name="Slide Number Placeholder 3">
            <a:extLst>
              <a:ext uri="{FF2B5EF4-FFF2-40B4-BE49-F238E27FC236}">
                <a16:creationId xmlns:a16="http://schemas.microsoft.com/office/drawing/2014/main" id="{618C92B3-DF02-A244-9263-039094B744F6}"/>
              </a:ext>
            </a:extLst>
          </p:cNvPr>
          <p:cNvSpPr>
            <a:spLocks noGrp="1"/>
          </p:cNvSpPr>
          <p:nvPr>
            <p:ph type="sldNum" sz="quarter" idx="12"/>
          </p:nvPr>
        </p:nvSpPr>
        <p:spPr/>
        <p:txBody>
          <a:bodyPr/>
          <a:lstStyle/>
          <a:p>
            <a:fld id="{CFBB6ADE-E75F-EC4C-A5D7-2AC4FB333CE6}" type="slidenum">
              <a:rPr lang="en-US" smtClean="0"/>
              <a:t>23</a:t>
            </a:fld>
            <a:endParaRPr lang="en-US"/>
          </a:p>
        </p:txBody>
      </p:sp>
    </p:spTree>
    <p:extLst>
      <p:ext uri="{BB962C8B-B14F-4D97-AF65-F5344CB8AC3E}">
        <p14:creationId xmlns:p14="http://schemas.microsoft.com/office/powerpoint/2010/main" val="2475474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D5FC5-5AAF-3CC0-33D6-B3E2ED916B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1A3B2D-622B-1A91-A883-42E7341D6875}"/>
              </a:ext>
            </a:extLst>
          </p:cNvPr>
          <p:cNvSpPr>
            <a:spLocks noGrp="1"/>
          </p:cNvSpPr>
          <p:nvPr>
            <p:ph type="title"/>
          </p:nvPr>
        </p:nvSpPr>
        <p:spPr>
          <a:xfrm>
            <a:off x="628650" y="365127"/>
            <a:ext cx="7886700" cy="1057382"/>
          </a:xfrm>
        </p:spPr>
        <p:txBody>
          <a:bodyPr/>
          <a:lstStyle/>
          <a:p>
            <a:r>
              <a:rPr lang="en-US" dirty="0"/>
              <a:t>Three degrees</a:t>
            </a:r>
          </a:p>
        </p:txBody>
      </p:sp>
      <p:graphicFrame>
        <p:nvGraphicFramePr>
          <p:cNvPr id="6" name="Content Placeholder 5">
            <a:extLst>
              <a:ext uri="{FF2B5EF4-FFF2-40B4-BE49-F238E27FC236}">
                <a16:creationId xmlns:a16="http://schemas.microsoft.com/office/drawing/2014/main" id="{7AAF21B2-428B-C5ED-4373-0365BD29770B}"/>
              </a:ext>
            </a:extLst>
          </p:cNvPr>
          <p:cNvGraphicFramePr>
            <a:graphicFrameLocks noGrp="1"/>
          </p:cNvGraphicFramePr>
          <p:nvPr>
            <p:ph idx="1"/>
            <p:extLst>
              <p:ext uri="{D42A27DB-BD31-4B8C-83A1-F6EECF244321}">
                <p14:modId xmlns:p14="http://schemas.microsoft.com/office/powerpoint/2010/main" val="3557401265"/>
              </p:ext>
            </p:extLst>
          </p:nvPr>
        </p:nvGraphicFramePr>
        <p:xfrm>
          <a:off x="2202169" y="1464269"/>
          <a:ext cx="5783284" cy="4670047"/>
        </p:xfrm>
        <a:graphic>
          <a:graphicData uri="http://schemas.openxmlformats.org/drawingml/2006/table">
            <a:tbl>
              <a:tblPr firstRow="1" firstCol="1" bandRow="1">
                <a:tableStyleId>{5C22544A-7EE6-4342-B048-85BDC9FD1C3A}</a:tableStyleId>
              </a:tblPr>
              <a:tblGrid>
                <a:gridCol w="1409864">
                  <a:extLst>
                    <a:ext uri="{9D8B030D-6E8A-4147-A177-3AD203B41FA5}">
                      <a16:colId xmlns:a16="http://schemas.microsoft.com/office/drawing/2014/main" val="2990401121"/>
                    </a:ext>
                  </a:extLst>
                </a:gridCol>
                <a:gridCol w="1389413">
                  <a:extLst>
                    <a:ext uri="{9D8B030D-6E8A-4147-A177-3AD203B41FA5}">
                      <a16:colId xmlns:a16="http://schemas.microsoft.com/office/drawing/2014/main" val="3103403280"/>
                    </a:ext>
                  </a:extLst>
                </a:gridCol>
                <a:gridCol w="1484416">
                  <a:extLst>
                    <a:ext uri="{9D8B030D-6E8A-4147-A177-3AD203B41FA5}">
                      <a16:colId xmlns:a16="http://schemas.microsoft.com/office/drawing/2014/main" val="80588033"/>
                    </a:ext>
                  </a:extLst>
                </a:gridCol>
                <a:gridCol w="1499591">
                  <a:extLst>
                    <a:ext uri="{9D8B030D-6E8A-4147-A177-3AD203B41FA5}">
                      <a16:colId xmlns:a16="http://schemas.microsoft.com/office/drawing/2014/main" val="3232021241"/>
                    </a:ext>
                  </a:extLst>
                </a:gridCol>
              </a:tblGrid>
              <a:tr h="558178">
                <a:tc>
                  <a:txBody>
                    <a:bodyPr/>
                    <a:lstStyle/>
                    <a:p>
                      <a:pPr>
                        <a:lnSpc>
                          <a:spcPct val="115000"/>
                        </a:lnSpc>
                        <a:buNone/>
                      </a:pPr>
                      <a:endParaRPr lang="en-US" sz="1200" kern="100">
                        <a:effectLst/>
                        <a:latin typeface="Aptos" panose="020B0004020202020204" pitchFamily="34" charset="0"/>
                      </a:endParaRPr>
                    </a:p>
                  </a:txBody>
                  <a:tcPr marL="38100" marR="38100" marT="38100" marB="38100"/>
                </a:tc>
                <a:tc>
                  <a:txBody>
                    <a:bodyPr/>
                    <a:lstStyle/>
                    <a:p>
                      <a:pPr marL="0" marR="0">
                        <a:lnSpc>
                          <a:spcPct val="115000"/>
                        </a:lnSpc>
                        <a:spcAft>
                          <a:spcPts val="800"/>
                        </a:spcAft>
                        <a:buNone/>
                      </a:pPr>
                      <a:r>
                        <a:rPr lang="en-US" sz="1200" kern="0" dirty="0">
                          <a:effectLst/>
                        </a:rPr>
                        <a:t>LOVE</a:t>
                      </a:r>
                    </a:p>
                    <a:p>
                      <a:pPr marL="0" marR="0">
                        <a:lnSpc>
                          <a:spcPct val="115000"/>
                        </a:lnSpc>
                        <a:spcAft>
                          <a:spcPts val="800"/>
                        </a:spcAft>
                        <a:buNone/>
                      </a:pPr>
                      <a:endParaRPr lang="en-US" sz="1200" kern="100" dirty="0">
                        <a:effectLst/>
                      </a:endParaRPr>
                    </a:p>
                  </a:txBody>
                  <a:tcPr marL="38100" marR="38100" marT="38100" marB="38100"/>
                </a:tc>
                <a:tc>
                  <a:txBody>
                    <a:bodyPr/>
                    <a:lstStyle/>
                    <a:p>
                      <a:pPr marL="0" marR="0">
                        <a:lnSpc>
                          <a:spcPct val="115000"/>
                        </a:lnSpc>
                        <a:spcAft>
                          <a:spcPts val="800"/>
                        </a:spcAft>
                        <a:buNone/>
                      </a:pPr>
                      <a:r>
                        <a:rPr lang="en-US" sz="1200" kern="0" dirty="0">
                          <a:effectLst/>
                        </a:rPr>
                        <a:t>UNDERSTANDING</a:t>
                      </a:r>
                      <a:endParaRPr lang="en-US" sz="1200" kern="100" dirty="0">
                        <a:effectLst/>
                      </a:endParaRPr>
                    </a:p>
                  </a:txBody>
                  <a:tcPr marL="38100" marR="38100" marT="38100" marB="38100"/>
                </a:tc>
                <a:tc>
                  <a:txBody>
                    <a:bodyPr/>
                    <a:lstStyle/>
                    <a:p>
                      <a:pPr marL="0" marR="0">
                        <a:lnSpc>
                          <a:spcPct val="115000"/>
                        </a:lnSpc>
                        <a:spcAft>
                          <a:spcPts val="800"/>
                        </a:spcAft>
                        <a:buNone/>
                      </a:pPr>
                      <a:r>
                        <a:rPr lang="en-US" sz="1200" kern="0" dirty="0">
                          <a:effectLst/>
                        </a:rPr>
                        <a:t>ACTION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448264322"/>
                  </a:ext>
                </a:extLst>
              </a:tr>
              <a:tr h="1053853">
                <a:tc>
                  <a:txBody>
                    <a:bodyPr/>
                    <a:lstStyle/>
                    <a:p>
                      <a:pPr marL="0" marR="0">
                        <a:lnSpc>
                          <a:spcPct val="115000"/>
                        </a:lnSpc>
                        <a:spcAft>
                          <a:spcPts val="800"/>
                        </a:spcAft>
                        <a:buNone/>
                      </a:pPr>
                      <a:r>
                        <a:rPr lang="en-US" sz="1200" kern="0" dirty="0">
                          <a:effectLst/>
                          <a:latin typeface="Aptos" panose="020B0004020202020204" pitchFamily="34" charset="0"/>
                          <a:ea typeface="Aptos" panose="020B0004020202020204" pitchFamily="34" charset="0"/>
                          <a:cs typeface="Times New Roman" panose="02020603050405020304" pitchFamily="18" charset="0"/>
                        </a:rPr>
                        <a:t>LOVE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solidFill>
                      <a:srgbClr val="FF0000"/>
                    </a:solidFill>
                  </a:tcPr>
                </a:tc>
                <a:tc>
                  <a:txBody>
                    <a:bodyPr/>
                    <a:lstStyle/>
                    <a:p>
                      <a:pPr marL="0" marR="0">
                        <a:lnSpc>
                          <a:spcPct val="115000"/>
                        </a:lnSpc>
                        <a:spcAft>
                          <a:spcPts val="800"/>
                        </a:spcAft>
                        <a:buNone/>
                      </a:pPr>
                      <a:r>
                        <a:rPr lang="en-US" sz="1200" kern="0" dirty="0">
                          <a:effectLst/>
                        </a:rPr>
                        <a:t>9 (AGAPE-LOVE)</a:t>
                      </a:r>
                      <a:endParaRPr lang="en-US" sz="1200" kern="100" dirty="0">
                        <a:effectLst/>
                      </a:endParaRPr>
                    </a:p>
                    <a:p>
                      <a:pPr marL="0" marR="0">
                        <a:lnSpc>
                          <a:spcPct val="115000"/>
                        </a:lnSpc>
                        <a:spcAft>
                          <a:spcPts val="800"/>
                        </a:spcAft>
                        <a:buNone/>
                      </a:pPr>
                      <a:r>
                        <a:rPr lang="en-US" sz="1200" kern="0" dirty="0">
                          <a:effectLst/>
                        </a:rPr>
                        <a:t> </a:t>
                      </a:r>
                      <a:br>
                        <a:rPr lang="en-US" sz="1200" kern="0" dirty="0">
                          <a:effectLst/>
                        </a:rPr>
                      </a:br>
                      <a:br>
                        <a:rPr lang="en-US" sz="1200" kern="0" dirty="0">
                          <a:effectLst/>
                        </a:rPr>
                      </a:br>
                      <a:r>
                        <a:rPr lang="en-US" sz="1200" kern="0" dirty="0">
                          <a:effectLst/>
                        </a:rPr>
                        <a:t>old age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solidFill>
                      <a:srgbClr val="FF0000"/>
                    </a:solidFill>
                  </a:tcPr>
                </a:tc>
                <a:tc>
                  <a:txBody>
                    <a:bodyPr/>
                    <a:lstStyle/>
                    <a:p>
                      <a:pPr marL="0" marR="0">
                        <a:lnSpc>
                          <a:spcPct val="115000"/>
                        </a:lnSpc>
                        <a:spcAft>
                          <a:spcPts val="800"/>
                        </a:spcAft>
                        <a:buNone/>
                      </a:pPr>
                      <a:r>
                        <a:rPr lang="en-US" sz="1200" kern="0" dirty="0">
                          <a:effectLst/>
                        </a:rPr>
                        <a:t>8 EGO-INTEGRITY</a:t>
                      </a:r>
                      <a:endParaRPr lang="en-US" sz="1200" kern="100" dirty="0">
                        <a:effectLst/>
                      </a:endParaRPr>
                    </a:p>
                    <a:p>
                      <a:pPr marL="0" marR="0">
                        <a:lnSpc>
                          <a:spcPct val="115000"/>
                        </a:lnSpc>
                        <a:spcAft>
                          <a:spcPts val="800"/>
                        </a:spcAft>
                        <a:buNone/>
                      </a:pPr>
                      <a:r>
                        <a:rPr lang="en-US" sz="1200" kern="0" dirty="0">
                          <a:effectLst/>
                        </a:rPr>
                        <a:t>Renunciation-wisdom</a:t>
                      </a:r>
                      <a:endParaRPr lang="en-US" sz="1200" kern="100" dirty="0">
                        <a:effectLst/>
                      </a:endParaRPr>
                    </a:p>
                    <a:p>
                      <a:pPr marL="0" marR="0">
                        <a:lnSpc>
                          <a:spcPct val="115000"/>
                        </a:lnSpc>
                        <a:spcAft>
                          <a:spcPts val="800"/>
                        </a:spcAft>
                        <a:buNone/>
                      </a:pPr>
                      <a:r>
                        <a:rPr lang="en-US" sz="1200" kern="0" dirty="0">
                          <a:effectLst/>
                        </a:rPr>
                        <a:t>40 - 65</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solidFill>
                      <a:srgbClr val="FF0000"/>
                    </a:solidFill>
                  </a:tcPr>
                </a:tc>
                <a:tc>
                  <a:txBody>
                    <a:bodyPr/>
                    <a:lstStyle/>
                    <a:p>
                      <a:pPr marL="0" marR="0">
                        <a:lnSpc>
                          <a:spcPct val="115000"/>
                        </a:lnSpc>
                        <a:spcAft>
                          <a:spcPts val="800"/>
                        </a:spcAft>
                        <a:buNone/>
                      </a:pPr>
                      <a:r>
                        <a:rPr lang="en-US" sz="1200" kern="0" dirty="0">
                          <a:effectLst/>
                        </a:rPr>
                        <a:t>7 GENERATIVITY</a:t>
                      </a:r>
                      <a:endParaRPr lang="en-US" sz="1200" kern="100" dirty="0">
                        <a:effectLst/>
                      </a:endParaRPr>
                    </a:p>
                    <a:p>
                      <a:pPr marL="0" marR="0">
                        <a:lnSpc>
                          <a:spcPct val="115000"/>
                        </a:lnSpc>
                        <a:spcAft>
                          <a:spcPts val="800"/>
                        </a:spcAft>
                        <a:buNone/>
                      </a:pPr>
                      <a:r>
                        <a:rPr lang="en-US" sz="1200" kern="0" dirty="0">
                          <a:effectLst/>
                        </a:rPr>
                        <a:t>Production-care</a:t>
                      </a:r>
                      <a:endParaRPr lang="en-US" sz="1200" kern="100" dirty="0">
                        <a:effectLst/>
                      </a:endParaRPr>
                    </a:p>
                    <a:p>
                      <a:pPr marL="0" marR="0">
                        <a:lnSpc>
                          <a:spcPct val="115000"/>
                        </a:lnSpc>
                        <a:spcAft>
                          <a:spcPts val="800"/>
                        </a:spcAft>
                        <a:buNone/>
                      </a:pPr>
                      <a:r>
                        <a:rPr lang="en-US" sz="1200" kern="0" dirty="0">
                          <a:effectLst/>
                        </a:rPr>
                        <a:t>26-40</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solidFill>
                      <a:srgbClr val="FF0000"/>
                    </a:solidFill>
                  </a:tcPr>
                </a:tc>
                <a:extLst>
                  <a:ext uri="{0D108BD9-81ED-4DB2-BD59-A6C34878D82A}">
                    <a16:rowId xmlns:a16="http://schemas.microsoft.com/office/drawing/2014/main" val="845463734"/>
                  </a:ext>
                </a:extLst>
              </a:tr>
              <a:tr h="1549529">
                <a:tc>
                  <a:txBody>
                    <a:bodyPr/>
                    <a:lstStyle/>
                    <a:p>
                      <a:pPr marL="0" marR="0">
                        <a:lnSpc>
                          <a:spcPct val="115000"/>
                        </a:lnSpc>
                        <a:spcAft>
                          <a:spcPts val="800"/>
                        </a:spcAft>
                        <a:buNone/>
                      </a:pPr>
                      <a:r>
                        <a:rPr lang="en-US" sz="1200" kern="0" dirty="0">
                          <a:effectLst/>
                        </a:rPr>
                        <a:t>UNDERSTANDING</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solidFill>
                      <a:schemeClr val="accent4"/>
                    </a:solidFill>
                  </a:tcPr>
                </a:tc>
                <a:tc>
                  <a:txBody>
                    <a:bodyPr/>
                    <a:lstStyle/>
                    <a:p>
                      <a:pPr marL="0" marR="0">
                        <a:lnSpc>
                          <a:spcPct val="115000"/>
                        </a:lnSpc>
                        <a:spcAft>
                          <a:spcPts val="800"/>
                        </a:spcAft>
                        <a:buNone/>
                      </a:pPr>
                      <a:r>
                        <a:rPr lang="en-US" sz="1200" kern="0" dirty="0">
                          <a:effectLst/>
                        </a:rPr>
                        <a:t>6 INTIMACY</a:t>
                      </a:r>
                      <a:endParaRPr lang="en-US" sz="1200" kern="100" dirty="0">
                        <a:effectLst/>
                      </a:endParaRPr>
                    </a:p>
                    <a:p>
                      <a:pPr marL="0" marR="0">
                        <a:lnSpc>
                          <a:spcPct val="115000"/>
                        </a:lnSpc>
                        <a:spcAft>
                          <a:spcPts val="800"/>
                        </a:spcAft>
                        <a:buNone/>
                      </a:pPr>
                      <a:r>
                        <a:rPr lang="en-US" sz="1200" kern="0" dirty="0">
                          <a:effectLst/>
                        </a:rPr>
                        <a:t>(Creativity)</a:t>
                      </a:r>
                      <a:endParaRPr lang="en-US" sz="1200" kern="100" dirty="0">
                        <a:effectLst/>
                      </a:endParaRPr>
                    </a:p>
                    <a:p>
                      <a:pPr marL="0" marR="0">
                        <a:lnSpc>
                          <a:spcPct val="115000"/>
                        </a:lnSpc>
                        <a:spcAft>
                          <a:spcPts val="800"/>
                        </a:spcAft>
                        <a:buNone/>
                      </a:pPr>
                      <a:r>
                        <a:rPr lang="en-US" sz="1200" kern="0" dirty="0">
                          <a:effectLst/>
                        </a:rPr>
                        <a:t>Love-affiliation</a:t>
                      </a:r>
                      <a:endParaRPr lang="en-US" sz="1200" kern="100" dirty="0">
                        <a:effectLst/>
                      </a:endParaRPr>
                    </a:p>
                    <a:p>
                      <a:pPr marL="0" marR="0">
                        <a:lnSpc>
                          <a:spcPct val="115000"/>
                        </a:lnSpc>
                        <a:spcAft>
                          <a:spcPts val="800"/>
                        </a:spcAft>
                        <a:buNone/>
                      </a:pPr>
                      <a:r>
                        <a:rPr lang="en-US" sz="1200" kern="0" dirty="0">
                          <a:effectLst/>
                        </a:rPr>
                        <a:t>18-25</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solidFill>
                      <a:schemeClr val="accent4"/>
                    </a:solidFill>
                  </a:tcPr>
                </a:tc>
                <a:tc>
                  <a:txBody>
                    <a:bodyPr/>
                    <a:lstStyle/>
                    <a:p>
                      <a:pPr marL="0" marR="0">
                        <a:lnSpc>
                          <a:spcPct val="115000"/>
                        </a:lnSpc>
                        <a:spcAft>
                          <a:spcPts val="800"/>
                        </a:spcAft>
                        <a:buNone/>
                      </a:pPr>
                      <a:r>
                        <a:rPr lang="en-US" sz="1200" kern="0" dirty="0">
                          <a:effectLst/>
                        </a:rPr>
                        <a:t>5 IDENTITY</a:t>
                      </a:r>
                      <a:endParaRPr lang="en-US" sz="1200" kern="100" dirty="0">
                        <a:effectLst/>
                      </a:endParaRPr>
                    </a:p>
                    <a:p>
                      <a:pPr marL="0" marR="0">
                        <a:lnSpc>
                          <a:spcPct val="115000"/>
                        </a:lnSpc>
                        <a:spcAft>
                          <a:spcPts val="800"/>
                        </a:spcAft>
                        <a:buNone/>
                      </a:pPr>
                      <a:r>
                        <a:rPr lang="en-US" sz="1200" kern="0" dirty="0">
                          <a:effectLst/>
                        </a:rPr>
                        <a:t>Formal operations</a:t>
                      </a:r>
                      <a:endParaRPr lang="en-US" sz="1200" kern="100" dirty="0">
                        <a:effectLst/>
                      </a:endParaRPr>
                    </a:p>
                    <a:p>
                      <a:pPr marL="0" marR="0">
                        <a:lnSpc>
                          <a:spcPct val="115000"/>
                        </a:lnSpc>
                        <a:spcAft>
                          <a:spcPts val="800"/>
                        </a:spcAft>
                        <a:buNone/>
                      </a:pPr>
                      <a:r>
                        <a:rPr lang="en-US" sz="1200" kern="0" dirty="0">
                          <a:effectLst/>
                        </a:rPr>
                        <a:t>Devotion-fidelity</a:t>
                      </a:r>
                      <a:endParaRPr lang="en-US" sz="1200" kern="100" dirty="0">
                        <a:effectLst/>
                      </a:endParaRPr>
                    </a:p>
                    <a:p>
                      <a:pPr marL="0" marR="0">
                        <a:lnSpc>
                          <a:spcPct val="115000"/>
                        </a:lnSpc>
                        <a:spcAft>
                          <a:spcPts val="800"/>
                        </a:spcAft>
                        <a:buNone/>
                      </a:pPr>
                      <a:r>
                        <a:rPr lang="en-US" sz="1200" kern="0" dirty="0">
                          <a:effectLst/>
                        </a:rPr>
                        <a:t>13-17</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solidFill>
                      <a:schemeClr val="accent4"/>
                    </a:solidFill>
                  </a:tcPr>
                </a:tc>
                <a:tc>
                  <a:txBody>
                    <a:bodyPr/>
                    <a:lstStyle/>
                    <a:p>
                      <a:pPr marL="0" marR="0">
                        <a:lnSpc>
                          <a:spcPct val="115000"/>
                        </a:lnSpc>
                        <a:spcAft>
                          <a:spcPts val="800"/>
                        </a:spcAft>
                        <a:buNone/>
                      </a:pPr>
                      <a:r>
                        <a:rPr lang="en-US" sz="1200" kern="0" dirty="0">
                          <a:effectLst/>
                        </a:rPr>
                        <a:t>4 INDUSTRY</a:t>
                      </a:r>
                      <a:endParaRPr lang="en-US" sz="1200" kern="100" dirty="0">
                        <a:effectLst/>
                      </a:endParaRPr>
                    </a:p>
                    <a:p>
                      <a:pPr marL="0" marR="0">
                        <a:lnSpc>
                          <a:spcPct val="115000"/>
                        </a:lnSpc>
                        <a:spcAft>
                          <a:spcPts val="800"/>
                        </a:spcAft>
                        <a:buNone/>
                      </a:pPr>
                      <a:r>
                        <a:rPr lang="en-US" sz="1200" kern="0" dirty="0">
                          <a:effectLst/>
                        </a:rPr>
                        <a:t>Concrete operations</a:t>
                      </a:r>
                      <a:endParaRPr lang="en-US" sz="1200" kern="100" dirty="0">
                        <a:effectLst/>
                      </a:endParaRPr>
                    </a:p>
                    <a:p>
                      <a:pPr marL="0" marR="0">
                        <a:lnSpc>
                          <a:spcPct val="115000"/>
                        </a:lnSpc>
                        <a:spcAft>
                          <a:spcPts val="800"/>
                        </a:spcAft>
                        <a:buNone/>
                      </a:pPr>
                      <a:r>
                        <a:rPr lang="en-US" sz="1200" kern="0" dirty="0">
                          <a:effectLst/>
                        </a:rPr>
                        <a:t>Method-competence</a:t>
                      </a:r>
                      <a:endParaRPr lang="en-US" sz="1200" kern="100" dirty="0">
                        <a:effectLst/>
                      </a:endParaRPr>
                    </a:p>
                    <a:p>
                      <a:pPr marL="0" marR="0">
                        <a:lnSpc>
                          <a:spcPct val="115000"/>
                        </a:lnSpc>
                        <a:spcAft>
                          <a:spcPts val="800"/>
                        </a:spcAft>
                        <a:buNone/>
                      </a:pPr>
                      <a:r>
                        <a:rPr lang="en-US" sz="1200" kern="0" dirty="0">
                          <a:effectLst/>
                        </a:rPr>
                        <a:t>7-12</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solidFill>
                      <a:schemeClr val="accent4"/>
                    </a:solidFill>
                  </a:tcPr>
                </a:tc>
                <a:extLst>
                  <a:ext uri="{0D108BD9-81ED-4DB2-BD59-A6C34878D82A}">
                    <a16:rowId xmlns:a16="http://schemas.microsoft.com/office/drawing/2014/main" val="4182752795"/>
                  </a:ext>
                </a:extLst>
              </a:tr>
              <a:tr h="1349909">
                <a:tc>
                  <a:txBody>
                    <a:bodyPr/>
                    <a:lstStyle/>
                    <a:p>
                      <a:pPr marL="0" marR="0">
                        <a:lnSpc>
                          <a:spcPct val="115000"/>
                        </a:lnSpc>
                        <a:spcAft>
                          <a:spcPts val="800"/>
                        </a:spcAft>
                        <a:buNone/>
                      </a:pPr>
                      <a:r>
                        <a:rPr lang="en-US" sz="1200" kern="0" dirty="0">
                          <a:effectLst/>
                        </a:rPr>
                        <a:t>ACTION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solidFill>
                      <a:schemeClr val="accent6"/>
                    </a:solidFill>
                  </a:tcPr>
                </a:tc>
                <a:tc>
                  <a:txBody>
                    <a:bodyPr/>
                    <a:lstStyle/>
                    <a:p>
                      <a:pPr marL="0" marR="0">
                        <a:lnSpc>
                          <a:spcPct val="115000"/>
                        </a:lnSpc>
                        <a:spcAft>
                          <a:spcPts val="800"/>
                        </a:spcAft>
                        <a:buNone/>
                      </a:pPr>
                      <a:r>
                        <a:rPr lang="en-US" sz="1200" kern="0" dirty="0">
                          <a:effectLst/>
                        </a:rPr>
                        <a:t>3 INITIATIVE</a:t>
                      </a:r>
                      <a:endParaRPr lang="en-US" sz="1200" kern="100" dirty="0">
                        <a:effectLst/>
                      </a:endParaRPr>
                    </a:p>
                    <a:p>
                      <a:pPr marL="0" marR="0">
                        <a:lnSpc>
                          <a:spcPct val="115000"/>
                        </a:lnSpc>
                        <a:spcAft>
                          <a:spcPts val="800"/>
                        </a:spcAft>
                        <a:buNone/>
                      </a:pPr>
                      <a:r>
                        <a:rPr lang="en-US" sz="1200" kern="0" dirty="0">
                          <a:effectLst/>
                        </a:rPr>
                        <a:t>Intuitive</a:t>
                      </a:r>
                      <a:endParaRPr lang="en-US" sz="1200" kern="100" dirty="0">
                        <a:effectLst/>
                      </a:endParaRPr>
                    </a:p>
                    <a:p>
                      <a:pPr marL="0" marR="0">
                        <a:lnSpc>
                          <a:spcPct val="115000"/>
                        </a:lnSpc>
                        <a:spcAft>
                          <a:spcPts val="800"/>
                        </a:spcAft>
                        <a:buNone/>
                      </a:pPr>
                      <a:r>
                        <a:rPr lang="en-US" sz="1200" kern="0" dirty="0">
                          <a:effectLst/>
                        </a:rPr>
                        <a:t>Direction-purpose</a:t>
                      </a:r>
                      <a:endParaRPr lang="en-US" sz="1200" kern="100" dirty="0">
                        <a:effectLst/>
                      </a:endParaRPr>
                    </a:p>
                    <a:p>
                      <a:pPr marL="0" marR="0">
                        <a:lnSpc>
                          <a:spcPct val="115000"/>
                        </a:lnSpc>
                        <a:spcAft>
                          <a:spcPts val="800"/>
                        </a:spcAft>
                        <a:buNone/>
                      </a:pPr>
                      <a:r>
                        <a:rPr lang="en-US" sz="1200" kern="0" dirty="0">
                          <a:effectLst/>
                        </a:rPr>
                        <a:t>4-6</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solidFill>
                      <a:schemeClr val="accent6"/>
                    </a:solidFill>
                  </a:tcPr>
                </a:tc>
                <a:tc>
                  <a:txBody>
                    <a:bodyPr/>
                    <a:lstStyle/>
                    <a:p>
                      <a:pPr marL="0" marR="0">
                        <a:lnSpc>
                          <a:spcPct val="115000"/>
                        </a:lnSpc>
                        <a:spcAft>
                          <a:spcPts val="800"/>
                        </a:spcAft>
                        <a:buNone/>
                      </a:pPr>
                      <a:r>
                        <a:rPr lang="en-US" sz="1200" kern="0" dirty="0">
                          <a:effectLst/>
                        </a:rPr>
                        <a:t>2 AUTONOMY</a:t>
                      </a:r>
                      <a:endParaRPr lang="en-US" sz="1200" kern="100" dirty="0">
                        <a:effectLst/>
                      </a:endParaRPr>
                    </a:p>
                    <a:p>
                      <a:pPr marL="0" marR="0">
                        <a:lnSpc>
                          <a:spcPct val="115000"/>
                        </a:lnSpc>
                        <a:spcAft>
                          <a:spcPts val="800"/>
                        </a:spcAft>
                        <a:buNone/>
                      </a:pPr>
                      <a:r>
                        <a:rPr lang="en-US" sz="1200" kern="0" dirty="0">
                          <a:effectLst/>
                        </a:rPr>
                        <a:t>Pre-operational</a:t>
                      </a:r>
                      <a:endParaRPr lang="en-US" sz="1200" kern="100" dirty="0">
                        <a:effectLst/>
                      </a:endParaRPr>
                    </a:p>
                    <a:p>
                      <a:pPr marL="0" marR="0">
                        <a:lnSpc>
                          <a:spcPct val="115000"/>
                        </a:lnSpc>
                        <a:spcAft>
                          <a:spcPts val="800"/>
                        </a:spcAft>
                        <a:buNone/>
                      </a:pPr>
                      <a:r>
                        <a:rPr lang="en-US" sz="1200" kern="0" dirty="0">
                          <a:effectLst/>
                        </a:rPr>
                        <a:t>Self-control-willpower</a:t>
                      </a:r>
                      <a:endParaRPr lang="en-US" sz="1200" kern="100" dirty="0">
                        <a:effectLst/>
                      </a:endParaRPr>
                    </a:p>
                    <a:p>
                      <a:pPr marL="0" marR="0">
                        <a:lnSpc>
                          <a:spcPct val="115000"/>
                        </a:lnSpc>
                        <a:spcAft>
                          <a:spcPts val="800"/>
                        </a:spcAft>
                        <a:buNone/>
                      </a:pPr>
                      <a:r>
                        <a:rPr lang="en-US" sz="1200" kern="0" dirty="0">
                          <a:effectLst/>
                        </a:rPr>
                        <a:t>2-3</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solidFill>
                      <a:schemeClr val="accent6"/>
                    </a:solidFill>
                  </a:tcPr>
                </a:tc>
                <a:tc>
                  <a:txBody>
                    <a:bodyPr/>
                    <a:lstStyle/>
                    <a:p>
                      <a:pPr marL="0" marR="0">
                        <a:lnSpc>
                          <a:spcPct val="115000"/>
                        </a:lnSpc>
                        <a:spcAft>
                          <a:spcPts val="800"/>
                        </a:spcAft>
                        <a:buNone/>
                      </a:pPr>
                      <a:r>
                        <a:rPr lang="en-US" sz="1200" kern="0" dirty="0">
                          <a:effectLst/>
                        </a:rPr>
                        <a:t>1 TRUST</a:t>
                      </a:r>
                      <a:endParaRPr lang="en-US" sz="1200" kern="100" dirty="0">
                        <a:effectLst/>
                      </a:endParaRPr>
                    </a:p>
                    <a:p>
                      <a:pPr marL="0" marR="0">
                        <a:lnSpc>
                          <a:spcPct val="115000"/>
                        </a:lnSpc>
                        <a:spcAft>
                          <a:spcPts val="800"/>
                        </a:spcAft>
                        <a:buNone/>
                      </a:pPr>
                      <a:r>
                        <a:rPr lang="en-US" sz="1200" kern="0" dirty="0">
                          <a:effectLst/>
                        </a:rPr>
                        <a:t>Sensorimotor</a:t>
                      </a:r>
                      <a:endParaRPr lang="en-US" sz="1200" kern="100" dirty="0">
                        <a:effectLst/>
                      </a:endParaRPr>
                    </a:p>
                    <a:p>
                      <a:pPr marL="0" marR="0">
                        <a:lnSpc>
                          <a:spcPct val="115000"/>
                        </a:lnSpc>
                        <a:spcAft>
                          <a:spcPts val="800"/>
                        </a:spcAft>
                        <a:buNone/>
                      </a:pPr>
                      <a:r>
                        <a:rPr lang="en-US" sz="1200" kern="0" dirty="0">
                          <a:effectLst/>
                        </a:rPr>
                        <a:t>Drive-hope</a:t>
                      </a:r>
                      <a:endParaRPr lang="en-US" sz="1200" kern="100" dirty="0">
                        <a:effectLst/>
                      </a:endParaRPr>
                    </a:p>
                    <a:p>
                      <a:pPr marL="0" marR="0">
                        <a:lnSpc>
                          <a:spcPct val="115000"/>
                        </a:lnSpc>
                        <a:spcAft>
                          <a:spcPts val="800"/>
                        </a:spcAft>
                        <a:buNone/>
                      </a:pPr>
                      <a:r>
                        <a:rPr lang="en-US" sz="1200" kern="0" dirty="0">
                          <a:effectLst/>
                        </a:rPr>
                        <a:t>0-1</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solidFill>
                      <a:schemeClr val="accent6"/>
                    </a:solidFill>
                  </a:tcPr>
                </a:tc>
                <a:extLst>
                  <a:ext uri="{0D108BD9-81ED-4DB2-BD59-A6C34878D82A}">
                    <a16:rowId xmlns:a16="http://schemas.microsoft.com/office/drawing/2014/main" val="3734686476"/>
                  </a:ext>
                </a:extLst>
              </a:tr>
            </a:tbl>
          </a:graphicData>
        </a:graphic>
      </p:graphicFrame>
      <p:sp>
        <p:nvSpPr>
          <p:cNvPr id="4" name="Slide Number Placeholder 3">
            <a:extLst>
              <a:ext uri="{FF2B5EF4-FFF2-40B4-BE49-F238E27FC236}">
                <a16:creationId xmlns:a16="http://schemas.microsoft.com/office/drawing/2014/main" id="{275B8049-B14E-77D5-E7CC-E9BD37F2EABE}"/>
              </a:ext>
            </a:extLst>
          </p:cNvPr>
          <p:cNvSpPr>
            <a:spLocks noGrp="1"/>
          </p:cNvSpPr>
          <p:nvPr>
            <p:ph type="sldNum" sz="quarter" idx="12"/>
          </p:nvPr>
        </p:nvSpPr>
        <p:spPr/>
        <p:txBody>
          <a:bodyPr/>
          <a:lstStyle/>
          <a:p>
            <a:fld id="{CFBB6ADE-E75F-EC4C-A5D7-2AC4FB333CE6}" type="slidenum">
              <a:rPr lang="en-US" smtClean="0"/>
              <a:t>24</a:t>
            </a:fld>
            <a:endParaRPr lang="en-US"/>
          </a:p>
        </p:txBody>
      </p:sp>
      <p:sp>
        <p:nvSpPr>
          <p:cNvPr id="5" name="TextBox 4">
            <a:extLst>
              <a:ext uri="{FF2B5EF4-FFF2-40B4-BE49-F238E27FC236}">
                <a16:creationId xmlns:a16="http://schemas.microsoft.com/office/drawing/2014/main" id="{0618A33F-8BD9-0AC6-3381-AD84B36E80A9}"/>
              </a:ext>
            </a:extLst>
          </p:cNvPr>
          <p:cNvSpPr txBox="1"/>
          <p:nvPr/>
        </p:nvSpPr>
        <p:spPr>
          <a:xfrm>
            <a:off x="49004" y="1863068"/>
            <a:ext cx="1159292" cy="1754326"/>
          </a:xfrm>
          <a:prstGeom prst="rect">
            <a:avLst/>
          </a:prstGeom>
          <a:noFill/>
        </p:spPr>
        <p:txBody>
          <a:bodyPr wrap="none" rtlCol="0">
            <a:spAutoFit/>
          </a:bodyPr>
          <a:lstStyle/>
          <a:p>
            <a:r>
              <a:rPr lang="en-US" dirty="0"/>
              <a:t>Discrete</a:t>
            </a:r>
            <a:br>
              <a:rPr lang="en-US" dirty="0"/>
            </a:br>
            <a:r>
              <a:rPr lang="en-US" dirty="0"/>
              <a:t>Degrees</a:t>
            </a:r>
          </a:p>
          <a:p>
            <a:r>
              <a:rPr lang="en-US" dirty="0"/>
              <a:t>within the</a:t>
            </a:r>
          </a:p>
          <a:p>
            <a:r>
              <a:rPr lang="en-US" dirty="0"/>
              <a:t>Mental</a:t>
            </a:r>
          </a:p>
          <a:p>
            <a:r>
              <a:rPr lang="en-US" dirty="0"/>
              <a:t>(spiritual</a:t>
            </a:r>
            <a:br>
              <a:rPr lang="en-US" dirty="0"/>
            </a:br>
            <a:r>
              <a:rPr lang="en-US" dirty="0"/>
              <a:t> natural)</a:t>
            </a:r>
          </a:p>
        </p:txBody>
      </p:sp>
      <p:cxnSp>
        <p:nvCxnSpPr>
          <p:cNvPr id="11" name="Straight Arrow Connector 10">
            <a:extLst>
              <a:ext uri="{FF2B5EF4-FFF2-40B4-BE49-F238E27FC236}">
                <a16:creationId xmlns:a16="http://schemas.microsoft.com/office/drawing/2014/main" id="{3C6787CD-0560-2C6E-4174-032154FB30DC}"/>
              </a:ext>
            </a:extLst>
          </p:cNvPr>
          <p:cNvCxnSpPr/>
          <p:nvPr/>
        </p:nvCxnSpPr>
        <p:spPr>
          <a:xfrm>
            <a:off x="1208296" y="2288531"/>
            <a:ext cx="0" cy="31469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BAA6F2FE-2FDB-F1D8-E987-E8FCF58D4E18}"/>
              </a:ext>
            </a:extLst>
          </p:cNvPr>
          <p:cNvSpPr txBox="1"/>
          <p:nvPr/>
        </p:nvSpPr>
        <p:spPr>
          <a:xfrm>
            <a:off x="1250204" y="2288531"/>
            <a:ext cx="967381" cy="584775"/>
          </a:xfrm>
          <a:prstGeom prst="rect">
            <a:avLst/>
          </a:prstGeom>
          <a:noFill/>
        </p:spPr>
        <p:txBody>
          <a:bodyPr wrap="none" rtlCol="0">
            <a:spAutoFit/>
          </a:bodyPr>
          <a:lstStyle/>
          <a:p>
            <a:r>
              <a:rPr lang="en-US" sz="1600" b="1" dirty="0">
                <a:solidFill>
                  <a:srgbClr val="FF0000"/>
                </a:solidFill>
              </a:rPr>
              <a:t>Inner</a:t>
            </a:r>
          </a:p>
          <a:p>
            <a:r>
              <a:rPr lang="en-US" sz="1600" b="1" dirty="0">
                <a:solidFill>
                  <a:srgbClr val="FF0000"/>
                </a:solidFill>
              </a:rPr>
              <a:t>Rational</a:t>
            </a:r>
          </a:p>
        </p:txBody>
      </p:sp>
      <p:sp>
        <p:nvSpPr>
          <p:cNvPr id="15" name="TextBox 14">
            <a:extLst>
              <a:ext uri="{FF2B5EF4-FFF2-40B4-BE49-F238E27FC236}">
                <a16:creationId xmlns:a16="http://schemas.microsoft.com/office/drawing/2014/main" id="{AEE3D233-66CA-FE9C-CE60-61DA4517E4E4}"/>
              </a:ext>
            </a:extLst>
          </p:cNvPr>
          <p:cNvSpPr txBox="1"/>
          <p:nvPr/>
        </p:nvSpPr>
        <p:spPr>
          <a:xfrm>
            <a:off x="1208296" y="3514069"/>
            <a:ext cx="967381" cy="584775"/>
          </a:xfrm>
          <a:prstGeom prst="rect">
            <a:avLst/>
          </a:prstGeom>
          <a:noFill/>
        </p:spPr>
        <p:txBody>
          <a:bodyPr wrap="none" rtlCol="0">
            <a:spAutoFit/>
          </a:bodyPr>
          <a:lstStyle/>
          <a:p>
            <a:r>
              <a:rPr lang="en-US" sz="1600" b="1" dirty="0">
                <a:solidFill>
                  <a:schemeClr val="accent4"/>
                </a:solidFill>
              </a:rPr>
              <a:t>Outer</a:t>
            </a:r>
          </a:p>
          <a:p>
            <a:r>
              <a:rPr lang="en-US" sz="1600" b="1" dirty="0">
                <a:solidFill>
                  <a:schemeClr val="accent4"/>
                </a:solidFill>
              </a:rPr>
              <a:t>Rational</a:t>
            </a:r>
          </a:p>
        </p:txBody>
      </p:sp>
      <p:sp>
        <p:nvSpPr>
          <p:cNvPr id="16" name="TextBox 15">
            <a:extLst>
              <a:ext uri="{FF2B5EF4-FFF2-40B4-BE49-F238E27FC236}">
                <a16:creationId xmlns:a16="http://schemas.microsoft.com/office/drawing/2014/main" id="{023DCEEE-FD09-1C29-1502-6AABD836DAFE}"/>
              </a:ext>
            </a:extLst>
          </p:cNvPr>
          <p:cNvSpPr txBox="1"/>
          <p:nvPr/>
        </p:nvSpPr>
        <p:spPr>
          <a:xfrm>
            <a:off x="1208296" y="4985828"/>
            <a:ext cx="939681" cy="338554"/>
          </a:xfrm>
          <a:prstGeom prst="rect">
            <a:avLst/>
          </a:prstGeom>
          <a:noFill/>
        </p:spPr>
        <p:txBody>
          <a:bodyPr wrap="none" rtlCol="0">
            <a:spAutoFit/>
          </a:bodyPr>
          <a:lstStyle/>
          <a:p>
            <a:r>
              <a:rPr lang="en-US" sz="1600" b="1" dirty="0">
                <a:solidFill>
                  <a:schemeClr val="accent6"/>
                </a:solidFill>
              </a:rPr>
              <a:t>Sensual</a:t>
            </a:r>
          </a:p>
        </p:txBody>
      </p:sp>
    </p:spTree>
    <p:extLst>
      <p:ext uri="{BB962C8B-B14F-4D97-AF65-F5344CB8AC3E}">
        <p14:creationId xmlns:p14="http://schemas.microsoft.com/office/powerpoint/2010/main" val="739846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6A84E-1F5D-1583-8A21-57CB532CE3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0ACFE4-1605-FF1A-298E-49F7BF419276}"/>
              </a:ext>
            </a:extLst>
          </p:cNvPr>
          <p:cNvSpPr>
            <a:spLocks noGrp="1"/>
          </p:cNvSpPr>
          <p:nvPr>
            <p:ph type="title"/>
          </p:nvPr>
        </p:nvSpPr>
        <p:spPr>
          <a:xfrm>
            <a:off x="628650" y="365127"/>
            <a:ext cx="7886700" cy="1057382"/>
          </a:xfrm>
        </p:spPr>
        <p:txBody>
          <a:bodyPr/>
          <a:lstStyle/>
          <a:p>
            <a:r>
              <a:rPr lang="en-US" dirty="0"/>
              <a:t>Three sub-degrees with degrees</a:t>
            </a:r>
          </a:p>
        </p:txBody>
      </p:sp>
      <p:graphicFrame>
        <p:nvGraphicFramePr>
          <p:cNvPr id="6" name="Content Placeholder 5">
            <a:extLst>
              <a:ext uri="{FF2B5EF4-FFF2-40B4-BE49-F238E27FC236}">
                <a16:creationId xmlns:a16="http://schemas.microsoft.com/office/drawing/2014/main" id="{635D1E09-7EEE-E001-5567-A4C62F43C11D}"/>
              </a:ext>
            </a:extLst>
          </p:cNvPr>
          <p:cNvGraphicFramePr>
            <a:graphicFrameLocks noGrp="1"/>
          </p:cNvGraphicFramePr>
          <p:nvPr>
            <p:ph idx="1"/>
            <p:extLst>
              <p:ext uri="{D42A27DB-BD31-4B8C-83A1-F6EECF244321}">
                <p14:modId xmlns:p14="http://schemas.microsoft.com/office/powerpoint/2010/main" val="962606567"/>
              </p:ext>
            </p:extLst>
          </p:nvPr>
        </p:nvGraphicFramePr>
        <p:xfrm>
          <a:off x="2819686" y="1464269"/>
          <a:ext cx="4684113" cy="4875216"/>
        </p:xfrm>
        <a:graphic>
          <a:graphicData uri="http://schemas.openxmlformats.org/drawingml/2006/table">
            <a:tbl>
              <a:tblPr firstRow="1" firstCol="1" bandRow="1">
                <a:tableStyleId>{5C22544A-7EE6-4342-B048-85BDC9FD1C3A}</a:tableStyleId>
              </a:tblPr>
              <a:tblGrid>
                <a:gridCol w="1700106">
                  <a:extLst>
                    <a:ext uri="{9D8B030D-6E8A-4147-A177-3AD203B41FA5}">
                      <a16:colId xmlns:a16="http://schemas.microsoft.com/office/drawing/2014/main" val="3103403280"/>
                    </a:ext>
                  </a:extLst>
                </a:gridCol>
                <a:gridCol w="1484416">
                  <a:extLst>
                    <a:ext uri="{9D8B030D-6E8A-4147-A177-3AD203B41FA5}">
                      <a16:colId xmlns:a16="http://schemas.microsoft.com/office/drawing/2014/main" val="80588033"/>
                    </a:ext>
                  </a:extLst>
                </a:gridCol>
                <a:gridCol w="1499591">
                  <a:extLst>
                    <a:ext uri="{9D8B030D-6E8A-4147-A177-3AD203B41FA5}">
                      <a16:colId xmlns:a16="http://schemas.microsoft.com/office/drawing/2014/main" val="3232021241"/>
                    </a:ext>
                  </a:extLst>
                </a:gridCol>
              </a:tblGrid>
              <a:tr h="558178">
                <a:tc>
                  <a:txBody>
                    <a:bodyPr/>
                    <a:lstStyle/>
                    <a:p>
                      <a:pPr marL="0" marR="0" algn="ctr">
                        <a:lnSpc>
                          <a:spcPct val="115000"/>
                        </a:lnSpc>
                        <a:spcAft>
                          <a:spcPts val="800"/>
                        </a:spcAft>
                        <a:buNone/>
                      </a:pPr>
                      <a:r>
                        <a:rPr lang="en-US" sz="1800" kern="0" dirty="0">
                          <a:effectLst/>
                        </a:rPr>
                        <a:t>LOVE</a:t>
                      </a:r>
                    </a:p>
                    <a:p>
                      <a:pPr marL="0" marR="0" algn="ctr">
                        <a:lnSpc>
                          <a:spcPct val="115000"/>
                        </a:lnSpc>
                        <a:spcAft>
                          <a:spcPts val="800"/>
                        </a:spcAft>
                        <a:buNone/>
                      </a:pPr>
                      <a:endParaRPr lang="en-US" sz="1800" kern="100" dirty="0">
                        <a:effectLst/>
                      </a:endParaRPr>
                    </a:p>
                  </a:txBody>
                  <a:tcPr marL="38100" marR="38100" marT="38100" marB="38100"/>
                </a:tc>
                <a:tc>
                  <a:txBody>
                    <a:bodyPr/>
                    <a:lstStyle/>
                    <a:p>
                      <a:pPr marL="0" marR="0" algn="ctr">
                        <a:lnSpc>
                          <a:spcPct val="115000"/>
                        </a:lnSpc>
                        <a:spcAft>
                          <a:spcPts val="800"/>
                        </a:spcAft>
                        <a:buNone/>
                      </a:pPr>
                      <a:r>
                        <a:rPr lang="en-US" sz="1800" kern="0" dirty="0">
                          <a:effectLst/>
                        </a:rPr>
                        <a:t>THOUGHT</a:t>
                      </a:r>
                      <a:endParaRPr lang="en-US" sz="1800" kern="100" dirty="0">
                        <a:effectLst/>
                      </a:endParaRPr>
                    </a:p>
                  </a:txBody>
                  <a:tcPr marL="38100" marR="38100" marT="38100" marB="38100">
                    <a:solidFill>
                      <a:schemeClr val="accent4"/>
                    </a:solidFill>
                  </a:tcPr>
                </a:tc>
                <a:tc>
                  <a:txBody>
                    <a:bodyPr/>
                    <a:lstStyle/>
                    <a:p>
                      <a:pPr marL="0" marR="0" algn="ctr">
                        <a:lnSpc>
                          <a:spcPct val="115000"/>
                        </a:lnSpc>
                        <a:spcAft>
                          <a:spcPts val="800"/>
                        </a:spcAft>
                        <a:buNone/>
                      </a:pPr>
                      <a:r>
                        <a:rPr lang="en-US" sz="1800" kern="0" dirty="0">
                          <a:effectLst/>
                        </a:rPr>
                        <a:t>ACTION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solidFill>
                      <a:schemeClr val="accent6"/>
                    </a:solidFill>
                  </a:tcPr>
                </a:tc>
                <a:extLst>
                  <a:ext uri="{0D108BD9-81ED-4DB2-BD59-A6C34878D82A}">
                    <a16:rowId xmlns:a16="http://schemas.microsoft.com/office/drawing/2014/main" val="448264322"/>
                  </a:ext>
                </a:extLst>
              </a:tr>
              <a:tr h="1053853">
                <a:tc>
                  <a:txBody>
                    <a:bodyPr/>
                    <a:lstStyle/>
                    <a:p>
                      <a:pPr marL="0" marR="0">
                        <a:lnSpc>
                          <a:spcPct val="115000"/>
                        </a:lnSpc>
                        <a:spcAft>
                          <a:spcPts val="800"/>
                        </a:spcAft>
                        <a:buNone/>
                      </a:pPr>
                      <a:r>
                        <a:rPr lang="en-US" sz="1200" kern="0" dirty="0">
                          <a:effectLst/>
                        </a:rPr>
                        <a:t>9 (AGAPE-LOVE)</a:t>
                      </a:r>
                      <a:endParaRPr lang="en-US" sz="1200" kern="100" dirty="0">
                        <a:effectLst/>
                      </a:endParaRPr>
                    </a:p>
                    <a:p>
                      <a:pPr marL="0" marR="0">
                        <a:lnSpc>
                          <a:spcPct val="115000"/>
                        </a:lnSpc>
                        <a:spcAft>
                          <a:spcPts val="800"/>
                        </a:spcAft>
                        <a:buNone/>
                      </a:pPr>
                      <a:r>
                        <a:rPr lang="en-US" sz="1200" kern="0" dirty="0">
                          <a:effectLst/>
                        </a:rPr>
                        <a:t> </a:t>
                      </a:r>
                      <a:br>
                        <a:rPr lang="en-US" sz="1200" kern="0" dirty="0">
                          <a:effectLst/>
                        </a:rPr>
                      </a:br>
                      <a:br>
                        <a:rPr lang="en-US" sz="1200" kern="0" dirty="0">
                          <a:effectLst/>
                        </a:rPr>
                      </a:br>
                      <a:r>
                        <a:rPr lang="en-US" sz="1200" kern="0" dirty="0">
                          <a:effectLst/>
                        </a:rPr>
                        <a:t>old age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solidFill>
                      <a:srgbClr val="FF0000"/>
                    </a:solidFill>
                  </a:tcPr>
                </a:tc>
                <a:tc>
                  <a:txBody>
                    <a:bodyPr/>
                    <a:lstStyle/>
                    <a:p>
                      <a:pPr marL="0" marR="0">
                        <a:lnSpc>
                          <a:spcPct val="115000"/>
                        </a:lnSpc>
                        <a:spcAft>
                          <a:spcPts val="800"/>
                        </a:spcAft>
                        <a:buNone/>
                      </a:pPr>
                      <a:r>
                        <a:rPr lang="en-US" sz="1200" kern="0" dirty="0">
                          <a:effectLst/>
                        </a:rPr>
                        <a:t>8 EGO-INTEGRITY</a:t>
                      </a:r>
                      <a:endParaRPr lang="en-US" sz="1200" kern="100" dirty="0">
                        <a:effectLst/>
                      </a:endParaRPr>
                    </a:p>
                    <a:p>
                      <a:pPr marL="0" marR="0">
                        <a:lnSpc>
                          <a:spcPct val="115000"/>
                        </a:lnSpc>
                        <a:spcAft>
                          <a:spcPts val="800"/>
                        </a:spcAft>
                        <a:buNone/>
                      </a:pPr>
                      <a:r>
                        <a:rPr lang="en-US" sz="1200" kern="0" dirty="0">
                          <a:effectLst/>
                        </a:rPr>
                        <a:t>Renunciation-wisdom</a:t>
                      </a:r>
                      <a:endParaRPr lang="en-US" sz="1200" kern="100" dirty="0">
                        <a:effectLst/>
                      </a:endParaRPr>
                    </a:p>
                    <a:p>
                      <a:pPr marL="0" marR="0">
                        <a:lnSpc>
                          <a:spcPct val="115000"/>
                        </a:lnSpc>
                        <a:spcAft>
                          <a:spcPts val="800"/>
                        </a:spcAft>
                        <a:buNone/>
                      </a:pPr>
                      <a:r>
                        <a:rPr lang="en-US" sz="1200" kern="0" dirty="0">
                          <a:effectLst/>
                        </a:rPr>
                        <a:t>40 - 65</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solidFill>
                      <a:schemeClr val="accent4"/>
                    </a:solidFill>
                  </a:tcPr>
                </a:tc>
                <a:tc>
                  <a:txBody>
                    <a:bodyPr/>
                    <a:lstStyle/>
                    <a:p>
                      <a:pPr marL="0" marR="0">
                        <a:lnSpc>
                          <a:spcPct val="115000"/>
                        </a:lnSpc>
                        <a:spcAft>
                          <a:spcPts val="800"/>
                        </a:spcAft>
                        <a:buNone/>
                      </a:pPr>
                      <a:r>
                        <a:rPr lang="en-US" sz="1200" kern="0" dirty="0">
                          <a:effectLst/>
                        </a:rPr>
                        <a:t>7 GENERATIVITY</a:t>
                      </a:r>
                      <a:endParaRPr lang="en-US" sz="1200" kern="100" dirty="0">
                        <a:effectLst/>
                      </a:endParaRPr>
                    </a:p>
                    <a:p>
                      <a:pPr marL="0" marR="0">
                        <a:lnSpc>
                          <a:spcPct val="115000"/>
                        </a:lnSpc>
                        <a:spcAft>
                          <a:spcPts val="800"/>
                        </a:spcAft>
                        <a:buNone/>
                      </a:pPr>
                      <a:r>
                        <a:rPr lang="en-US" sz="1200" kern="0" dirty="0">
                          <a:effectLst/>
                        </a:rPr>
                        <a:t>Production-care</a:t>
                      </a:r>
                      <a:endParaRPr lang="en-US" sz="1200" kern="100" dirty="0">
                        <a:effectLst/>
                      </a:endParaRPr>
                    </a:p>
                    <a:p>
                      <a:pPr marL="0" marR="0">
                        <a:lnSpc>
                          <a:spcPct val="115000"/>
                        </a:lnSpc>
                        <a:spcAft>
                          <a:spcPts val="800"/>
                        </a:spcAft>
                        <a:buNone/>
                      </a:pPr>
                      <a:r>
                        <a:rPr lang="en-US" sz="1200" kern="0" dirty="0">
                          <a:effectLst/>
                        </a:rPr>
                        <a:t>26-40</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solidFill>
                      <a:schemeClr val="accent6"/>
                    </a:solidFill>
                  </a:tcPr>
                </a:tc>
                <a:extLst>
                  <a:ext uri="{0D108BD9-81ED-4DB2-BD59-A6C34878D82A}">
                    <a16:rowId xmlns:a16="http://schemas.microsoft.com/office/drawing/2014/main" val="845463734"/>
                  </a:ext>
                </a:extLst>
              </a:tr>
              <a:tr h="1549529">
                <a:tc>
                  <a:txBody>
                    <a:bodyPr/>
                    <a:lstStyle/>
                    <a:p>
                      <a:pPr marL="0" marR="0">
                        <a:lnSpc>
                          <a:spcPct val="115000"/>
                        </a:lnSpc>
                        <a:spcAft>
                          <a:spcPts val="800"/>
                        </a:spcAft>
                        <a:buNone/>
                      </a:pPr>
                      <a:r>
                        <a:rPr lang="en-US" sz="1200" kern="0" dirty="0">
                          <a:effectLst/>
                        </a:rPr>
                        <a:t>6 INTIMACY</a:t>
                      </a:r>
                      <a:endParaRPr lang="en-US" sz="1200" kern="100" dirty="0">
                        <a:effectLst/>
                      </a:endParaRPr>
                    </a:p>
                    <a:p>
                      <a:pPr marL="0" marR="0">
                        <a:lnSpc>
                          <a:spcPct val="115000"/>
                        </a:lnSpc>
                        <a:spcAft>
                          <a:spcPts val="800"/>
                        </a:spcAft>
                        <a:buNone/>
                      </a:pPr>
                      <a:r>
                        <a:rPr lang="en-US" sz="1200" kern="0" dirty="0">
                          <a:effectLst/>
                        </a:rPr>
                        <a:t>(Creativity)</a:t>
                      </a:r>
                      <a:endParaRPr lang="en-US" sz="1200" kern="100" dirty="0">
                        <a:effectLst/>
                      </a:endParaRPr>
                    </a:p>
                    <a:p>
                      <a:pPr marL="0" marR="0">
                        <a:lnSpc>
                          <a:spcPct val="115000"/>
                        </a:lnSpc>
                        <a:spcAft>
                          <a:spcPts val="800"/>
                        </a:spcAft>
                        <a:buNone/>
                      </a:pPr>
                      <a:r>
                        <a:rPr lang="en-US" sz="1200" kern="0" dirty="0">
                          <a:effectLst/>
                        </a:rPr>
                        <a:t>Love-affiliation</a:t>
                      </a:r>
                      <a:endParaRPr lang="en-US" sz="1200" kern="100" dirty="0">
                        <a:effectLst/>
                      </a:endParaRPr>
                    </a:p>
                    <a:p>
                      <a:pPr marL="0" marR="0">
                        <a:lnSpc>
                          <a:spcPct val="115000"/>
                        </a:lnSpc>
                        <a:spcAft>
                          <a:spcPts val="800"/>
                        </a:spcAft>
                        <a:buNone/>
                      </a:pPr>
                      <a:r>
                        <a:rPr lang="en-US" sz="1200" kern="0" dirty="0">
                          <a:effectLst/>
                        </a:rPr>
                        <a:t>18-25</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solidFill>
                      <a:srgbClr val="FF0000"/>
                    </a:solidFill>
                  </a:tcPr>
                </a:tc>
                <a:tc>
                  <a:txBody>
                    <a:bodyPr/>
                    <a:lstStyle/>
                    <a:p>
                      <a:pPr marL="0" marR="0">
                        <a:lnSpc>
                          <a:spcPct val="115000"/>
                        </a:lnSpc>
                        <a:spcAft>
                          <a:spcPts val="800"/>
                        </a:spcAft>
                        <a:buNone/>
                      </a:pPr>
                      <a:r>
                        <a:rPr lang="en-US" sz="1200" kern="0" dirty="0">
                          <a:effectLst/>
                        </a:rPr>
                        <a:t>5 IDENTITY</a:t>
                      </a:r>
                      <a:endParaRPr lang="en-US" sz="1200" kern="100" dirty="0">
                        <a:effectLst/>
                      </a:endParaRPr>
                    </a:p>
                    <a:p>
                      <a:pPr marL="0" marR="0">
                        <a:lnSpc>
                          <a:spcPct val="115000"/>
                        </a:lnSpc>
                        <a:spcAft>
                          <a:spcPts val="800"/>
                        </a:spcAft>
                        <a:buNone/>
                      </a:pPr>
                      <a:r>
                        <a:rPr lang="en-US" sz="1200" kern="0" dirty="0">
                          <a:effectLst/>
                        </a:rPr>
                        <a:t>Formal operations</a:t>
                      </a:r>
                      <a:endParaRPr lang="en-US" sz="1200" kern="100" dirty="0">
                        <a:effectLst/>
                      </a:endParaRPr>
                    </a:p>
                    <a:p>
                      <a:pPr marL="0" marR="0">
                        <a:lnSpc>
                          <a:spcPct val="115000"/>
                        </a:lnSpc>
                        <a:spcAft>
                          <a:spcPts val="800"/>
                        </a:spcAft>
                        <a:buNone/>
                      </a:pPr>
                      <a:r>
                        <a:rPr lang="en-US" sz="1200" kern="0" dirty="0">
                          <a:effectLst/>
                        </a:rPr>
                        <a:t>Devotion-fidelity</a:t>
                      </a:r>
                      <a:endParaRPr lang="en-US" sz="1200" kern="100" dirty="0">
                        <a:effectLst/>
                      </a:endParaRPr>
                    </a:p>
                    <a:p>
                      <a:pPr marL="0" marR="0">
                        <a:lnSpc>
                          <a:spcPct val="115000"/>
                        </a:lnSpc>
                        <a:spcAft>
                          <a:spcPts val="800"/>
                        </a:spcAft>
                        <a:buNone/>
                      </a:pPr>
                      <a:r>
                        <a:rPr lang="en-US" sz="1200" kern="0" dirty="0">
                          <a:effectLst/>
                        </a:rPr>
                        <a:t>13-17</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solidFill>
                      <a:schemeClr val="accent4"/>
                    </a:solidFill>
                  </a:tcPr>
                </a:tc>
                <a:tc>
                  <a:txBody>
                    <a:bodyPr/>
                    <a:lstStyle/>
                    <a:p>
                      <a:pPr marL="0" marR="0">
                        <a:lnSpc>
                          <a:spcPct val="115000"/>
                        </a:lnSpc>
                        <a:spcAft>
                          <a:spcPts val="800"/>
                        </a:spcAft>
                        <a:buNone/>
                      </a:pPr>
                      <a:r>
                        <a:rPr lang="en-US" sz="1200" kern="0" dirty="0">
                          <a:effectLst/>
                        </a:rPr>
                        <a:t>4 INDUSTRY</a:t>
                      </a:r>
                      <a:endParaRPr lang="en-US" sz="1200" kern="100" dirty="0">
                        <a:effectLst/>
                      </a:endParaRPr>
                    </a:p>
                    <a:p>
                      <a:pPr marL="0" marR="0">
                        <a:lnSpc>
                          <a:spcPct val="115000"/>
                        </a:lnSpc>
                        <a:spcAft>
                          <a:spcPts val="800"/>
                        </a:spcAft>
                        <a:buNone/>
                      </a:pPr>
                      <a:r>
                        <a:rPr lang="en-US" sz="1200" kern="0" dirty="0">
                          <a:effectLst/>
                        </a:rPr>
                        <a:t>Concrete operations</a:t>
                      </a:r>
                      <a:endParaRPr lang="en-US" sz="1200" kern="100" dirty="0">
                        <a:effectLst/>
                      </a:endParaRPr>
                    </a:p>
                    <a:p>
                      <a:pPr marL="0" marR="0">
                        <a:lnSpc>
                          <a:spcPct val="115000"/>
                        </a:lnSpc>
                        <a:spcAft>
                          <a:spcPts val="800"/>
                        </a:spcAft>
                        <a:buNone/>
                      </a:pPr>
                      <a:r>
                        <a:rPr lang="en-US" sz="1200" kern="0" dirty="0">
                          <a:effectLst/>
                        </a:rPr>
                        <a:t>Method-competence</a:t>
                      </a:r>
                      <a:endParaRPr lang="en-US" sz="1200" kern="100" dirty="0">
                        <a:effectLst/>
                      </a:endParaRPr>
                    </a:p>
                    <a:p>
                      <a:pPr marL="0" marR="0">
                        <a:lnSpc>
                          <a:spcPct val="115000"/>
                        </a:lnSpc>
                        <a:spcAft>
                          <a:spcPts val="800"/>
                        </a:spcAft>
                        <a:buNone/>
                      </a:pPr>
                      <a:r>
                        <a:rPr lang="en-US" sz="1200" kern="0" dirty="0">
                          <a:effectLst/>
                        </a:rPr>
                        <a:t>7-12</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solidFill>
                      <a:schemeClr val="accent6"/>
                    </a:solidFill>
                  </a:tcPr>
                </a:tc>
                <a:extLst>
                  <a:ext uri="{0D108BD9-81ED-4DB2-BD59-A6C34878D82A}">
                    <a16:rowId xmlns:a16="http://schemas.microsoft.com/office/drawing/2014/main" val="4182752795"/>
                  </a:ext>
                </a:extLst>
              </a:tr>
              <a:tr h="1349909">
                <a:tc>
                  <a:txBody>
                    <a:bodyPr/>
                    <a:lstStyle/>
                    <a:p>
                      <a:pPr marL="0" marR="0">
                        <a:lnSpc>
                          <a:spcPct val="115000"/>
                        </a:lnSpc>
                        <a:spcAft>
                          <a:spcPts val="800"/>
                        </a:spcAft>
                        <a:buNone/>
                      </a:pPr>
                      <a:r>
                        <a:rPr lang="en-US" sz="1200" kern="0" dirty="0">
                          <a:effectLst/>
                        </a:rPr>
                        <a:t>3 INITIATIVE</a:t>
                      </a:r>
                      <a:endParaRPr lang="en-US" sz="1200" kern="100" dirty="0">
                        <a:effectLst/>
                      </a:endParaRPr>
                    </a:p>
                    <a:p>
                      <a:pPr marL="0" marR="0">
                        <a:lnSpc>
                          <a:spcPct val="115000"/>
                        </a:lnSpc>
                        <a:spcAft>
                          <a:spcPts val="800"/>
                        </a:spcAft>
                        <a:buNone/>
                      </a:pPr>
                      <a:r>
                        <a:rPr lang="en-US" sz="1200" kern="0" dirty="0">
                          <a:effectLst/>
                        </a:rPr>
                        <a:t>Intuitive</a:t>
                      </a:r>
                      <a:endParaRPr lang="en-US" sz="1200" kern="100" dirty="0">
                        <a:effectLst/>
                      </a:endParaRPr>
                    </a:p>
                    <a:p>
                      <a:pPr marL="0" marR="0">
                        <a:lnSpc>
                          <a:spcPct val="115000"/>
                        </a:lnSpc>
                        <a:spcAft>
                          <a:spcPts val="800"/>
                        </a:spcAft>
                        <a:buNone/>
                      </a:pPr>
                      <a:r>
                        <a:rPr lang="en-US" sz="1200" kern="0" dirty="0">
                          <a:effectLst/>
                        </a:rPr>
                        <a:t>Direction-purpose</a:t>
                      </a:r>
                      <a:endParaRPr lang="en-US" sz="1200" kern="100" dirty="0">
                        <a:effectLst/>
                      </a:endParaRPr>
                    </a:p>
                    <a:p>
                      <a:pPr marL="0" marR="0">
                        <a:lnSpc>
                          <a:spcPct val="115000"/>
                        </a:lnSpc>
                        <a:spcAft>
                          <a:spcPts val="800"/>
                        </a:spcAft>
                        <a:buNone/>
                      </a:pPr>
                      <a:r>
                        <a:rPr lang="en-US" sz="1200" kern="0" dirty="0">
                          <a:effectLst/>
                        </a:rPr>
                        <a:t>4-6</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solidFill>
                      <a:srgbClr val="FF0000"/>
                    </a:solidFill>
                  </a:tcPr>
                </a:tc>
                <a:tc>
                  <a:txBody>
                    <a:bodyPr/>
                    <a:lstStyle/>
                    <a:p>
                      <a:pPr marL="0" marR="0">
                        <a:lnSpc>
                          <a:spcPct val="115000"/>
                        </a:lnSpc>
                        <a:spcAft>
                          <a:spcPts val="800"/>
                        </a:spcAft>
                        <a:buNone/>
                      </a:pPr>
                      <a:r>
                        <a:rPr lang="en-US" sz="1200" kern="0" dirty="0">
                          <a:effectLst/>
                        </a:rPr>
                        <a:t>2 AUTONOMY</a:t>
                      </a:r>
                      <a:endParaRPr lang="en-US" sz="1200" kern="100" dirty="0">
                        <a:effectLst/>
                      </a:endParaRPr>
                    </a:p>
                    <a:p>
                      <a:pPr marL="0" marR="0">
                        <a:lnSpc>
                          <a:spcPct val="115000"/>
                        </a:lnSpc>
                        <a:spcAft>
                          <a:spcPts val="800"/>
                        </a:spcAft>
                        <a:buNone/>
                      </a:pPr>
                      <a:r>
                        <a:rPr lang="en-US" sz="1200" kern="0" dirty="0">
                          <a:effectLst/>
                        </a:rPr>
                        <a:t>Pre-operational</a:t>
                      </a:r>
                      <a:endParaRPr lang="en-US" sz="1200" kern="100" dirty="0">
                        <a:effectLst/>
                      </a:endParaRPr>
                    </a:p>
                    <a:p>
                      <a:pPr marL="0" marR="0">
                        <a:lnSpc>
                          <a:spcPct val="115000"/>
                        </a:lnSpc>
                        <a:spcAft>
                          <a:spcPts val="800"/>
                        </a:spcAft>
                        <a:buNone/>
                      </a:pPr>
                      <a:r>
                        <a:rPr lang="en-US" sz="1200" kern="0" dirty="0">
                          <a:effectLst/>
                        </a:rPr>
                        <a:t>Self-control-willpower</a:t>
                      </a:r>
                      <a:endParaRPr lang="en-US" sz="1200" kern="100" dirty="0">
                        <a:effectLst/>
                      </a:endParaRPr>
                    </a:p>
                    <a:p>
                      <a:pPr marL="0" marR="0">
                        <a:lnSpc>
                          <a:spcPct val="115000"/>
                        </a:lnSpc>
                        <a:spcAft>
                          <a:spcPts val="800"/>
                        </a:spcAft>
                        <a:buNone/>
                      </a:pPr>
                      <a:r>
                        <a:rPr lang="en-US" sz="1200" kern="0" dirty="0">
                          <a:effectLst/>
                        </a:rPr>
                        <a:t>2-3</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solidFill>
                      <a:schemeClr val="accent4"/>
                    </a:solidFill>
                  </a:tcPr>
                </a:tc>
                <a:tc>
                  <a:txBody>
                    <a:bodyPr/>
                    <a:lstStyle/>
                    <a:p>
                      <a:pPr marL="0" marR="0">
                        <a:lnSpc>
                          <a:spcPct val="115000"/>
                        </a:lnSpc>
                        <a:spcAft>
                          <a:spcPts val="800"/>
                        </a:spcAft>
                        <a:buNone/>
                      </a:pPr>
                      <a:r>
                        <a:rPr lang="en-US" sz="1200" kern="0" dirty="0">
                          <a:effectLst/>
                        </a:rPr>
                        <a:t>1 TRUST</a:t>
                      </a:r>
                      <a:endParaRPr lang="en-US" sz="1200" kern="100" dirty="0">
                        <a:effectLst/>
                      </a:endParaRPr>
                    </a:p>
                    <a:p>
                      <a:pPr marL="0" marR="0">
                        <a:lnSpc>
                          <a:spcPct val="115000"/>
                        </a:lnSpc>
                        <a:spcAft>
                          <a:spcPts val="800"/>
                        </a:spcAft>
                        <a:buNone/>
                      </a:pPr>
                      <a:r>
                        <a:rPr lang="en-US" sz="1200" kern="0" dirty="0">
                          <a:effectLst/>
                        </a:rPr>
                        <a:t>Sensorimotor</a:t>
                      </a:r>
                      <a:endParaRPr lang="en-US" sz="1200" kern="100" dirty="0">
                        <a:effectLst/>
                      </a:endParaRPr>
                    </a:p>
                    <a:p>
                      <a:pPr marL="0" marR="0">
                        <a:lnSpc>
                          <a:spcPct val="115000"/>
                        </a:lnSpc>
                        <a:spcAft>
                          <a:spcPts val="800"/>
                        </a:spcAft>
                        <a:buNone/>
                      </a:pPr>
                      <a:r>
                        <a:rPr lang="en-US" sz="1200" kern="0" dirty="0">
                          <a:effectLst/>
                        </a:rPr>
                        <a:t>Drive-hope</a:t>
                      </a:r>
                      <a:endParaRPr lang="en-US" sz="1200" kern="100" dirty="0">
                        <a:effectLst/>
                      </a:endParaRPr>
                    </a:p>
                    <a:p>
                      <a:pPr marL="0" marR="0">
                        <a:lnSpc>
                          <a:spcPct val="115000"/>
                        </a:lnSpc>
                        <a:spcAft>
                          <a:spcPts val="800"/>
                        </a:spcAft>
                        <a:buNone/>
                      </a:pPr>
                      <a:r>
                        <a:rPr lang="en-US" sz="1200" kern="0" dirty="0">
                          <a:effectLst/>
                        </a:rPr>
                        <a:t>0-1</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8100" marR="38100" marT="38100" marB="38100">
                    <a:solidFill>
                      <a:schemeClr val="accent6"/>
                    </a:solidFill>
                  </a:tcPr>
                </a:tc>
                <a:extLst>
                  <a:ext uri="{0D108BD9-81ED-4DB2-BD59-A6C34878D82A}">
                    <a16:rowId xmlns:a16="http://schemas.microsoft.com/office/drawing/2014/main" val="3734686476"/>
                  </a:ext>
                </a:extLst>
              </a:tr>
            </a:tbl>
          </a:graphicData>
        </a:graphic>
      </p:graphicFrame>
      <p:sp>
        <p:nvSpPr>
          <p:cNvPr id="4" name="Slide Number Placeholder 3">
            <a:extLst>
              <a:ext uri="{FF2B5EF4-FFF2-40B4-BE49-F238E27FC236}">
                <a16:creationId xmlns:a16="http://schemas.microsoft.com/office/drawing/2014/main" id="{3D01863E-AC87-B2B1-44BC-98BC475B56FF}"/>
              </a:ext>
            </a:extLst>
          </p:cNvPr>
          <p:cNvSpPr>
            <a:spLocks noGrp="1"/>
          </p:cNvSpPr>
          <p:nvPr>
            <p:ph type="sldNum" sz="quarter" idx="12"/>
          </p:nvPr>
        </p:nvSpPr>
        <p:spPr/>
        <p:txBody>
          <a:bodyPr/>
          <a:lstStyle/>
          <a:p>
            <a:fld id="{CFBB6ADE-E75F-EC4C-A5D7-2AC4FB333CE6}" type="slidenum">
              <a:rPr lang="en-US" smtClean="0"/>
              <a:t>25</a:t>
            </a:fld>
            <a:endParaRPr lang="en-US"/>
          </a:p>
        </p:txBody>
      </p:sp>
      <p:sp>
        <p:nvSpPr>
          <p:cNvPr id="14" name="TextBox 13">
            <a:extLst>
              <a:ext uri="{FF2B5EF4-FFF2-40B4-BE49-F238E27FC236}">
                <a16:creationId xmlns:a16="http://schemas.microsoft.com/office/drawing/2014/main" id="{E5152B77-E042-E1CF-14A1-6580E7E99998}"/>
              </a:ext>
            </a:extLst>
          </p:cNvPr>
          <p:cNvSpPr txBox="1"/>
          <p:nvPr/>
        </p:nvSpPr>
        <p:spPr>
          <a:xfrm>
            <a:off x="1250204" y="2288531"/>
            <a:ext cx="967381" cy="830997"/>
          </a:xfrm>
          <a:prstGeom prst="rect">
            <a:avLst/>
          </a:prstGeom>
          <a:noFill/>
        </p:spPr>
        <p:txBody>
          <a:bodyPr wrap="none" rtlCol="0">
            <a:spAutoFit/>
          </a:bodyPr>
          <a:lstStyle/>
          <a:p>
            <a:r>
              <a:rPr lang="en-US" sz="1600" b="1" dirty="0">
                <a:solidFill>
                  <a:srgbClr val="FF0000"/>
                </a:solidFill>
              </a:rPr>
              <a:t>Inner</a:t>
            </a:r>
          </a:p>
          <a:p>
            <a:r>
              <a:rPr lang="en-US" sz="1600" b="1" dirty="0">
                <a:solidFill>
                  <a:srgbClr val="FF0000"/>
                </a:solidFill>
              </a:rPr>
              <a:t>Rational</a:t>
            </a:r>
          </a:p>
          <a:p>
            <a:r>
              <a:rPr lang="en-US" sz="1600" b="1" dirty="0">
                <a:solidFill>
                  <a:srgbClr val="FF0000"/>
                </a:solidFill>
              </a:rPr>
              <a:t>- adult</a:t>
            </a:r>
          </a:p>
        </p:txBody>
      </p:sp>
      <p:sp>
        <p:nvSpPr>
          <p:cNvPr id="15" name="TextBox 14">
            <a:extLst>
              <a:ext uri="{FF2B5EF4-FFF2-40B4-BE49-F238E27FC236}">
                <a16:creationId xmlns:a16="http://schemas.microsoft.com/office/drawing/2014/main" id="{6049B3B2-6737-E27E-4698-E70B3DBB73D1}"/>
              </a:ext>
            </a:extLst>
          </p:cNvPr>
          <p:cNvSpPr txBox="1"/>
          <p:nvPr/>
        </p:nvSpPr>
        <p:spPr>
          <a:xfrm>
            <a:off x="1208296" y="3514069"/>
            <a:ext cx="967381" cy="830997"/>
          </a:xfrm>
          <a:prstGeom prst="rect">
            <a:avLst/>
          </a:prstGeom>
          <a:noFill/>
        </p:spPr>
        <p:txBody>
          <a:bodyPr wrap="none" rtlCol="0">
            <a:spAutoFit/>
          </a:bodyPr>
          <a:lstStyle/>
          <a:p>
            <a:r>
              <a:rPr lang="en-US" sz="1600" b="1" dirty="0">
                <a:solidFill>
                  <a:schemeClr val="accent4"/>
                </a:solidFill>
              </a:rPr>
              <a:t>Outer</a:t>
            </a:r>
          </a:p>
          <a:p>
            <a:r>
              <a:rPr lang="en-US" sz="1600" b="1" dirty="0">
                <a:solidFill>
                  <a:schemeClr val="accent4"/>
                </a:solidFill>
              </a:rPr>
              <a:t>Rational</a:t>
            </a:r>
          </a:p>
          <a:p>
            <a:r>
              <a:rPr lang="en-US" sz="1600" b="1" dirty="0">
                <a:solidFill>
                  <a:schemeClr val="accent4"/>
                </a:solidFill>
              </a:rPr>
              <a:t>- youth</a:t>
            </a:r>
          </a:p>
        </p:txBody>
      </p:sp>
      <p:sp>
        <p:nvSpPr>
          <p:cNvPr id="16" name="TextBox 15">
            <a:extLst>
              <a:ext uri="{FF2B5EF4-FFF2-40B4-BE49-F238E27FC236}">
                <a16:creationId xmlns:a16="http://schemas.microsoft.com/office/drawing/2014/main" id="{038DB67D-A79E-C10C-3E7C-02C4167AF753}"/>
              </a:ext>
            </a:extLst>
          </p:cNvPr>
          <p:cNvSpPr txBox="1"/>
          <p:nvPr/>
        </p:nvSpPr>
        <p:spPr>
          <a:xfrm>
            <a:off x="1208296" y="4985828"/>
            <a:ext cx="939681" cy="584775"/>
          </a:xfrm>
          <a:prstGeom prst="rect">
            <a:avLst/>
          </a:prstGeom>
          <a:noFill/>
        </p:spPr>
        <p:txBody>
          <a:bodyPr wrap="none" rtlCol="0">
            <a:spAutoFit/>
          </a:bodyPr>
          <a:lstStyle/>
          <a:p>
            <a:r>
              <a:rPr lang="en-US" sz="1600" b="1" dirty="0">
                <a:solidFill>
                  <a:schemeClr val="accent6"/>
                </a:solidFill>
              </a:rPr>
              <a:t>Sensual</a:t>
            </a:r>
          </a:p>
          <a:p>
            <a:r>
              <a:rPr lang="en-US" sz="1600" b="1" dirty="0">
                <a:solidFill>
                  <a:schemeClr val="accent6"/>
                </a:solidFill>
              </a:rPr>
              <a:t>- child</a:t>
            </a:r>
          </a:p>
        </p:txBody>
      </p:sp>
    </p:spTree>
    <p:extLst>
      <p:ext uri="{BB962C8B-B14F-4D97-AF65-F5344CB8AC3E}">
        <p14:creationId xmlns:p14="http://schemas.microsoft.com/office/powerpoint/2010/main" val="789234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E31236-B7E4-DC74-7191-2547DE2BEE14}"/>
              </a:ext>
            </a:extLst>
          </p:cNvPr>
          <p:cNvSpPr>
            <a:spLocks noGrp="1"/>
          </p:cNvSpPr>
          <p:nvPr>
            <p:ph type="title"/>
          </p:nvPr>
        </p:nvSpPr>
        <p:spPr/>
        <p:txBody>
          <a:bodyPr/>
          <a:lstStyle/>
          <a:p>
            <a:r>
              <a:rPr lang="en-US" dirty="0"/>
              <a:t>Using these ideas</a:t>
            </a:r>
          </a:p>
        </p:txBody>
      </p:sp>
      <p:sp>
        <p:nvSpPr>
          <p:cNvPr id="6" name="Content Placeholder 5">
            <a:extLst>
              <a:ext uri="{FF2B5EF4-FFF2-40B4-BE49-F238E27FC236}">
                <a16:creationId xmlns:a16="http://schemas.microsoft.com/office/drawing/2014/main" id="{C3C0AA68-7872-821C-EBCE-757F275D02EE}"/>
              </a:ext>
            </a:extLst>
          </p:cNvPr>
          <p:cNvSpPr>
            <a:spLocks noGrp="1"/>
          </p:cNvSpPr>
          <p:nvPr>
            <p:ph idx="1"/>
          </p:nvPr>
        </p:nvSpPr>
        <p:spPr/>
        <p:txBody>
          <a:bodyPr/>
          <a:lstStyle/>
          <a:p>
            <a:r>
              <a:rPr lang="en-US" dirty="0"/>
              <a:t>We can now see how to</a:t>
            </a:r>
          </a:p>
          <a:p>
            <a:pPr lvl="1"/>
            <a:r>
              <a:rPr lang="en-US" dirty="0"/>
              <a:t>use ideas of influx and degrees and correspondences</a:t>
            </a:r>
          </a:p>
          <a:p>
            <a:pPr lvl="1"/>
            <a:r>
              <a:rPr lang="en-US" dirty="0"/>
              <a:t>understand some basic steps of what happens in psychology.</a:t>
            </a:r>
          </a:p>
          <a:p>
            <a:endParaRPr lang="en-US" dirty="0"/>
          </a:p>
        </p:txBody>
      </p:sp>
      <p:sp>
        <p:nvSpPr>
          <p:cNvPr id="4" name="Slide Number Placeholder 3">
            <a:extLst>
              <a:ext uri="{FF2B5EF4-FFF2-40B4-BE49-F238E27FC236}">
                <a16:creationId xmlns:a16="http://schemas.microsoft.com/office/drawing/2014/main" id="{97923492-2388-322A-D520-C8DFDAE804C0}"/>
              </a:ext>
            </a:extLst>
          </p:cNvPr>
          <p:cNvSpPr>
            <a:spLocks noGrp="1"/>
          </p:cNvSpPr>
          <p:nvPr>
            <p:ph type="sldNum" sz="quarter" idx="12"/>
          </p:nvPr>
        </p:nvSpPr>
        <p:spPr/>
        <p:txBody>
          <a:bodyPr/>
          <a:lstStyle/>
          <a:p>
            <a:fld id="{CFBB6ADE-E75F-EC4C-A5D7-2AC4FB333CE6}" type="slidenum">
              <a:rPr lang="en-US" smtClean="0"/>
              <a:t>26</a:t>
            </a:fld>
            <a:endParaRPr lang="en-US"/>
          </a:p>
        </p:txBody>
      </p:sp>
    </p:spTree>
    <p:extLst>
      <p:ext uri="{BB962C8B-B14F-4D97-AF65-F5344CB8AC3E}">
        <p14:creationId xmlns:p14="http://schemas.microsoft.com/office/powerpoint/2010/main" val="1462993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A08B7-0E76-5449-32A7-83C8D87E25B5}"/>
              </a:ext>
            </a:extLst>
          </p:cNvPr>
          <p:cNvSpPr>
            <a:spLocks noGrp="1"/>
          </p:cNvSpPr>
          <p:nvPr>
            <p:ph type="title"/>
          </p:nvPr>
        </p:nvSpPr>
        <p:spPr>
          <a:xfrm>
            <a:off x="628649" y="365126"/>
            <a:ext cx="8124205" cy="1325563"/>
          </a:xfrm>
        </p:spPr>
        <p:txBody>
          <a:bodyPr/>
          <a:lstStyle/>
          <a:p>
            <a:r>
              <a:rPr lang="en-US" dirty="0"/>
              <a:t>These degrees connected by influx:</a:t>
            </a:r>
            <a:br>
              <a:rPr lang="en-US" dirty="0"/>
            </a:br>
            <a:r>
              <a:rPr lang="en-US" dirty="0"/>
              <a:t>downward and to the right</a:t>
            </a:r>
          </a:p>
        </p:txBody>
      </p:sp>
      <p:sp>
        <p:nvSpPr>
          <p:cNvPr id="4" name="Slide Number Placeholder 3">
            <a:extLst>
              <a:ext uri="{FF2B5EF4-FFF2-40B4-BE49-F238E27FC236}">
                <a16:creationId xmlns:a16="http://schemas.microsoft.com/office/drawing/2014/main" id="{A2215219-5B57-8D6C-4206-8BF7B504D810}"/>
              </a:ext>
            </a:extLst>
          </p:cNvPr>
          <p:cNvSpPr>
            <a:spLocks noGrp="1"/>
          </p:cNvSpPr>
          <p:nvPr>
            <p:ph type="sldNum" sz="quarter" idx="12"/>
          </p:nvPr>
        </p:nvSpPr>
        <p:spPr/>
        <p:txBody>
          <a:bodyPr/>
          <a:lstStyle/>
          <a:p>
            <a:fld id="{CFBB6ADE-E75F-EC4C-A5D7-2AC4FB333CE6}" type="slidenum">
              <a:rPr lang="en-US" smtClean="0"/>
              <a:t>27</a:t>
            </a:fld>
            <a:endParaRPr lang="en-US"/>
          </a:p>
        </p:txBody>
      </p:sp>
      <p:graphicFrame>
        <p:nvGraphicFramePr>
          <p:cNvPr id="14" name="Content Placeholder 13">
            <a:extLst>
              <a:ext uri="{FF2B5EF4-FFF2-40B4-BE49-F238E27FC236}">
                <a16:creationId xmlns:a16="http://schemas.microsoft.com/office/drawing/2014/main" id="{1FE0F902-D25F-AC42-4D2D-F5F515B8F010}"/>
              </a:ext>
            </a:extLst>
          </p:cNvPr>
          <p:cNvGraphicFramePr>
            <a:graphicFrameLocks noGrp="1"/>
          </p:cNvGraphicFramePr>
          <p:nvPr>
            <p:ph idx="1"/>
            <p:extLst>
              <p:ext uri="{D42A27DB-BD31-4B8C-83A1-F6EECF244321}">
                <p14:modId xmlns:p14="http://schemas.microsoft.com/office/powerpoint/2010/main" val="3376836658"/>
              </p:ext>
            </p:extLst>
          </p:nvPr>
        </p:nvGraphicFramePr>
        <p:xfrm>
          <a:off x="771896" y="1690689"/>
          <a:ext cx="7743455" cy="4614511"/>
        </p:xfrm>
        <a:graphic>
          <a:graphicData uri="http://schemas.openxmlformats.org/drawingml/2006/table">
            <a:tbl>
              <a:tblPr firstRow="1" bandRow="1">
                <a:tableStyleId>{5C22544A-7EE6-4342-B048-85BDC9FD1C3A}</a:tableStyleId>
              </a:tblPr>
              <a:tblGrid>
                <a:gridCol w="1033153">
                  <a:extLst>
                    <a:ext uri="{9D8B030D-6E8A-4147-A177-3AD203B41FA5}">
                      <a16:colId xmlns:a16="http://schemas.microsoft.com/office/drawing/2014/main" val="1566659244"/>
                    </a:ext>
                  </a:extLst>
                </a:gridCol>
                <a:gridCol w="1603169">
                  <a:extLst>
                    <a:ext uri="{9D8B030D-6E8A-4147-A177-3AD203B41FA5}">
                      <a16:colId xmlns:a16="http://schemas.microsoft.com/office/drawing/2014/main" val="2814450878"/>
                    </a:ext>
                  </a:extLst>
                </a:gridCol>
                <a:gridCol w="1843994">
                  <a:extLst>
                    <a:ext uri="{9D8B030D-6E8A-4147-A177-3AD203B41FA5}">
                      <a16:colId xmlns:a16="http://schemas.microsoft.com/office/drawing/2014/main" val="1220004793"/>
                    </a:ext>
                  </a:extLst>
                </a:gridCol>
                <a:gridCol w="1608006">
                  <a:extLst>
                    <a:ext uri="{9D8B030D-6E8A-4147-A177-3AD203B41FA5}">
                      <a16:colId xmlns:a16="http://schemas.microsoft.com/office/drawing/2014/main" val="3067596048"/>
                    </a:ext>
                  </a:extLst>
                </a:gridCol>
                <a:gridCol w="1655133">
                  <a:extLst>
                    <a:ext uri="{9D8B030D-6E8A-4147-A177-3AD203B41FA5}">
                      <a16:colId xmlns:a16="http://schemas.microsoft.com/office/drawing/2014/main" val="1788334200"/>
                    </a:ext>
                  </a:extLst>
                </a:gridCol>
              </a:tblGrid>
              <a:tr h="1454140">
                <a:tc>
                  <a:txBody>
                    <a:bodyPr/>
                    <a:lstStyle/>
                    <a:p>
                      <a:pPr marL="0" marR="0">
                        <a:lnSpc>
                          <a:spcPct val="115000"/>
                        </a:lnSpc>
                        <a:spcAft>
                          <a:spcPts val="800"/>
                        </a:spcAft>
                        <a:buNone/>
                      </a:pPr>
                      <a:r>
                        <a:rPr lang="en-US" sz="1600" kern="100" dirty="0">
                          <a:effectLst/>
                        </a:rPr>
                        <a:t> </a:t>
                      </a:r>
                      <a:r>
                        <a:rPr lang="en-US" sz="1600" kern="100" dirty="0">
                          <a:solidFill>
                            <a:schemeClr val="tx1"/>
                          </a:solidFill>
                          <a:effectLst/>
                        </a:rPr>
                        <a:t>Stage where first appears</a:t>
                      </a:r>
                      <a:endParaRPr lang="en-US" sz="1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oFill/>
                  </a:tcPr>
                </a:tc>
                <a:tc>
                  <a:txBody>
                    <a:bodyPr/>
                    <a:lstStyle/>
                    <a:p>
                      <a:pPr marL="0" marR="0">
                        <a:lnSpc>
                          <a:spcPct val="115000"/>
                        </a:lnSpc>
                        <a:spcAft>
                          <a:spcPts val="800"/>
                        </a:spcAft>
                        <a:buNone/>
                      </a:pPr>
                      <a:endParaRPr lang="en-US" sz="1600" kern="100" dirty="0">
                        <a:solidFill>
                          <a:schemeClr val="tx1"/>
                        </a:solidFill>
                        <a:effectLst/>
                      </a:endParaRPr>
                    </a:p>
                    <a:p>
                      <a:pPr marL="0" marR="0">
                        <a:lnSpc>
                          <a:spcPct val="115000"/>
                        </a:lnSpc>
                        <a:spcAft>
                          <a:spcPts val="800"/>
                        </a:spcAft>
                        <a:buNone/>
                      </a:pPr>
                      <a:endParaRPr lang="en-US" sz="1600" kern="100" dirty="0">
                        <a:solidFill>
                          <a:schemeClr val="tx1"/>
                        </a:solidFill>
                        <a:effectLst/>
                      </a:endParaRPr>
                    </a:p>
                    <a:p>
                      <a:pPr marL="0" marR="0">
                        <a:lnSpc>
                          <a:spcPct val="115000"/>
                        </a:lnSpc>
                        <a:spcAft>
                          <a:spcPts val="800"/>
                        </a:spcAft>
                        <a:buNone/>
                      </a:pPr>
                      <a:r>
                        <a:rPr lang="en-US" sz="1600" kern="100" dirty="0">
                          <a:solidFill>
                            <a:schemeClr val="tx1"/>
                          </a:solidFill>
                          <a:effectLst/>
                        </a:rPr>
                        <a:t>Swedenborg’s</a:t>
                      </a:r>
                      <a:br>
                        <a:rPr lang="en-US" sz="1600" kern="100" dirty="0">
                          <a:solidFill>
                            <a:schemeClr val="tx1"/>
                          </a:solidFill>
                          <a:effectLst/>
                        </a:rPr>
                      </a:br>
                      <a:r>
                        <a:rPr lang="en-US" sz="1600" kern="100" dirty="0">
                          <a:solidFill>
                            <a:schemeClr val="tx1"/>
                          </a:solidFill>
                          <a:effectLst/>
                        </a:rPr>
                        <a:t>stage</a:t>
                      </a:r>
                      <a:endParaRPr lang="en-US" sz="1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oFill/>
                  </a:tcPr>
                </a:tc>
                <a:tc>
                  <a:txBody>
                    <a:bodyPr/>
                    <a:lstStyle/>
                    <a:p>
                      <a:pPr marL="0" marR="0">
                        <a:lnSpc>
                          <a:spcPct val="115000"/>
                        </a:lnSpc>
                        <a:spcAft>
                          <a:spcPts val="800"/>
                        </a:spcAft>
                        <a:buNone/>
                      </a:pPr>
                      <a:r>
                        <a:rPr lang="en-US" sz="1600" kern="100" dirty="0">
                          <a:effectLst/>
                        </a:rPr>
                        <a:t>1.</a:t>
                      </a:r>
                      <a:br>
                        <a:rPr lang="en-US" sz="1600" kern="100" dirty="0">
                          <a:effectLst/>
                        </a:rPr>
                      </a:br>
                      <a:r>
                        <a:rPr lang="en-US" sz="1600" kern="100" dirty="0">
                          <a:effectLst/>
                        </a:rPr>
                        <a:t>Thoughts of </a:t>
                      </a:r>
                      <a:br>
                        <a:rPr lang="en-US" sz="1600" kern="100" dirty="0">
                          <a:effectLst/>
                        </a:rPr>
                      </a:br>
                      <a:r>
                        <a:rPr lang="en-US" sz="1600" kern="100" dirty="0">
                          <a:effectLst/>
                        </a:rPr>
                        <a:t>Desiring</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2700" marR="12700" marT="12700" marB="12700"/>
                </a:tc>
                <a:tc>
                  <a:txBody>
                    <a:bodyPr/>
                    <a:lstStyle/>
                    <a:p>
                      <a:pPr marL="0" marR="0">
                        <a:lnSpc>
                          <a:spcPct val="115000"/>
                        </a:lnSpc>
                        <a:spcAft>
                          <a:spcPts val="800"/>
                        </a:spcAft>
                        <a:buNone/>
                      </a:pPr>
                      <a:r>
                        <a:rPr lang="en-US" sz="1600" kern="100" dirty="0">
                          <a:effectLst/>
                        </a:rPr>
                        <a:t>3.</a:t>
                      </a:r>
                      <a:br>
                        <a:rPr lang="en-US" sz="1600" kern="100" dirty="0">
                          <a:effectLst/>
                        </a:rPr>
                      </a:br>
                      <a:r>
                        <a:rPr lang="en-US" sz="1600" kern="100" dirty="0">
                          <a:effectLst/>
                        </a:rPr>
                        <a:t>Thoughts of Thinking</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2700" marR="12700" marT="12700" marB="12700"/>
                </a:tc>
                <a:tc>
                  <a:txBody>
                    <a:bodyPr/>
                    <a:lstStyle/>
                    <a:p>
                      <a:pPr marL="0" marR="0">
                        <a:lnSpc>
                          <a:spcPct val="115000"/>
                        </a:lnSpc>
                        <a:spcAft>
                          <a:spcPts val="800"/>
                        </a:spcAft>
                        <a:buNone/>
                      </a:pPr>
                      <a:r>
                        <a:rPr lang="en-US" sz="1600" kern="100">
                          <a:effectLst/>
                        </a:rPr>
                        <a:t>3.</a:t>
                      </a:r>
                      <a:br>
                        <a:rPr lang="en-US" sz="1600" kern="100">
                          <a:effectLst/>
                        </a:rPr>
                      </a:br>
                      <a:r>
                        <a:rPr lang="en-US" sz="1600" kern="100">
                          <a:effectLst/>
                        </a:rPr>
                        <a:t>Thoughts of Effects: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12700" marR="12700" marT="12700" marB="12700"/>
                </a:tc>
                <a:extLst>
                  <a:ext uri="{0D108BD9-81ED-4DB2-BD59-A6C34878D82A}">
                    <a16:rowId xmlns:a16="http://schemas.microsoft.com/office/drawing/2014/main" val="707974922"/>
                  </a:ext>
                </a:extLst>
              </a:tr>
              <a:tr h="1021817">
                <a:tc>
                  <a:txBody>
                    <a:bodyPr/>
                    <a:lstStyle/>
                    <a:p>
                      <a:pPr marL="0" marR="0">
                        <a:lnSpc>
                          <a:spcPct val="115000"/>
                        </a:lnSpc>
                        <a:spcAft>
                          <a:spcPts val="800"/>
                        </a:spcAft>
                        <a:buNone/>
                      </a:pPr>
                      <a:r>
                        <a:rPr lang="en-US" sz="1600" kern="100">
                          <a:effectLst/>
                        </a:rPr>
                        <a:t>Maturity</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marL="0" marR="0">
                        <a:lnSpc>
                          <a:spcPct val="115000"/>
                        </a:lnSpc>
                        <a:spcAft>
                          <a:spcPts val="800"/>
                        </a:spcAft>
                        <a:buNone/>
                      </a:pPr>
                      <a:r>
                        <a:rPr lang="en-US" sz="1600" b="1" kern="100" dirty="0">
                          <a:effectLst/>
                        </a:rPr>
                        <a:t>Higher rational:</a:t>
                      </a:r>
                      <a:br>
                        <a:rPr lang="en-US" sz="1600" kern="100" dirty="0">
                          <a:effectLst/>
                        </a:rPr>
                      </a:br>
                      <a:br>
                        <a:rPr lang="en-US" sz="1600" kern="100" dirty="0">
                          <a:effectLst/>
                        </a:rPr>
                      </a:br>
                      <a:r>
                        <a:rPr lang="en-US" sz="1600" kern="100" dirty="0">
                          <a:effectLst/>
                        </a:rPr>
                        <a:t>thoughts of </a:t>
                      </a:r>
                      <a:r>
                        <a:rPr lang="en-US" sz="1600" b="1" kern="100" dirty="0">
                          <a:effectLst/>
                        </a:rPr>
                        <a:t>loves</a:t>
                      </a:r>
                      <a:r>
                        <a:rPr lang="en-US" sz="1600" kern="100" dirty="0">
                          <a:effectLst/>
                        </a:rPr>
                        <a: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marL="0" marR="0">
                        <a:lnSpc>
                          <a:spcPct val="115000"/>
                        </a:lnSpc>
                        <a:spcAft>
                          <a:spcPts val="800"/>
                        </a:spcAft>
                        <a:buNone/>
                      </a:pPr>
                      <a:r>
                        <a:rPr lang="en-US" sz="1600" kern="100" dirty="0">
                          <a:effectLst/>
                        </a:rPr>
                        <a:t>thoughts of ends of love</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2700" marR="12700" marT="12700" marB="12700">
                    <a:solidFill>
                      <a:schemeClr val="accent4">
                        <a:lumMod val="40000"/>
                        <a:lumOff val="60000"/>
                      </a:schemeClr>
                    </a:solidFill>
                  </a:tcPr>
                </a:tc>
                <a:tc>
                  <a:txBody>
                    <a:bodyPr/>
                    <a:lstStyle/>
                    <a:p>
                      <a:pPr marL="0" marR="0">
                        <a:lnSpc>
                          <a:spcPct val="115000"/>
                        </a:lnSpc>
                        <a:spcAft>
                          <a:spcPts val="800"/>
                        </a:spcAft>
                        <a:buNone/>
                      </a:pPr>
                      <a:r>
                        <a:rPr lang="en-US" sz="1600" kern="100">
                          <a:effectLst/>
                        </a:rPr>
                        <a:t>Thoughts of means of loves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12700" marR="12700" marT="12700" marB="12700">
                    <a:solidFill>
                      <a:schemeClr val="accent4">
                        <a:lumMod val="40000"/>
                        <a:lumOff val="60000"/>
                      </a:schemeClr>
                    </a:solidFill>
                  </a:tcPr>
                </a:tc>
                <a:tc>
                  <a:txBody>
                    <a:bodyPr/>
                    <a:lstStyle/>
                    <a:p>
                      <a:pPr marL="0" marR="0">
                        <a:lnSpc>
                          <a:spcPct val="115000"/>
                        </a:lnSpc>
                        <a:spcAft>
                          <a:spcPts val="800"/>
                        </a:spcAft>
                        <a:buNone/>
                      </a:pPr>
                      <a:r>
                        <a:rPr lang="en-US" sz="1600" kern="100">
                          <a:effectLst/>
                        </a:rPr>
                        <a:t>Thoughts of effects of loves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12700" marR="12700" marT="12700" marB="12700">
                    <a:solidFill>
                      <a:schemeClr val="accent4">
                        <a:lumMod val="40000"/>
                        <a:lumOff val="60000"/>
                      </a:schemeClr>
                    </a:solidFill>
                  </a:tcPr>
                </a:tc>
                <a:extLst>
                  <a:ext uri="{0D108BD9-81ED-4DB2-BD59-A6C34878D82A}">
                    <a16:rowId xmlns:a16="http://schemas.microsoft.com/office/drawing/2014/main" val="2614016290"/>
                  </a:ext>
                </a:extLst>
              </a:tr>
              <a:tr h="843945">
                <a:tc>
                  <a:txBody>
                    <a:bodyPr/>
                    <a:lstStyle/>
                    <a:p>
                      <a:pPr marL="0" marR="0">
                        <a:lnSpc>
                          <a:spcPct val="115000"/>
                        </a:lnSpc>
                        <a:spcAft>
                          <a:spcPts val="800"/>
                        </a:spcAft>
                        <a:buNone/>
                      </a:pPr>
                      <a:r>
                        <a:rPr lang="en-US" sz="1600" kern="100">
                          <a:effectLst/>
                        </a:rPr>
                        <a:t>Youth</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marL="0" marR="0">
                        <a:lnSpc>
                          <a:spcPct val="115000"/>
                        </a:lnSpc>
                        <a:spcAft>
                          <a:spcPts val="800"/>
                        </a:spcAft>
                        <a:buNone/>
                      </a:pPr>
                      <a:r>
                        <a:rPr lang="en-US" sz="1600" b="1" kern="100" dirty="0">
                          <a:effectLst/>
                        </a:rPr>
                        <a:t>Scientific rational</a:t>
                      </a:r>
                    </a:p>
                    <a:p>
                      <a:pPr marL="0" marR="0">
                        <a:lnSpc>
                          <a:spcPct val="115000"/>
                        </a:lnSpc>
                        <a:spcAft>
                          <a:spcPts val="800"/>
                        </a:spcAft>
                        <a:buNone/>
                      </a:pPr>
                      <a:r>
                        <a:rPr lang="en-US" sz="1600" kern="100" dirty="0">
                          <a:effectLst/>
                        </a:rPr>
                        <a:t>thoughts of </a:t>
                      </a:r>
                      <a:r>
                        <a:rPr lang="en-US" sz="1600" b="1" kern="100" dirty="0">
                          <a:effectLst/>
                        </a:rPr>
                        <a:t>thoughts</a:t>
                      </a:r>
                      <a:r>
                        <a:rPr lang="en-US" sz="1600" kern="100" dirty="0">
                          <a:effectLst/>
                        </a:rPr>
                        <a: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marL="0" marR="0">
                        <a:lnSpc>
                          <a:spcPct val="115000"/>
                        </a:lnSpc>
                        <a:spcAft>
                          <a:spcPts val="800"/>
                        </a:spcAft>
                        <a:buNone/>
                      </a:pPr>
                      <a:r>
                        <a:rPr lang="en-US" sz="1600" kern="100" dirty="0">
                          <a:effectLst/>
                        </a:rPr>
                        <a:t>thoughts of ends of thoughts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2700" marR="12700" marT="12700" marB="12700">
                    <a:solidFill>
                      <a:schemeClr val="accent4">
                        <a:lumMod val="40000"/>
                        <a:lumOff val="60000"/>
                      </a:schemeClr>
                    </a:solidFill>
                  </a:tcPr>
                </a:tc>
                <a:tc>
                  <a:txBody>
                    <a:bodyPr/>
                    <a:lstStyle/>
                    <a:p>
                      <a:pPr marL="0" marR="0">
                        <a:lnSpc>
                          <a:spcPct val="115000"/>
                        </a:lnSpc>
                        <a:spcAft>
                          <a:spcPts val="800"/>
                        </a:spcAft>
                        <a:buNone/>
                      </a:pPr>
                      <a:r>
                        <a:rPr lang="en-US" sz="1600" kern="100" dirty="0">
                          <a:effectLst/>
                        </a:rPr>
                        <a:t>Thoughts of means of thoughts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2700" marR="12700" marT="12700" marB="12700">
                    <a:solidFill>
                      <a:schemeClr val="accent4">
                        <a:lumMod val="40000"/>
                        <a:lumOff val="60000"/>
                      </a:schemeClr>
                    </a:solidFill>
                  </a:tcPr>
                </a:tc>
                <a:tc>
                  <a:txBody>
                    <a:bodyPr/>
                    <a:lstStyle/>
                    <a:p>
                      <a:pPr marL="0" marR="0">
                        <a:lnSpc>
                          <a:spcPct val="115000"/>
                        </a:lnSpc>
                        <a:spcAft>
                          <a:spcPts val="800"/>
                        </a:spcAft>
                        <a:buNone/>
                      </a:pPr>
                      <a:r>
                        <a:rPr lang="en-US" sz="1600" kern="100">
                          <a:effectLst/>
                        </a:rPr>
                        <a:t>Thoughts of effects of thoughts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12700" marR="12700" marT="12700" marB="12700">
                    <a:solidFill>
                      <a:schemeClr val="accent4">
                        <a:lumMod val="40000"/>
                        <a:lumOff val="60000"/>
                      </a:schemeClr>
                    </a:solidFill>
                  </a:tcPr>
                </a:tc>
                <a:extLst>
                  <a:ext uri="{0D108BD9-81ED-4DB2-BD59-A6C34878D82A}">
                    <a16:rowId xmlns:a16="http://schemas.microsoft.com/office/drawing/2014/main" val="778465947"/>
                  </a:ext>
                </a:extLst>
              </a:tr>
              <a:tr h="843945">
                <a:tc>
                  <a:txBody>
                    <a:bodyPr/>
                    <a:lstStyle/>
                    <a:p>
                      <a:pPr marL="0" marR="0">
                        <a:lnSpc>
                          <a:spcPct val="115000"/>
                        </a:lnSpc>
                        <a:spcAft>
                          <a:spcPts val="800"/>
                        </a:spcAft>
                        <a:buNone/>
                      </a:pPr>
                      <a:r>
                        <a:rPr lang="en-US" sz="1600" kern="100">
                          <a:effectLst/>
                        </a:rPr>
                        <a:t>Child</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marL="0" marR="0">
                        <a:lnSpc>
                          <a:spcPct val="115000"/>
                        </a:lnSpc>
                        <a:spcAft>
                          <a:spcPts val="800"/>
                        </a:spcAft>
                        <a:buNone/>
                      </a:pPr>
                      <a:r>
                        <a:rPr lang="en-US" sz="1600" b="1" kern="100" dirty="0">
                          <a:effectLst/>
                        </a:rPr>
                        <a:t>External mind:</a:t>
                      </a:r>
                    </a:p>
                    <a:p>
                      <a:pPr marL="0" marR="0">
                        <a:lnSpc>
                          <a:spcPct val="115000"/>
                        </a:lnSpc>
                        <a:spcAft>
                          <a:spcPts val="800"/>
                        </a:spcAft>
                        <a:buNone/>
                      </a:pPr>
                      <a:r>
                        <a:rPr lang="en-US" sz="1600" kern="100" dirty="0">
                          <a:effectLst/>
                        </a:rPr>
                        <a:t>thoughts of </a:t>
                      </a:r>
                      <a:r>
                        <a:rPr lang="en-US" sz="1600" b="1" kern="100" dirty="0">
                          <a:effectLst/>
                        </a:rPr>
                        <a:t>actions</a:t>
                      </a:r>
                      <a:r>
                        <a:rPr lang="en-US" sz="1600" kern="100" dirty="0">
                          <a:effectLst/>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marL="0" marR="0">
                        <a:lnSpc>
                          <a:spcPct val="115000"/>
                        </a:lnSpc>
                        <a:spcAft>
                          <a:spcPts val="800"/>
                        </a:spcAft>
                        <a:buNone/>
                      </a:pPr>
                      <a:r>
                        <a:rPr lang="en-US" sz="1600" kern="100">
                          <a:effectLst/>
                        </a:rPr>
                        <a:t>thoughts of ends of actions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12700" marR="12700" marT="12700" marB="12700">
                    <a:solidFill>
                      <a:schemeClr val="accent4">
                        <a:lumMod val="40000"/>
                        <a:lumOff val="60000"/>
                      </a:schemeClr>
                    </a:solidFill>
                  </a:tcPr>
                </a:tc>
                <a:tc>
                  <a:txBody>
                    <a:bodyPr/>
                    <a:lstStyle/>
                    <a:p>
                      <a:pPr marL="0" marR="0">
                        <a:lnSpc>
                          <a:spcPct val="115000"/>
                        </a:lnSpc>
                        <a:spcAft>
                          <a:spcPts val="800"/>
                        </a:spcAft>
                        <a:buNone/>
                      </a:pPr>
                      <a:r>
                        <a:rPr lang="en-US" sz="1600" kern="100" dirty="0">
                          <a:effectLst/>
                        </a:rPr>
                        <a:t>Thoughts of means of actions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2700" marR="12700" marT="12700" marB="12700">
                    <a:solidFill>
                      <a:schemeClr val="accent4">
                        <a:lumMod val="40000"/>
                        <a:lumOff val="60000"/>
                      </a:schemeClr>
                    </a:solidFill>
                  </a:tcPr>
                </a:tc>
                <a:tc>
                  <a:txBody>
                    <a:bodyPr/>
                    <a:lstStyle/>
                    <a:p>
                      <a:pPr marL="0" marR="0">
                        <a:lnSpc>
                          <a:spcPct val="115000"/>
                        </a:lnSpc>
                        <a:spcAft>
                          <a:spcPts val="800"/>
                        </a:spcAft>
                        <a:buNone/>
                      </a:pPr>
                      <a:r>
                        <a:rPr lang="en-US" sz="1600" kern="100" dirty="0">
                          <a:effectLst/>
                        </a:rPr>
                        <a:t>Thoughts of effects of actions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2700" marR="12700" marT="12700" marB="12700">
                    <a:solidFill>
                      <a:schemeClr val="accent4">
                        <a:lumMod val="40000"/>
                        <a:lumOff val="60000"/>
                      </a:schemeClr>
                    </a:solidFill>
                  </a:tcPr>
                </a:tc>
                <a:extLst>
                  <a:ext uri="{0D108BD9-81ED-4DB2-BD59-A6C34878D82A}">
                    <a16:rowId xmlns:a16="http://schemas.microsoft.com/office/drawing/2014/main" val="3970289"/>
                  </a:ext>
                </a:extLst>
              </a:tr>
            </a:tbl>
          </a:graphicData>
        </a:graphic>
      </p:graphicFrame>
    </p:spTree>
    <p:extLst>
      <p:ext uri="{BB962C8B-B14F-4D97-AF65-F5344CB8AC3E}">
        <p14:creationId xmlns:p14="http://schemas.microsoft.com/office/powerpoint/2010/main" val="1539714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87B52-9051-4D1C-D6D4-BCF7B240D61D}"/>
              </a:ext>
            </a:extLst>
          </p:cNvPr>
          <p:cNvSpPr>
            <a:spLocks noGrp="1"/>
          </p:cNvSpPr>
          <p:nvPr>
            <p:ph type="title"/>
          </p:nvPr>
        </p:nvSpPr>
        <p:spPr/>
        <p:txBody>
          <a:bodyPr/>
          <a:lstStyle/>
          <a:p>
            <a:r>
              <a:rPr lang="en-US" dirty="0"/>
              <a:t>Connecting Mental to the Spiritual and Physical Degrees</a:t>
            </a:r>
          </a:p>
        </p:txBody>
      </p:sp>
      <p:sp>
        <p:nvSpPr>
          <p:cNvPr id="3" name="Content Placeholder 2">
            <a:extLst>
              <a:ext uri="{FF2B5EF4-FFF2-40B4-BE49-F238E27FC236}">
                <a16:creationId xmlns:a16="http://schemas.microsoft.com/office/drawing/2014/main" id="{10AE6333-53E2-51E5-A261-D250448865C0}"/>
              </a:ext>
            </a:extLst>
          </p:cNvPr>
          <p:cNvSpPr>
            <a:spLocks noGrp="1"/>
          </p:cNvSpPr>
          <p:nvPr>
            <p:ph idx="1"/>
          </p:nvPr>
        </p:nvSpPr>
        <p:spPr/>
        <p:txBody>
          <a:bodyPr/>
          <a:lstStyle/>
          <a:p>
            <a:r>
              <a:rPr lang="en-US" dirty="0"/>
              <a:t>We have been talking about ‘Mental Degrees’.</a:t>
            </a:r>
          </a:p>
          <a:p>
            <a:r>
              <a:rPr lang="en-US" dirty="0"/>
              <a:t>Swedenborg calls these the ‘Spiritual in the Natural’. Sometimes just ‘natural’.</a:t>
            </a:r>
          </a:p>
          <a:p>
            <a:endParaRPr lang="en-US" dirty="0"/>
          </a:p>
          <a:p>
            <a:r>
              <a:rPr lang="en-US" dirty="0"/>
              <a:t>These should be connected </a:t>
            </a:r>
            <a:br>
              <a:rPr lang="en-US" dirty="0"/>
            </a:br>
            <a:r>
              <a:rPr lang="en-US" dirty="0"/>
              <a:t>to the Spiritual Heavens above,</a:t>
            </a:r>
            <a:br>
              <a:rPr lang="en-US" dirty="0"/>
            </a:br>
            <a:r>
              <a:rPr lang="en-US" dirty="0"/>
              <a:t>and to the Physical Degrees in the body.</a:t>
            </a:r>
          </a:p>
          <a:p>
            <a:endParaRPr lang="en-US" dirty="0"/>
          </a:p>
          <a:p>
            <a:r>
              <a:rPr lang="en-US" dirty="0"/>
              <a:t>All connected by influx and correspondences:</a:t>
            </a:r>
          </a:p>
        </p:txBody>
      </p:sp>
      <p:sp>
        <p:nvSpPr>
          <p:cNvPr id="4" name="Slide Number Placeholder 3">
            <a:extLst>
              <a:ext uri="{FF2B5EF4-FFF2-40B4-BE49-F238E27FC236}">
                <a16:creationId xmlns:a16="http://schemas.microsoft.com/office/drawing/2014/main" id="{221B6D94-FCEB-84C7-73EE-3984458F84B3}"/>
              </a:ext>
            </a:extLst>
          </p:cNvPr>
          <p:cNvSpPr>
            <a:spLocks noGrp="1"/>
          </p:cNvSpPr>
          <p:nvPr>
            <p:ph type="sldNum" sz="quarter" idx="12"/>
          </p:nvPr>
        </p:nvSpPr>
        <p:spPr/>
        <p:txBody>
          <a:bodyPr/>
          <a:lstStyle/>
          <a:p>
            <a:fld id="{CFBB6ADE-E75F-EC4C-A5D7-2AC4FB333CE6}" type="slidenum">
              <a:rPr lang="en-US" smtClean="0"/>
              <a:t>28</a:t>
            </a:fld>
            <a:endParaRPr lang="en-US"/>
          </a:p>
        </p:txBody>
      </p:sp>
    </p:spTree>
    <p:extLst>
      <p:ext uri="{BB962C8B-B14F-4D97-AF65-F5344CB8AC3E}">
        <p14:creationId xmlns:p14="http://schemas.microsoft.com/office/powerpoint/2010/main" val="3995462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04E3C-F2AD-F7C0-C8AE-4CC0718CD9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3BD1E6-2263-30C3-4641-AFBA00CBBD21}"/>
              </a:ext>
            </a:extLst>
          </p:cNvPr>
          <p:cNvSpPr>
            <a:spLocks noGrp="1"/>
          </p:cNvSpPr>
          <p:nvPr>
            <p:ph type="title"/>
          </p:nvPr>
        </p:nvSpPr>
        <p:spPr/>
        <p:txBody>
          <a:bodyPr/>
          <a:lstStyle/>
          <a:p>
            <a:r>
              <a:rPr lang="en-US" dirty="0"/>
              <a:t>Part of the Biggest Picture</a:t>
            </a:r>
          </a:p>
        </p:txBody>
      </p:sp>
      <p:sp>
        <p:nvSpPr>
          <p:cNvPr id="4" name="Slide Number Placeholder 3">
            <a:extLst>
              <a:ext uri="{FF2B5EF4-FFF2-40B4-BE49-F238E27FC236}">
                <a16:creationId xmlns:a16="http://schemas.microsoft.com/office/drawing/2014/main" id="{567469AE-CBF3-1353-D0E6-FCFACBFFAB17}"/>
              </a:ext>
            </a:extLst>
          </p:cNvPr>
          <p:cNvSpPr>
            <a:spLocks noGrp="1"/>
          </p:cNvSpPr>
          <p:nvPr>
            <p:ph type="sldNum" sz="quarter" idx="12"/>
          </p:nvPr>
        </p:nvSpPr>
        <p:spPr/>
        <p:txBody>
          <a:bodyPr/>
          <a:lstStyle/>
          <a:p>
            <a:fld id="{CFBB6ADE-E75F-EC4C-A5D7-2AC4FB333CE6}" type="slidenum">
              <a:rPr lang="en-US" smtClean="0"/>
              <a:t>29</a:t>
            </a:fld>
            <a:endParaRPr lang="en-US"/>
          </a:p>
        </p:txBody>
      </p:sp>
      <p:graphicFrame>
        <p:nvGraphicFramePr>
          <p:cNvPr id="8" name="Content Placeholder 7">
            <a:extLst>
              <a:ext uri="{FF2B5EF4-FFF2-40B4-BE49-F238E27FC236}">
                <a16:creationId xmlns:a16="http://schemas.microsoft.com/office/drawing/2014/main" id="{FEDB7826-B123-88AF-4210-EF84906F3DB3}"/>
              </a:ext>
            </a:extLst>
          </p:cNvPr>
          <p:cNvGraphicFramePr>
            <a:graphicFrameLocks noGrp="1"/>
          </p:cNvGraphicFramePr>
          <p:nvPr>
            <p:ph idx="1"/>
          </p:nvPr>
        </p:nvGraphicFramePr>
        <p:xfrm>
          <a:off x="533648" y="2118892"/>
          <a:ext cx="7886700" cy="3809255"/>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693431389"/>
                    </a:ext>
                  </a:extLst>
                </a:gridCol>
                <a:gridCol w="2628900">
                  <a:extLst>
                    <a:ext uri="{9D8B030D-6E8A-4147-A177-3AD203B41FA5}">
                      <a16:colId xmlns:a16="http://schemas.microsoft.com/office/drawing/2014/main" val="4165900698"/>
                    </a:ext>
                  </a:extLst>
                </a:gridCol>
                <a:gridCol w="2628900">
                  <a:extLst>
                    <a:ext uri="{9D8B030D-6E8A-4147-A177-3AD203B41FA5}">
                      <a16:colId xmlns:a16="http://schemas.microsoft.com/office/drawing/2014/main" val="3676907933"/>
                    </a:ext>
                  </a:extLst>
                </a:gridCol>
              </a:tblGrid>
              <a:tr h="1571450">
                <a:tc>
                  <a:txBody>
                    <a:bodyPr/>
                    <a:lstStyle/>
                    <a:p>
                      <a:pPr marL="0" marR="0" algn="ct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Spiritual Degrees</a:t>
                      </a:r>
                    </a:p>
                    <a:p>
                      <a:pPr marL="0" marR="0" algn="ct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Spiritual substances </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forming loves:</a:t>
                      </a:r>
                    </a:p>
                  </a:txBody>
                  <a:tcPr marL="12700" marR="12700" marT="12700" marB="12700"/>
                </a:tc>
                <a:tc>
                  <a:txBody>
                    <a:bodyPr/>
                    <a:lstStyle/>
                    <a:p>
                      <a:pPr marL="0" marR="0" algn="ct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2.</a:t>
                      </a:r>
                      <a:br>
                        <a:rPr lang="en-US" sz="1800" b="1" kern="100" dirty="0">
                          <a:effectLst/>
                          <a:latin typeface="Aptos" panose="020B0004020202020204" pitchFamily="34" charset="0"/>
                          <a:ea typeface="Aptos" panose="020B0004020202020204" pitchFamily="34" charset="0"/>
                          <a:cs typeface="Times New Roman" panose="02020603050405020304" pitchFamily="18" charset="0"/>
                        </a:rPr>
                      </a:b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Mental Degrees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mental substances forming thoughts: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2700" marR="12700" marT="12700" marB="12700">
                    <a:solidFill>
                      <a:schemeClr val="accent2"/>
                    </a:solidFill>
                  </a:tcPr>
                </a:tc>
                <a:tc>
                  <a:txBody>
                    <a:bodyPr/>
                    <a:lstStyle/>
                    <a:p>
                      <a:pPr marL="0" marR="0" algn="ct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3.</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Physical Degrees</a:t>
                      </a:r>
                    </a:p>
                    <a:p>
                      <a:pPr marL="0" marR="0" algn="ct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physical substances </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forming effects: </a:t>
                      </a:r>
                    </a:p>
                  </a:txBody>
                  <a:tcPr marL="12700" marR="12700" marT="12700" marB="12700"/>
                </a:tc>
                <a:extLst>
                  <a:ext uri="{0D108BD9-81ED-4DB2-BD59-A6C34878D82A}">
                    <a16:rowId xmlns:a16="http://schemas.microsoft.com/office/drawing/2014/main" val="1696470587"/>
                  </a:ext>
                </a:extLst>
              </a:tr>
              <a:tr h="874337">
                <a:tc>
                  <a:txBody>
                    <a:bodyPr/>
                    <a:lstStyle/>
                    <a:p>
                      <a:pPr marL="0" marR="0" algn="ctr">
                        <a:lnSpc>
                          <a:spcPct val="115000"/>
                        </a:lnSpc>
                        <a:spcAft>
                          <a:spcPts val="800"/>
                        </a:spcAft>
                        <a:buNone/>
                      </a:pP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love of loving: </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1.1 </a:t>
                      </a:r>
                    </a:p>
                  </a:txBody>
                  <a:tcPr marL="12700" marR="12700" marT="12700" marB="12700"/>
                </a:tc>
                <a:tc>
                  <a:txBody>
                    <a:bodyPr/>
                    <a:lstStyle/>
                    <a:p>
                      <a:pPr marL="0" marR="0" algn="ctr">
                        <a:lnSpc>
                          <a:spcPct val="115000"/>
                        </a:lnSpc>
                        <a:spcAft>
                          <a:spcPts val="800"/>
                        </a:spcAft>
                        <a:buNone/>
                      </a:pPr>
                      <a:br>
                        <a:rPr lang="en-US" sz="1800" b="1" kern="100" dirty="0">
                          <a:effectLst/>
                          <a:latin typeface="Aptos" panose="020B0004020202020204" pitchFamily="34" charset="0"/>
                          <a:ea typeface="Aptos" panose="020B0004020202020204" pitchFamily="34" charset="0"/>
                          <a:cs typeface="Times New Roman" panose="02020603050405020304" pitchFamily="18" charset="0"/>
                        </a:rPr>
                      </a:br>
                      <a:r>
                        <a:rPr lang="en-US" sz="1800" b="1" kern="100" dirty="0">
                          <a:effectLst/>
                          <a:latin typeface="Aptos" panose="020B0004020202020204" pitchFamily="34" charset="0"/>
                          <a:ea typeface="Aptos" panose="020B0004020202020204" pitchFamily="34" charset="0"/>
                          <a:cs typeface="Times New Roman" panose="02020603050405020304" pitchFamily="18" charset="0"/>
                        </a:rPr>
                        <a:t>thoughts of loves:</a:t>
                      </a:r>
                      <a:br>
                        <a:rPr lang="en-US" sz="1800" b="1" kern="100" dirty="0">
                          <a:effectLst/>
                          <a:latin typeface="Aptos" panose="020B0004020202020204" pitchFamily="34" charset="0"/>
                          <a:ea typeface="Aptos" panose="020B0004020202020204" pitchFamily="34" charset="0"/>
                          <a:cs typeface="Times New Roman" panose="02020603050405020304" pitchFamily="18" charset="0"/>
                        </a:rPr>
                      </a:br>
                      <a:r>
                        <a:rPr lang="en-US" sz="1800" b="1" kern="100" dirty="0">
                          <a:effectLst/>
                          <a:latin typeface="Aptos" panose="020B0004020202020204" pitchFamily="34" charset="0"/>
                          <a:ea typeface="Aptos" panose="020B0004020202020204" pitchFamily="34" charset="0"/>
                          <a:cs typeface="Times New Roman" panose="02020603050405020304" pitchFamily="18" charset="0"/>
                        </a:rPr>
                        <a:t>2.1 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2700" marR="12700" marT="12700" marB="12700">
                    <a:solidFill>
                      <a:schemeClr val="accent2"/>
                    </a:solidFill>
                  </a:tcPr>
                </a:tc>
                <a:tc>
                  <a:txBody>
                    <a:bodyPr/>
                    <a:lstStyle/>
                    <a:p>
                      <a:pPr marL="0" marR="0" algn="ctr">
                        <a:lnSpc>
                          <a:spcPct val="115000"/>
                        </a:lnSpc>
                        <a:spcAft>
                          <a:spcPts val="800"/>
                        </a:spcAft>
                        <a:buNone/>
                      </a:pP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effects from loves: </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3.1 </a:t>
                      </a:r>
                    </a:p>
                  </a:txBody>
                  <a:tcPr marL="12700" marR="12700" marT="12700" marB="12700"/>
                </a:tc>
                <a:extLst>
                  <a:ext uri="{0D108BD9-81ED-4DB2-BD59-A6C34878D82A}">
                    <a16:rowId xmlns:a16="http://schemas.microsoft.com/office/drawing/2014/main" val="1176132206"/>
                  </a:ext>
                </a:extLst>
              </a:tr>
              <a:tr h="589681">
                <a:tc>
                  <a:txBody>
                    <a:bodyPr/>
                    <a:lstStyle/>
                    <a:p>
                      <a:pPr marL="0" marR="0" algn="ct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love of thoughts: </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1.2 </a:t>
                      </a:r>
                    </a:p>
                  </a:txBody>
                  <a:tcPr marL="12700" marR="12700" marT="12700" marB="12700"/>
                </a:tc>
                <a:tc>
                  <a:txBody>
                    <a:bodyPr/>
                    <a:lstStyle/>
                    <a:p>
                      <a:pPr marL="0" marR="0" algn="ctr">
                        <a:lnSpc>
                          <a:spcPct val="115000"/>
                        </a:lnSpc>
                        <a:spcAft>
                          <a:spcPts val="800"/>
                        </a:spcAft>
                        <a:buNone/>
                      </a:pPr>
                      <a:r>
                        <a:rPr lang="en-US" sz="1800" b="1" kern="100">
                          <a:effectLst/>
                          <a:latin typeface="Aptos" panose="020B0004020202020204" pitchFamily="34" charset="0"/>
                          <a:ea typeface="Aptos" panose="020B0004020202020204" pitchFamily="34" charset="0"/>
                          <a:cs typeface="Times New Roman" panose="02020603050405020304" pitchFamily="18" charset="0"/>
                        </a:rPr>
                        <a:t>thoughts of thoughts:</a:t>
                      </a:r>
                      <a:br>
                        <a:rPr lang="en-US" sz="1800" b="1" kern="100">
                          <a:effectLst/>
                          <a:latin typeface="Aptos" panose="020B0004020202020204" pitchFamily="34" charset="0"/>
                          <a:ea typeface="Aptos" panose="020B0004020202020204" pitchFamily="34" charset="0"/>
                          <a:cs typeface="Times New Roman" panose="02020603050405020304" pitchFamily="18" charset="0"/>
                        </a:rPr>
                      </a:br>
                      <a:r>
                        <a:rPr lang="en-US" sz="1800" b="1" kern="100">
                          <a:effectLst/>
                          <a:latin typeface="Aptos" panose="020B0004020202020204" pitchFamily="34" charset="0"/>
                          <a:ea typeface="Aptos" panose="020B0004020202020204" pitchFamily="34" charset="0"/>
                          <a:cs typeface="Times New Roman" panose="02020603050405020304" pitchFamily="18" charset="0"/>
                        </a:rPr>
                        <a:t>2.2 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12700" marR="12700" marT="12700" marB="12700">
                    <a:solidFill>
                      <a:schemeClr val="accent2"/>
                    </a:solidFill>
                  </a:tcPr>
                </a:tc>
                <a:tc>
                  <a:txBody>
                    <a:bodyPr/>
                    <a:lstStyle/>
                    <a:p>
                      <a:pPr marL="0" marR="0" algn="ct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effects from thoughts:</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3.2 </a:t>
                      </a:r>
                    </a:p>
                  </a:txBody>
                  <a:tcPr marL="12700" marR="12700" marT="12700" marB="12700"/>
                </a:tc>
                <a:extLst>
                  <a:ext uri="{0D108BD9-81ED-4DB2-BD59-A6C34878D82A}">
                    <a16:rowId xmlns:a16="http://schemas.microsoft.com/office/drawing/2014/main" val="2578148154"/>
                  </a:ext>
                </a:extLst>
              </a:tr>
              <a:tr h="589681">
                <a:tc>
                  <a:txBody>
                    <a:bodyPr/>
                    <a:lstStyle/>
                    <a:p>
                      <a:pPr marL="0" marR="0" algn="ct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love of actions: </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1.3 </a:t>
                      </a:r>
                    </a:p>
                  </a:txBody>
                  <a:tcPr marL="12700" marR="12700" marT="12700" marB="12700"/>
                </a:tc>
                <a:tc>
                  <a:txBody>
                    <a:bodyPr/>
                    <a:lstStyle/>
                    <a:p>
                      <a:pPr marL="0" marR="0" algn="ct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thoughts of actions: </a:t>
                      </a:r>
                      <a:br>
                        <a:rPr lang="en-US" sz="1800" b="1" kern="100" dirty="0">
                          <a:effectLst/>
                          <a:latin typeface="Aptos" panose="020B0004020202020204" pitchFamily="34" charset="0"/>
                          <a:ea typeface="Aptos" panose="020B0004020202020204" pitchFamily="34" charset="0"/>
                          <a:cs typeface="Times New Roman" panose="02020603050405020304" pitchFamily="18" charset="0"/>
                        </a:rPr>
                      </a:br>
                      <a:r>
                        <a:rPr lang="en-US" sz="1800" b="1" kern="100" dirty="0">
                          <a:effectLst/>
                          <a:latin typeface="Aptos" panose="020B0004020202020204" pitchFamily="34" charset="0"/>
                          <a:ea typeface="Aptos" panose="020B0004020202020204" pitchFamily="34" charset="0"/>
                          <a:cs typeface="Times New Roman" panose="02020603050405020304" pitchFamily="18" charset="0"/>
                        </a:rPr>
                        <a:t>2.3 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2700" marR="12700" marT="12700" marB="12700">
                    <a:solidFill>
                      <a:schemeClr val="accent2"/>
                    </a:solidFill>
                  </a:tcPr>
                </a:tc>
                <a:tc>
                  <a:txBody>
                    <a:bodyPr/>
                    <a:lstStyle/>
                    <a:p>
                      <a:pPr marL="0" marR="0" algn="ct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effects from effects: </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3.3 </a:t>
                      </a:r>
                    </a:p>
                  </a:txBody>
                  <a:tcPr marL="12700" marR="12700" marT="12700" marB="12700"/>
                </a:tc>
                <a:extLst>
                  <a:ext uri="{0D108BD9-81ED-4DB2-BD59-A6C34878D82A}">
                    <a16:rowId xmlns:a16="http://schemas.microsoft.com/office/drawing/2014/main" val="1057810103"/>
                  </a:ext>
                </a:extLst>
              </a:tr>
            </a:tbl>
          </a:graphicData>
        </a:graphic>
      </p:graphicFrame>
      <p:sp>
        <p:nvSpPr>
          <p:cNvPr id="9" name="TextBox 8">
            <a:extLst>
              <a:ext uri="{FF2B5EF4-FFF2-40B4-BE49-F238E27FC236}">
                <a16:creationId xmlns:a16="http://schemas.microsoft.com/office/drawing/2014/main" id="{9B6B7EA8-53DB-F569-9423-6AD2D3332B71}"/>
              </a:ext>
            </a:extLst>
          </p:cNvPr>
          <p:cNvSpPr txBox="1"/>
          <p:nvPr/>
        </p:nvSpPr>
        <p:spPr>
          <a:xfrm>
            <a:off x="3230089" y="1472561"/>
            <a:ext cx="2256643" cy="646331"/>
          </a:xfrm>
          <a:prstGeom prst="rect">
            <a:avLst/>
          </a:prstGeom>
          <a:noFill/>
        </p:spPr>
        <p:txBody>
          <a:bodyPr wrap="none" rtlCol="0">
            <a:spAutoFit/>
          </a:bodyPr>
          <a:lstStyle/>
          <a:p>
            <a:pPr algn="ctr"/>
            <a:r>
              <a:rPr lang="en-US" dirty="0"/>
              <a:t>Rows from </a:t>
            </a:r>
            <a:br>
              <a:rPr lang="en-US" dirty="0"/>
            </a:br>
            <a:r>
              <a:rPr lang="en-US" dirty="0"/>
              <a:t>psychological stages</a:t>
            </a:r>
          </a:p>
        </p:txBody>
      </p:sp>
      <p:sp>
        <p:nvSpPr>
          <p:cNvPr id="10" name="TextBox 9">
            <a:extLst>
              <a:ext uri="{FF2B5EF4-FFF2-40B4-BE49-F238E27FC236}">
                <a16:creationId xmlns:a16="http://schemas.microsoft.com/office/drawing/2014/main" id="{5D332088-848F-206F-F27C-083FA4B351A2}"/>
              </a:ext>
            </a:extLst>
          </p:cNvPr>
          <p:cNvSpPr txBox="1"/>
          <p:nvPr/>
        </p:nvSpPr>
        <p:spPr>
          <a:xfrm>
            <a:off x="995471" y="5947574"/>
            <a:ext cx="1639296" cy="369332"/>
          </a:xfrm>
          <a:prstGeom prst="rect">
            <a:avLst/>
          </a:prstGeom>
          <a:noFill/>
        </p:spPr>
        <p:txBody>
          <a:bodyPr wrap="none" rtlCol="0">
            <a:spAutoFit/>
          </a:bodyPr>
          <a:lstStyle/>
          <a:p>
            <a:pPr algn="ctr"/>
            <a:r>
              <a:rPr lang="en-US" dirty="0"/>
              <a:t>Spiritual levels</a:t>
            </a:r>
          </a:p>
        </p:txBody>
      </p:sp>
      <p:sp>
        <p:nvSpPr>
          <p:cNvPr id="11" name="TextBox 10">
            <a:extLst>
              <a:ext uri="{FF2B5EF4-FFF2-40B4-BE49-F238E27FC236}">
                <a16:creationId xmlns:a16="http://schemas.microsoft.com/office/drawing/2014/main" id="{D1B00ED9-3E95-61E8-9D20-6429D7C19382}"/>
              </a:ext>
            </a:extLst>
          </p:cNvPr>
          <p:cNvSpPr txBox="1"/>
          <p:nvPr/>
        </p:nvSpPr>
        <p:spPr>
          <a:xfrm>
            <a:off x="6337125" y="5921849"/>
            <a:ext cx="1639808" cy="369332"/>
          </a:xfrm>
          <a:prstGeom prst="rect">
            <a:avLst/>
          </a:prstGeom>
          <a:noFill/>
        </p:spPr>
        <p:txBody>
          <a:bodyPr wrap="none" rtlCol="0">
            <a:spAutoFit/>
          </a:bodyPr>
          <a:lstStyle/>
          <a:p>
            <a:pPr algn="ctr"/>
            <a:r>
              <a:rPr lang="en-US" dirty="0"/>
              <a:t>Physical levels</a:t>
            </a:r>
          </a:p>
        </p:txBody>
      </p:sp>
      <p:sp>
        <p:nvSpPr>
          <p:cNvPr id="5" name="TextBox 4">
            <a:extLst>
              <a:ext uri="{FF2B5EF4-FFF2-40B4-BE49-F238E27FC236}">
                <a16:creationId xmlns:a16="http://schemas.microsoft.com/office/drawing/2014/main" id="{904D1068-C886-EB19-5442-CD7CDCFFA311}"/>
              </a:ext>
            </a:extLst>
          </p:cNvPr>
          <p:cNvSpPr txBox="1"/>
          <p:nvPr/>
        </p:nvSpPr>
        <p:spPr>
          <a:xfrm>
            <a:off x="2765319" y="6308208"/>
            <a:ext cx="3613361" cy="369332"/>
          </a:xfrm>
          <a:prstGeom prst="rect">
            <a:avLst/>
          </a:prstGeom>
          <a:noFill/>
        </p:spPr>
        <p:txBody>
          <a:bodyPr wrap="none" rtlCol="0">
            <a:spAutoFit/>
          </a:bodyPr>
          <a:lstStyle/>
          <a:p>
            <a:r>
              <a:rPr lang="en-US" dirty="0"/>
              <a:t>Details of these are further stories!</a:t>
            </a:r>
          </a:p>
        </p:txBody>
      </p:sp>
      <p:cxnSp>
        <p:nvCxnSpPr>
          <p:cNvPr id="7" name="Straight Arrow Connector 6">
            <a:extLst>
              <a:ext uri="{FF2B5EF4-FFF2-40B4-BE49-F238E27FC236}">
                <a16:creationId xmlns:a16="http://schemas.microsoft.com/office/drawing/2014/main" id="{C085B7E1-05B0-F625-04E0-95544312921F}"/>
              </a:ext>
            </a:extLst>
          </p:cNvPr>
          <p:cNvCxnSpPr>
            <a:stCxn id="5" idx="1"/>
          </p:cNvCxnSpPr>
          <p:nvPr/>
        </p:nvCxnSpPr>
        <p:spPr>
          <a:xfrm flipH="1" flipV="1">
            <a:off x="2307670" y="6308208"/>
            <a:ext cx="457649" cy="1846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14F515C5-C43B-0873-9FC9-3C556872C578}"/>
              </a:ext>
            </a:extLst>
          </p:cNvPr>
          <p:cNvCxnSpPr>
            <a:cxnSpLocks/>
          </p:cNvCxnSpPr>
          <p:nvPr/>
        </p:nvCxnSpPr>
        <p:spPr>
          <a:xfrm flipV="1">
            <a:off x="6337125" y="6269820"/>
            <a:ext cx="457649" cy="2614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2425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8878A-17A5-6B05-3C79-6CF5C0AE0EDE}"/>
              </a:ext>
            </a:extLst>
          </p:cNvPr>
          <p:cNvSpPr>
            <a:spLocks noGrp="1"/>
          </p:cNvSpPr>
          <p:nvPr>
            <p:ph type="title"/>
          </p:nvPr>
        </p:nvSpPr>
        <p:spPr/>
        <p:txBody>
          <a:bodyPr/>
          <a:lstStyle/>
          <a:p>
            <a:r>
              <a:rPr lang="en-US" dirty="0"/>
              <a:t>My story</a:t>
            </a:r>
          </a:p>
        </p:txBody>
      </p:sp>
      <p:sp>
        <p:nvSpPr>
          <p:cNvPr id="3" name="Content Placeholder 2">
            <a:extLst>
              <a:ext uri="{FF2B5EF4-FFF2-40B4-BE49-F238E27FC236}">
                <a16:creationId xmlns:a16="http://schemas.microsoft.com/office/drawing/2014/main" id="{2585E6A3-ED33-5B00-23F0-BBBD9DC530DF}"/>
              </a:ext>
            </a:extLst>
          </p:cNvPr>
          <p:cNvSpPr>
            <a:spLocks noGrp="1"/>
          </p:cNvSpPr>
          <p:nvPr>
            <p:ph idx="1"/>
          </p:nvPr>
        </p:nvSpPr>
        <p:spPr/>
        <p:txBody>
          <a:bodyPr/>
          <a:lstStyle/>
          <a:p>
            <a:r>
              <a:rPr lang="en-US" dirty="0"/>
              <a:t>I was very puzzled by both mind-body problem &amp; religion.</a:t>
            </a:r>
          </a:p>
          <a:p>
            <a:r>
              <a:rPr lang="en-US" dirty="0"/>
              <a:t>I discovered Swedenborg at age 20 from reading Wilson van Dusen’s </a:t>
            </a:r>
            <a:r>
              <a:rPr lang="en-US" i="1" dirty="0"/>
              <a:t>The Presence of Spirits in Madness</a:t>
            </a:r>
            <a:r>
              <a:rPr lang="en-US" dirty="0"/>
              <a:t>.</a:t>
            </a:r>
          </a:p>
          <a:p>
            <a:r>
              <a:rPr lang="en-US" dirty="0"/>
              <a:t>Reading Swedenborg while simultaneously trying to understand quantum physics for day job.</a:t>
            </a:r>
          </a:p>
          <a:p>
            <a:r>
              <a:rPr lang="en-US" dirty="0"/>
              <a:t>Looking for a possible common ground</a:t>
            </a:r>
          </a:p>
          <a:p>
            <a:pPr lvl="1"/>
            <a:r>
              <a:rPr lang="en-US" dirty="0"/>
              <a:t>‘What is the world like such that we have both Swedenborg and quantum theory?’</a:t>
            </a:r>
          </a:p>
        </p:txBody>
      </p:sp>
      <p:sp>
        <p:nvSpPr>
          <p:cNvPr id="4" name="Slide Number Placeholder 3">
            <a:extLst>
              <a:ext uri="{FF2B5EF4-FFF2-40B4-BE49-F238E27FC236}">
                <a16:creationId xmlns:a16="http://schemas.microsoft.com/office/drawing/2014/main" id="{0236869C-AD9C-20D8-80D0-24B2187425C4}"/>
              </a:ext>
            </a:extLst>
          </p:cNvPr>
          <p:cNvSpPr>
            <a:spLocks noGrp="1"/>
          </p:cNvSpPr>
          <p:nvPr>
            <p:ph type="sldNum" sz="quarter" idx="12"/>
          </p:nvPr>
        </p:nvSpPr>
        <p:spPr/>
        <p:txBody>
          <a:bodyPr/>
          <a:lstStyle/>
          <a:p>
            <a:fld id="{CFBB6ADE-E75F-EC4C-A5D7-2AC4FB333CE6}" type="slidenum">
              <a:rPr lang="en-US" smtClean="0"/>
              <a:t>3</a:t>
            </a:fld>
            <a:endParaRPr lang="en-US"/>
          </a:p>
        </p:txBody>
      </p:sp>
    </p:spTree>
    <p:extLst>
      <p:ext uri="{BB962C8B-B14F-4D97-AF65-F5344CB8AC3E}">
        <p14:creationId xmlns:p14="http://schemas.microsoft.com/office/powerpoint/2010/main" val="2706299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D67BC-CE7B-72B8-0F74-C7B9956E8AF9}"/>
              </a:ext>
            </a:extLst>
          </p:cNvPr>
          <p:cNvSpPr>
            <a:spLocks noGrp="1"/>
          </p:cNvSpPr>
          <p:nvPr>
            <p:ph type="title"/>
          </p:nvPr>
        </p:nvSpPr>
        <p:spPr/>
        <p:txBody>
          <a:bodyPr/>
          <a:lstStyle/>
          <a:p>
            <a:r>
              <a:rPr lang="en-US" dirty="0"/>
              <a:t>Degrees and Sub-degrees </a:t>
            </a:r>
            <a:br>
              <a:rPr lang="en-US" dirty="0"/>
            </a:br>
            <a:r>
              <a:rPr lang="en-US" dirty="0"/>
              <a:t>(simpler names)</a:t>
            </a:r>
          </a:p>
        </p:txBody>
      </p:sp>
      <p:sp>
        <p:nvSpPr>
          <p:cNvPr id="4" name="Footer Placeholder 3">
            <a:extLst>
              <a:ext uri="{FF2B5EF4-FFF2-40B4-BE49-F238E27FC236}">
                <a16:creationId xmlns:a16="http://schemas.microsoft.com/office/drawing/2014/main" id="{A74B5566-06E9-DF6D-45F8-6E1DC5B68F8B}"/>
              </a:ext>
            </a:extLst>
          </p:cNvPr>
          <p:cNvSpPr>
            <a:spLocks noGrp="1"/>
          </p:cNvSpPr>
          <p:nvPr>
            <p:ph type="ftr" sz="quarter" idx="11"/>
          </p:nvPr>
        </p:nvSpPr>
        <p:spPr/>
        <p:txBody>
          <a:bodyPr/>
          <a:lstStyle/>
          <a:p>
            <a:r>
              <a:rPr lang="en-US"/>
              <a:t>Ian Thompson</a:t>
            </a:r>
          </a:p>
        </p:txBody>
      </p:sp>
      <p:sp>
        <p:nvSpPr>
          <p:cNvPr id="5" name="Slide Number Placeholder 4">
            <a:extLst>
              <a:ext uri="{FF2B5EF4-FFF2-40B4-BE49-F238E27FC236}">
                <a16:creationId xmlns:a16="http://schemas.microsoft.com/office/drawing/2014/main" id="{C7E93174-7900-C0CC-A65F-C4CB772209F1}"/>
              </a:ext>
            </a:extLst>
          </p:cNvPr>
          <p:cNvSpPr>
            <a:spLocks noGrp="1"/>
          </p:cNvSpPr>
          <p:nvPr>
            <p:ph type="sldNum" sz="quarter" idx="12"/>
          </p:nvPr>
        </p:nvSpPr>
        <p:spPr/>
        <p:txBody>
          <a:bodyPr/>
          <a:lstStyle/>
          <a:p>
            <a:fld id="{1A58AED7-77EC-5940-BFFD-72F41070E831}" type="slidenum">
              <a:rPr lang="en-US" smtClean="0"/>
              <a:t>30</a:t>
            </a:fld>
            <a:endParaRPr lang="en-US"/>
          </a:p>
        </p:txBody>
      </p:sp>
      <p:graphicFrame>
        <p:nvGraphicFramePr>
          <p:cNvPr id="10" name="Object 3">
            <a:extLst>
              <a:ext uri="{FF2B5EF4-FFF2-40B4-BE49-F238E27FC236}">
                <a16:creationId xmlns:a16="http://schemas.microsoft.com/office/drawing/2014/main" id="{35F539DA-AC1E-04D1-7285-A5A59644BCE5}"/>
              </a:ext>
            </a:extLst>
          </p:cNvPr>
          <p:cNvGraphicFramePr>
            <a:graphicFrameLocks noGrp="1" noChangeAspect="1"/>
          </p:cNvGraphicFramePr>
          <p:nvPr>
            <p:ph idx="1"/>
          </p:nvPr>
        </p:nvGraphicFramePr>
        <p:xfrm>
          <a:off x="2806095" y="1719266"/>
          <a:ext cx="5275105" cy="4351338"/>
        </p:xfrm>
        <a:graphic>
          <a:graphicData uri="http://schemas.openxmlformats.org/presentationml/2006/ole">
            <mc:AlternateContent xmlns:mc="http://schemas.openxmlformats.org/markup-compatibility/2006">
              <mc:Choice xmlns:v="urn:schemas-microsoft-com:vml" Requires="v">
                <p:oleObj name="Document" r:id="rId2" imgW="18783300" imgH="15494000" progId="Word.Document.8">
                  <p:embed/>
                </p:oleObj>
              </mc:Choice>
              <mc:Fallback>
                <p:oleObj name="Document" r:id="rId2" imgW="18783300" imgH="15494000" progId="Word.Document.8">
                  <p:embed/>
                  <p:pic>
                    <p:nvPicPr>
                      <p:cNvPr id="10" name="Object 3">
                        <a:extLst>
                          <a:ext uri="{FF2B5EF4-FFF2-40B4-BE49-F238E27FC236}">
                            <a16:creationId xmlns:a16="http://schemas.microsoft.com/office/drawing/2014/main" id="{35F539DA-AC1E-04D1-7285-A5A59644BC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095" y="1719266"/>
                        <a:ext cx="5275105"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WordArt 5">
            <a:extLst>
              <a:ext uri="{FF2B5EF4-FFF2-40B4-BE49-F238E27FC236}">
                <a16:creationId xmlns:a16="http://schemas.microsoft.com/office/drawing/2014/main" id="{E299048D-344C-C84F-869E-9ED15238C823}"/>
              </a:ext>
            </a:extLst>
          </p:cNvPr>
          <p:cNvSpPr>
            <a:spLocks noChangeArrowheads="1" noChangeShapeType="1" noTextEdit="1"/>
          </p:cNvSpPr>
          <p:nvPr/>
        </p:nvSpPr>
        <p:spPr bwMode="auto">
          <a:xfrm>
            <a:off x="4661266" y="5873928"/>
            <a:ext cx="1371600" cy="38100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Mind</a:t>
            </a:r>
          </a:p>
        </p:txBody>
      </p:sp>
      <p:sp>
        <p:nvSpPr>
          <p:cNvPr id="14" name="TextBox 13">
            <a:extLst>
              <a:ext uri="{FF2B5EF4-FFF2-40B4-BE49-F238E27FC236}">
                <a16:creationId xmlns:a16="http://schemas.microsoft.com/office/drawing/2014/main" id="{43068BE0-B3E4-3F9E-A76C-813BFB0340CD}"/>
              </a:ext>
            </a:extLst>
          </p:cNvPr>
          <p:cNvSpPr txBox="1"/>
          <p:nvPr/>
        </p:nvSpPr>
        <p:spPr>
          <a:xfrm>
            <a:off x="6234985" y="5838427"/>
            <a:ext cx="1761636" cy="584775"/>
          </a:xfrm>
          <a:prstGeom prst="rect">
            <a:avLst/>
          </a:prstGeom>
          <a:noFill/>
        </p:spPr>
        <p:txBody>
          <a:bodyPr wrap="none" rtlCol="0">
            <a:spAutoFit/>
          </a:bodyPr>
          <a:lstStyle/>
          <a:p>
            <a:r>
              <a:rPr lang="en-US" sz="3200" b="1" dirty="0">
                <a:ln w="22225">
                  <a:solidFill>
                    <a:schemeClr val="accent2">
                      <a:alpha val="28835"/>
                    </a:schemeClr>
                  </a:solidFill>
                  <a:prstDash val="solid"/>
                </a:ln>
                <a:solidFill>
                  <a:schemeClr val="accent6"/>
                </a:solidFill>
              </a:rPr>
              <a:t>Physical</a:t>
            </a:r>
          </a:p>
        </p:txBody>
      </p:sp>
      <p:sp>
        <p:nvSpPr>
          <p:cNvPr id="15" name="TextBox 14">
            <a:extLst>
              <a:ext uri="{FF2B5EF4-FFF2-40B4-BE49-F238E27FC236}">
                <a16:creationId xmlns:a16="http://schemas.microsoft.com/office/drawing/2014/main" id="{5276E026-51B9-4A41-3C3C-7AF93F44DFE2}"/>
              </a:ext>
            </a:extLst>
          </p:cNvPr>
          <p:cNvSpPr txBox="1"/>
          <p:nvPr/>
        </p:nvSpPr>
        <p:spPr>
          <a:xfrm>
            <a:off x="2898645" y="5782658"/>
            <a:ext cx="1539204" cy="646331"/>
          </a:xfrm>
          <a:prstGeom prst="rect">
            <a:avLst/>
          </a:prstGeom>
          <a:noFill/>
        </p:spPr>
        <p:txBody>
          <a:bodyPr wrap="none" rtlCol="0">
            <a:spAutoFit/>
          </a:bodyPr>
          <a:lstStyle/>
          <a:p>
            <a:r>
              <a:rPr lang="en-US" sz="3600" b="1" dirty="0">
                <a:ln w="22225">
                  <a:solidFill>
                    <a:schemeClr val="accent2"/>
                  </a:solidFill>
                  <a:prstDash val="solid"/>
                </a:ln>
                <a:solidFill>
                  <a:srgbClr val="FF0000"/>
                </a:solidFill>
              </a:rPr>
              <a:t>SPIRIT</a:t>
            </a:r>
            <a:endParaRPr lang="en-US" sz="3600" dirty="0">
              <a:solidFill>
                <a:srgbClr val="FF0000"/>
              </a:solidFill>
            </a:endParaRPr>
          </a:p>
        </p:txBody>
      </p:sp>
      <p:sp>
        <p:nvSpPr>
          <p:cNvPr id="20" name="TextBox 19">
            <a:extLst>
              <a:ext uri="{FF2B5EF4-FFF2-40B4-BE49-F238E27FC236}">
                <a16:creationId xmlns:a16="http://schemas.microsoft.com/office/drawing/2014/main" id="{B7CD1B82-F00B-323C-567F-7CDDA401AB58}"/>
              </a:ext>
            </a:extLst>
          </p:cNvPr>
          <p:cNvSpPr txBox="1"/>
          <p:nvPr/>
        </p:nvSpPr>
        <p:spPr>
          <a:xfrm>
            <a:off x="478972" y="1982347"/>
            <a:ext cx="1515736" cy="1323439"/>
          </a:xfrm>
          <a:prstGeom prst="rect">
            <a:avLst/>
          </a:prstGeom>
          <a:noFill/>
        </p:spPr>
        <p:txBody>
          <a:bodyPr wrap="none" rtlCol="0">
            <a:spAutoFit/>
          </a:bodyPr>
          <a:lstStyle/>
          <a:p>
            <a:r>
              <a:rPr lang="en-US" sz="1600" dirty="0"/>
              <a:t>All sustained</a:t>
            </a:r>
            <a:br>
              <a:rPr lang="en-US" sz="1600" dirty="0"/>
            </a:br>
            <a:r>
              <a:rPr lang="en-US" sz="1600" dirty="0"/>
              <a:t>and connected</a:t>
            </a:r>
            <a:br>
              <a:rPr lang="en-US" sz="1600" dirty="0"/>
            </a:br>
            <a:r>
              <a:rPr lang="en-US" sz="1600" dirty="0"/>
              <a:t>by </a:t>
            </a:r>
            <a:r>
              <a:rPr lang="en-US" sz="1600" b="1" dirty="0"/>
              <a:t>influx</a:t>
            </a:r>
          </a:p>
          <a:p>
            <a:r>
              <a:rPr lang="en-US" sz="1600" dirty="0"/>
              <a:t>rightward &amp; </a:t>
            </a:r>
            <a:br>
              <a:rPr lang="en-US" sz="1600" dirty="0"/>
            </a:br>
            <a:r>
              <a:rPr lang="en-US" sz="1600" dirty="0"/>
              <a:t>downward:</a:t>
            </a:r>
          </a:p>
        </p:txBody>
      </p:sp>
      <p:cxnSp>
        <p:nvCxnSpPr>
          <p:cNvPr id="22" name="Straight Arrow Connector 21">
            <a:extLst>
              <a:ext uri="{FF2B5EF4-FFF2-40B4-BE49-F238E27FC236}">
                <a16:creationId xmlns:a16="http://schemas.microsoft.com/office/drawing/2014/main" id="{48FAAF2A-FF4C-93FB-202E-0C8B4B01AD0B}"/>
              </a:ext>
            </a:extLst>
          </p:cNvPr>
          <p:cNvCxnSpPr/>
          <p:nvPr/>
        </p:nvCxnSpPr>
        <p:spPr>
          <a:xfrm>
            <a:off x="857795" y="3823062"/>
            <a:ext cx="61830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1D120504-99FB-4A33-8FE5-89E86C191298}"/>
              </a:ext>
            </a:extLst>
          </p:cNvPr>
          <p:cNvCxnSpPr>
            <a:cxnSpLocks/>
          </p:cNvCxnSpPr>
          <p:nvPr/>
        </p:nvCxnSpPr>
        <p:spPr>
          <a:xfrm flipV="1">
            <a:off x="857795" y="3335382"/>
            <a:ext cx="618308" cy="3788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BBFC02CF-0478-ADB6-16F5-FE00777EB49D}"/>
              </a:ext>
            </a:extLst>
          </p:cNvPr>
          <p:cNvCxnSpPr>
            <a:cxnSpLocks/>
          </p:cNvCxnSpPr>
          <p:nvPr/>
        </p:nvCxnSpPr>
        <p:spPr>
          <a:xfrm>
            <a:off x="862149" y="3910148"/>
            <a:ext cx="613954" cy="3918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992941A9-3DCC-FD13-C56A-D3F7CF5A8499}"/>
              </a:ext>
            </a:extLst>
          </p:cNvPr>
          <p:cNvCxnSpPr>
            <a:cxnSpLocks/>
          </p:cNvCxnSpPr>
          <p:nvPr/>
        </p:nvCxnSpPr>
        <p:spPr>
          <a:xfrm flipH="1">
            <a:off x="828583" y="4038599"/>
            <a:ext cx="4354" cy="5268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E6B550BF-71B1-3639-106F-353F80A62078}"/>
              </a:ext>
            </a:extLst>
          </p:cNvPr>
          <p:cNvSpPr txBox="1"/>
          <p:nvPr/>
        </p:nvSpPr>
        <p:spPr>
          <a:xfrm>
            <a:off x="478972" y="4922928"/>
            <a:ext cx="2187548" cy="646331"/>
          </a:xfrm>
          <a:prstGeom prst="rect">
            <a:avLst/>
          </a:prstGeom>
          <a:noFill/>
        </p:spPr>
        <p:txBody>
          <a:bodyPr wrap="square" rtlCol="0">
            <a:spAutoFit/>
          </a:bodyPr>
          <a:lstStyle/>
          <a:p>
            <a:pPr algn="ctr"/>
            <a:r>
              <a:rPr lang="en-US" dirty="0"/>
              <a:t>Many </a:t>
            </a:r>
            <a:br>
              <a:rPr lang="en-US" dirty="0"/>
            </a:br>
            <a:r>
              <a:rPr lang="en-US" dirty="0"/>
              <a:t>correspondences</a:t>
            </a:r>
          </a:p>
        </p:txBody>
      </p:sp>
    </p:spTree>
    <p:extLst>
      <p:ext uri="{BB962C8B-B14F-4D97-AF65-F5344CB8AC3E}">
        <p14:creationId xmlns:p14="http://schemas.microsoft.com/office/powerpoint/2010/main" val="1235148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11C90-EAB1-7C7A-5016-3FC89873135C}"/>
              </a:ext>
            </a:extLst>
          </p:cNvPr>
          <p:cNvSpPr>
            <a:spLocks noGrp="1"/>
          </p:cNvSpPr>
          <p:nvPr>
            <p:ph type="title"/>
          </p:nvPr>
        </p:nvSpPr>
        <p:spPr/>
        <p:txBody>
          <a:bodyPr/>
          <a:lstStyle/>
          <a:p>
            <a:r>
              <a:rPr lang="en-US" dirty="0"/>
              <a:t>Further details</a:t>
            </a:r>
          </a:p>
        </p:txBody>
      </p:sp>
      <p:sp>
        <p:nvSpPr>
          <p:cNvPr id="3" name="Content Placeholder 2">
            <a:extLst>
              <a:ext uri="{FF2B5EF4-FFF2-40B4-BE49-F238E27FC236}">
                <a16:creationId xmlns:a16="http://schemas.microsoft.com/office/drawing/2014/main" id="{171A4AA7-3330-E371-287E-238C8ADDC91E}"/>
              </a:ext>
            </a:extLst>
          </p:cNvPr>
          <p:cNvSpPr>
            <a:spLocks noGrp="1"/>
          </p:cNvSpPr>
          <p:nvPr>
            <p:ph idx="1"/>
          </p:nvPr>
        </p:nvSpPr>
        <p:spPr>
          <a:xfrm>
            <a:off x="628650" y="1825625"/>
            <a:ext cx="4991314" cy="4530726"/>
          </a:xfrm>
        </p:spPr>
        <p:txBody>
          <a:bodyPr>
            <a:normAutofit/>
          </a:bodyPr>
          <a:lstStyle/>
          <a:p>
            <a:r>
              <a:rPr lang="en-US" dirty="0"/>
              <a:t>Overview of Theistic Science</a:t>
            </a:r>
            <a:br>
              <a:rPr lang="en-US" dirty="0"/>
            </a:br>
            <a:r>
              <a:rPr lang="en-US" dirty="0"/>
              <a:t>(influx, degrees, </a:t>
            </a:r>
            <a:r>
              <a:rPr lang="en-US" dirty="0" err="1"/>
              <a:t>etc</a:t>
            </a:r>
            <a:r>
              <a:rPr lang="en-US" dirty="0"/>
              <a:t>): </a:t>
            </a:r>
            <a:r>
              <a:rPr lang="en-US" dirty="0">
                <a:hlinkClick r:id="rId2"/>
              </a:rPr>
              <a:t>www.theisticscience.org</a:t>
            </a:r>
            <a:r>
              <a:rPr lang="en-US" dirty="0"/>
              <a:t>  </a:t>
            </a:r>
          </a:p>
          <a:p>
            <a:r>
              <a:rPr lang="en-US" dirty="0"/>
              <a:t>Book: “</a:t>
            </a:r>
            <a:r>
              <a:rPr lang="en-US" i="1" dirty="0"/>
              <a:t>Starting Science with God</a:t>
            </a:r>
            <a:r>
              <a:rPr lang="en-US" dirty="0"/>
              <a:t>” (Amazon, 2011)</a:t>
            </a:r>
          </a:p>
          <a:p>
            <a:pPr lvl="1"/>
            <a:r>
              <a:rPr lang="en-US" dirty="0"/>
              <a:t>More information: </a:t>
            </a:r>
            <a:r>
              <a:rPr lang="en-US" dirty="0">
                <a:hlinkClick r:id="rId3"/>
              </a:rPr>
              <a:t>www.beginningtheisticscience</a:t>
            </a:r>
            <a:r>
              <a:rPr lang="en-US" sz="2000" dirty="0">
                <a:hlinkClick r:id="rId3"/>
              </a:rPr>
              <a:t>.com</a:t>
            </a:r>
            <a:r>
              <a:rPr lang="en-US" sz="2000" dirty="0"/>
              <a:t>  </a:t>
            </a:r>
          </a:p>
        </p:txBody>
      </p:sp>
      <p:sp>
        <p:nvSpPr>
          <p:cNvPr id="4" name="Footer Placeholder 3">
            <a:extLst>
              <a:ext uri="{FF2B5EF4-FFF2-40B4-BE49-F238E27FC236}">
                <a16:creationId xmlns:a16="http://schemas.microsoft.com/office/drawing/2014/main" id="{7F8463C2-D353-3219-4150-50358036DD32}"/>
              </a:ext>
            </a:extLst>
          </p:cNvPr>
          <p:cNvSpPr>
            <a:spLocks noGrp="1"/>
          </p:cNvSpPr>
          <p:nvPr>
            <p:ph type="ftr" sz="quarter" idx="11"/>
          </p:nvPr>
        </p:nvSpPr>
        <p:spPr/>
        <p:txBody>
          <a:bodyPr/>
          <a:lstStyle/>
          <a:p>
            <a:r>
              <a:rPr lang="en-US"/>
              <a:t>Ian Thompson</a:t>
            </a:r>
          </a:p>
        </p:txBody>
      </p:sp>
      <p:sp>
        <p:nvSpPr>
          <p:cNvPr id="5" name="Slide Number Placeholder 4">
            <a:extLst>
              <a:ext uri="{FF2B5EF4-FFF2-40B4-BE49-F238E27FC236}">
                <a16:creationId xmlns:a16="http://schemas.microsoft.com/office/drawing/2014/main" id="{73257914-78A7-0BB6-F6CE-FAB159C126FB}"/>
              </a:ext>
            </a:extLst>
          </p:cNvPr>
          <p:cNvSpPr>
            <a:spLocks noGrp="1"/>
          </p:cNvSpPr>
          <p:nvPr>
            <p:ph type="sldNum" sz="quarter" idx="12"/>
          </p:nvPr>
        </p:nvSpPr>
        <p:spPr/>
        <p:txBody>
          <a:bodyPr/>
          <a:lstStyle/>
          <a:p>
            <a:fld id="{1A58AED7-77EC-5940-BFFD-72F41070E831}" type="slidenum">
              <a:rPr lang="en-US" smtClean="0"/>
              <a:t>31</a:t>
            </a:fld>
            <a:endParaRPr lang="en-US"/>
          </a:p>
        </p:txBody>
      </p:sp>
      <p:pic>
        <p:nvPicPr>
          <p:cNvPr id="7" name="Picture 6" descr="A book cover of a waterfall&#10;&#10;Description automatically generated">
            <a:extLst>
              <a:ext uri="{FF2B5EF4-FFF2-40B4-BE49-F238E27FC236}">
                <a16:creationId xmlns:a16="http://schemas.microsoft.com/office/drawing/2014/main" id="{7016348C-8402-B043-A064-66D05A56B0AA}"/>
              </a:ext>
            </a:extLst>
          </p:cNvPr>
          <p:cNvPicPr>
            <a:picLocks noChangeAspect="1"/>
          </p:cNvPicPr>
          <p:nvPr/>
        </p:nvPicPr>
        <p:blipFill>
          <a:blip r:embed="rId4"/>
          <a:stretch>
            <a:fillRect/>
          </a:stretch>
        </p:blipFill>
        <p:spPr>
          <a:xfrm>
            <a:off x="5940866" y="1825625"/>
            <a:ext cx="2819629" cy="4207267"/>
          </a:xfrm>
          <a:prstGeom prst="rect">
            <a:avLst/>
          </a:prstGeom>
        </p:spPr>
      </p:pic>
      <p:sp>
        <p:nvSpPr>
          <p:cNvPr id="6" name="TextBox 5">
            <a:extLst>
              <a:ext uri="{FF2B5EF4-FFF2-40B4-BE49-F238E27FC236}">
                <a16:creationId xmlns:a16="http://schemas.microsoft.com/office/drawing/2014/main" id="{7A9F5E14-1ECC-A672-AAD0-B4BA9FA88CBE}"/>
              </a:ext>
            </a:extLst>
          </p:cNvPr>
          <p:cNvSpPr txBox="1"/>
          <p:nvPr/>
        </p:nvSpPr>
        <p:spPr>
          <a:xfrm>
            <a:off x="866899" y="5386561"/>
            <a:ext cx="3188630" cy="646331"/>
          </a:xfrm>
          <a:prstGeom prst="rect">
            <a:avLst/>
          </a:prstGeom>
          <a:noFill/>
        </p:spPr>
        <p:txBody>
          <a:bodyPr wrap="none" rtlCol="0">
            <a:spAutoFit/>
          </a:bodyPr>
          <a:lstStyle/>
          <a:p>
            <a:r>
              <a:rPr lang="en-US" dirty="0"/>
              <a:t>Physics:         chapters 4 and 24</a:t>
            </a:r>
          </a:p>
          <a:p>
            <a:r>
              <a:rPr lang="en-US" dirty="0"/>
              <a:t>Psychology: chapters 5 and 22</a:t>
            </a:r>
          </a:p>
        </p:txBody>
      </p:sp>
    </p:spTree>
    <p:extLst>
      <p:ext uri="{BB962C8B-B14F-4D97-AF65-F5344CB8AC3E}">
        <p14:creationId xmlns:p14="http://schemas.microsoft.com/office/powerpoint/2010/main" val="2921578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A6748-BF6B-396B-1A38-D0CB94B843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0A3D8B-5333-1820-CAB6-952F00F9476C}"/>
              </a:ext>
            </a:extLst>
          </p:cNvPr>
          <p:cNvSpPr>
            <a:spLocks noGrp="1"/>
          </p:cNvSpPr>
          <p:nvPr>
            <p:ph type="title"/>
          </p:nvPr>
        </p:nvSpPr>
        <p:spPr/>
        <p:txBody>
          <a:bodyPr/>
          <a:lstStyle/>
          <a:p>
            <a:r>
              <a:rPr lang="en-US" b="1" dirty="0"/>
              <a:t>Part I</a:t>
            </a:r>
            <a:br>
              <a:rPr lang="en-US" b="1" dirty="0"/>
            </a:br>
            <a:r>
              <a:rPr lang="en-US" b="1" dirty="0"/>
              <a:t>A Physics Problem:</a:t>
            </a:r>
            <a:endParaRPr lang="en-US" dirty="0"/>
          </a:p>
        </p:txBody>
      </p:sp>
      <p:sp>
        <p:nvSpPr>
          <p:cNvPr id="3" name="Content Placeholder 2">
            <a:extLst>
              <a:ext uri="{FF2B5EF4-FFF2-40B4-BE49-F238E27FC236}">
                <a16:creationId xmlns:a16="http://schemas.microsoft.com/office/drawing/2014/main" id="{FA9C5E8A-B1F5-DBEC-60D1-F4AD99CB7B17}"/>
              </a:ext>
            </a:extLst>
          </p:cNvPr>
          <p:cNvSpPr>
            <a:spLocks noGrp="1"/>
          </p:cNvSpPr>
          <p:nvPr>
            <p:ph idx="1"/>
          </p:nvPr>
        </p:nvSpPr>
        <p:spPr/>
        <p:txBody>
          <a:bodyPr/>
          <a:lstStyle/>
          <a:p>
            <a:r>
              <a:rPr lang="en-US" dirty="0"/>
              <a:t>What is the </a:t>
            </a:r>
            <a:r>
              <a:rPr lang="en-US" u="sng" dirty="0"/>
              <a:t>substance</a:t>
            </a:r>
            <a:r>
              <a:rPr lang="en-US" dirty="0"/>
              <a:t> of things, given quantum physics?</a:t>
            </a:r>
          </a:p>
          <a:p>
            <a:r>
              <a:rPr lang="en-US" dirty="0"/>
              <a:t>Is it particles? Waves? Or events? </a:t>
            </a:r>
            <a:br>
              <a:rPr lang="en-US" dirty="0"/>
            </a:br>
            <a:r>
              <a:rPr lang="en-US" dirty="0"/>
              <a:t>Or something else?</a:t>
            </a:r>
          </a:p>
          <a:p>
            <a:endParaRPr lang="en-US" dirty="0"/>
          </a:p>
          <a:p>
            <a:r>
              <a:rPr lang="en-US" dirty="0"/>
              <a:t>What is it that persists over time?</a:t>
            </a:r>
          </a:p>
          <a:p>
            <a:endParaRPr lang="en-US" dirty="0"/>
          </a:p>
        </p:txBody>
      </p:sp>
      <p:sp>
        <p:nvSpPr>
          <p:cNvPr id="4" name="Slide Number Placeholder 3">
            <a:extLst>
              <a:ext uri="{FF2B5EF4-FFF2-40B4-BE49-F238E27FC236}">
                <a16:creationId xmlns:a16="http://schemas.microsoft.com/office/drawing/2014/main" id="{106F0612-0BC4-39EB-2297-877FD308D040}"/>
              </a:ext>
            </a:extLst>
          </p:cNvPr>
          <p:cNvSpPr>
            <a:spLocks noGrp="1"/>
          </p:cNvSpPr>
          <p:nvPr>
            <p:ph type="sldNum" sz="quarter" idx="12"/>
          </p:nvPr>
        </p:nvSpPr>
        <p:spPr/>
        <p:txBody>
          <a:bodyPr/>
          <a:lstStyle/>
          <a:p>
            <a:fld id="{CFBB6ADE-E75F-EC4C-A5D7-2AC4FB333CE6}" type="slidenum">
              <a:rPr lang="en-US" smtClean="0"/>
              <a:t>4</a:t>
            </a:fld>
            <a:endParaRPr lang="en-US"/>
          </a:p>
        </p:txBody>
      </p:sp>
    </p:spTree>
    <p:extLst>
      <p:ext uri="{BB962C8B-B14F-4D97-AF65-F5344CB8AC3E}">
        <p14:creationId xmlns:p14="http://schemas.microsoft.com/office/powerpoint/2010/main" val="3926050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16461-E0F6-2C97-F777-292E3CF18852}"/>
              </a:ext>
            </a:extLst>
          </p:cNvPr>
          <p:cNvSpPr>
            <a:spLocks noGrp="1"/>
          </p:cNvSpPr>
          <p:nvPr>
            <p:ph type="title"/>
          </p:nvPr>
        </p:nvSpPr>
        <p:spPr/>
        <p:txBody>
          <a:bodyPr/>
          <a:lstStyle/>
          <a:p>
            <a:r>
              <a:rPr lang="en-US" dirty="0"/>
              <a:t>Ideas of ‘Substance’ in philosophy</a:t>
            </a:r>
          </a:p>
        </p:txBody>
      </p:sp>
      <p:sp>
        <p:nvSpPr>
          <p:cNvPr id="3" name="Content Placeholder 2">
            <a:extLst>
              <a:ext uri="{FF2B5EF4-FFF2-40B4-BE49-F238E27FC236}">
                <a16:creationId xmlns:a16="http://schemas.microsoft.com/office/drawing/2014/main" id="{9B498E86-8FCF-B8D8-3B1D-D455C9862FED}"/>
              </a:ext>
            </a:extLst>
          </p:cNvPr>
          <p:cNvSpPr>
            <a:spLocks noGrp="1"/>
          </p:cNvSpPr>
          <p:nvPr>
            <p:ph idx="1"/>
          </p:nvPr>
        </p:nvSpPr>
        <p:spPr/>
        <p:txBody>
          <a:bodyPr>
            <a:normAutofit fontScale="92500"/>
          </a:bodyPr>
          <a:lstStyle/>
          <a:p>
            <a:pPr marL="514350" indent="-514350">
              <a:buFont typeface="+mj-lt"/>
              <a:buAutoNum type="arabicPeriod"/>
            </a:pPr>
            <a:r>
              <a:rPr lang="en-US" dirty="0"/>
              <a:t>A substance is the ultimate reality that underlies all outward manifestations and change  (Webster)</a:t>
            </a:r>
          </a:p>
          <a:p>
            <a:pPr marL="514350" indent="-514350">
              <a:buFont typeface="+mj-lt"/>
              <a:buAutoNum type="arabicPeriod"/>
            </a:pPr>
            <a:r>
              <a:rPr lang="en-US" dirty="0"/>
              <a:t>A substance is that whose existence is independent from anything else (Descartes)</a:t>
            </a:r>
          </a:p>
          <a:p>
            <a:pPr marL="514350" indent="-514350">
              <a:buFont typeface="+mj-lt"/>
              <a:buAutoNum type="arabicPeriod"/>
            </a:pPr>
            <a:r>
              <a:rPr lang="en-US" dirty="0"/>
              <a:t>A substance is the ‘being’ of whatever exists.</a:t>
            </a:r>
          </a:p>
          <a:p>
            <a:pPr marL="514350" indent="-514350">
              <a:buFont typeface="+mj-lt"/>
              <a:buAutoNum type="arabicPeriod"/>
            </a:pPr>
            <a:r>
              <a:rPr lang="en-US" dirty="0"/>
              <a:t>A substance is what persists over interval of time.</a:t>
            </a:r>
          </a:p>
          <a:p>
            <a:pPr marL="0" indent="0">
              <a:buNone/>
            </a:pPr>
            <a:br>
              <a:rPr lang="en-US" dirty="0"/>
            </a:br>
            <a:r>
              <a:rPr lang="en-US" dirty="0"/>
              <a:t>Definitions 1 and 2 maybe refer to God!</a:t>
            </a:r>
          </a:p>
          <a:p>
            <a:pPr marL="0" indent="0">
              <a:buNone/>
            </a:pPr>
            <a:r>
              <a:rPr lang="en-US" dirty="0"/>
              <a:t>What are physical (finite) substances (3 or 4)?</a:t>
            </a:r>
          </a:p>
        </p:txBody>
      </p:sp>
      <p:sp>
        <p:nvSpPr>
          <p:cNvPr id="4" name="Slide Number Placeholder 3">
            <a:extLst>
              <a:ext uri="{FF2B5EF4-FFF2-40B4-BE49-F238E27FC236}">
                <a16:creationId xmlns:a16="http://schemas.microsoft.com/office/drawing/2014/main" id="{4CD1BDE3-8CB5-DE05-F8E3-6A29D0E0F4F8}"/>
              </a:ext>
            </a:extLst>
          </p:cNvPr>
          <p:cNvSpPr>
            <a:spLocks noGrp="1"/>
          </p:cNvSpPr>
          <p:nvPr>
            <p:ph type="sldNum" sz="quarter" idx="12"/>
          </p:nvPr>
        </p:nvSpPr>
        <p:spPr/>
        <p:txBody>
          <a:bodyPr/>
          <a:lstStyle/>
          <a:p>
            <a:fld id="{CFBB6ADE-E75F-EC4C-A5D7-2AC4FB333CE6}" type="slidenum">
              <a:rPr lang="en-US" smtClean="0"/>
              <a:t>5</a:t>
            </a:fld>
            <a:endParaRPr lang="en-US"/>
          </a:p>
        </p:txBody>
      </p:sp>
    </p:spTree>
    <p:extLst>
      <p:ext uri="{BB962C8B-B14F-4D97-AF65-F5344CB8AC3E}">
        <p14:creationId xmlns:p14="http://schemas.microsoft.com/office/powerpoint/2010/main" val="3319222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A0CC3-8F35-1441-6F90-09BE53894711}"/>
              </a:ext>
            </a:extLst>
          </p:cNvPr>
          <p:cNvSpPr>
            <a:spLocks noGrp="1"/>
          </p:cNvSpPr>
          <p:nvPr>
            <p:ph type="title"/>
          </p:nvPr>
        </p:nvSpPr>
        <p:spPr/>
        <p:txBody>
          <a:bodyPr/>
          <a:lstStyle/>
          <a:p>
            <a:r>
              <a:rPr lang="en-US" dirty="0"/>
              <a:t>The Quantum Puzzle</a:t>
            </a:r>
          </a:p>
        </p:txBody>
      </p:sp>
      <p:sp>
        <p:nvSpPr>
          <p:cNvPr id="3" name="Content Placeholder 2">
            <a:extLst>
              <a:ext uri="{FF2B5EF4-FFF2-40B4-BE49-F238E27FC236}">
                <a16:creationId xmlns:a16="http://schemas.microsoft.com/office/drawing/2014/main" id="{1CAE3323-FD2D-4435-4A1E-DA1D38EE3A52}"/>
              </a:ext>
            </a:extLst>
          </p:cNvPr>
          <p:cNvSpPr>
            <a:spLocks noGrp="1"/>
          </p:cNvSpPr>
          <p:nvPr>
            <p:ph idx="1"/>
          </p:nvPr>
        </p:nvSpPr>
        <p:spPr/>
        <p:txBody>
          <a:bodyPr>
            <a:normAutofit lnSpcReduction="10000"/>
          </a:bodyPr>
          <a:lstStyle/>
          <a:p>
            <a:r>
              <a:rPr lang="en-US" dirty="0"/>
              <a:t>Trying to understand what quantum physics means is difficult, and a problem physics has now had for over 100 years.  </a:t>
            </a:r>
          </a:p>
          <a:p>
            <a:r>
              <a:rPr lang="en-US" dirty="0"/>
              <a:t>We ask “what is the world made of, such that quantum theory could be true?”  </a:t>
            </a:r>
          </a:p>
          <a:p>
            <a:r>
              <a:rPr lang="en-US" dirty="0"/>
              <a:t>Many answers have been suggested, but none convincing. </a:t>
            </a:r>
          </a:p>
          <a:p>
            <a:r>
              <a:rPr lang="en-US" dirty="0"/>
              <a:t>The world could be a wave, a shape, an event, particles, energy, an experimental result, propensity, potentiality, actuality, mind or material. </a:t>
            </a:r>
          </a:p>
        </p:txBody>
      </p:sp>
      <p:sp>
        <p:nvSpPr>
          <p:cNvPr id="4" name="Slide Number Placeholder 3">
            <a:extLst>
              <a:ext uri="{FF2B5EF4-FFF2-40B4-BE49-F238E27FC236}">
                <a16:creationId xmlns:a16="http://schemas.microsoft.com/office/drawing/2014/main" id="{01E8F419-F36A-1000-53F3-33E99B4BCA5D}"/>
              </a:ext>
            </a:extLst>
          </p:cNvPr>
          <p:cNvSpPr>
            <a:spLocks noGrp="1"/>
          </p:cNvSpPr>
          <p:nvPr>
            <p:ph type="sldNum" sz="quarter" idx="12"/>
          </p:nvPr>
        </p:nvSpPr>
        <p:spPr/>
        <p:txBody>
          <a:bodyPr/>
          <a:lstStyle/>
          <a:p>
            <a:fld id="{CFBB6ADE-E75F-EC4C-A5D7-2AC4FB333CE6}" type="slidenum">
              <a:rPr lang="en-US" smtClean="0"/>
              <a:t>6</a:t>
            </a:fld>
            <a:endParaRPr lang="en-US"/>
          </a:p>
        </p:txBody>
      </p:sp>
    </p:spTree>
    <p:extLst>
      <p:ext uri="{BB962C8B-B14F-4D97-AF65-F5344CB8AC3E}">
        <p14:creationId xmlns:p14="http://schemas.microsoft.com/office/powerpoint/2010/main" val="4216190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AD07-D357-7044-9BB9-48A70F696E2D}"/>
              </a:ext>
            </a:extLst>
          </p:cNvPr>
          <p:cNvSpPr>
            <a:spLocks noGrp="1"/>
          </p:cNvSpPr>
          <p:nvPr>
            <p:ph type="title"/>
          </p:nvPr>
        </p:nvSpPr>
        <p:spPr/>
        <p:txBody>
          <a:bodyPr/>
          <a:lstStyle/>
          <a:p>
            <a:r>
              <a:rPr lang="en-US" dirty="0"/>
              <a:t>Quantum measurement problem</a:t>
            </a:r>
          </a:p>
        </p:txBody>
      </p:sp>
      <p:sp>
        <p:nvSpPr>
          <p:cNvPr id="3" name="Content Placeholder 2">
            <a:extLst>
              <a:ext uri="{FF2B5EF4-FFF2-40B4-BE49-F238E27FC236}">
                <a16:creationId xmlns:a16="http://schemas.microsoft.com/office/drawing/2014/main" id="{9F000139-799A-B34A-A8C4-991CFD640975}"/>
              </a:ext>
            </a:extLst>
          </p:cNvPr>
          <p:cNvSpPr>
            <a:spLocks noGrp="1"/>
          </p:cNvSpPr>
          <p:nvPr>
            <p:ph idx="1"/>
          </p:nvPr>
        </p:nvSpPr>
        <p:spPr>
          <a:xfrm>
            <a:off x="639159" y="1825625"/>
            <a:ext cx="8168509" cy="4351338"/>
          </a:xfrm>
        </p:spPr>
        <p:txBody>
          <a:bodyPr>
            <a:normAutofit fontScale="70000" lnSpcReduction="20000"/>
          </a:bodyPr>
          <a:lstStyle/>
          <a:p>
            <a:r>
              <a:rPr lang="en-US" dirty="0"/>
              <a:t>Contrast between classical and quantum waves:</a:t>
            </a:r>
          </a:p>
          <a:p>
            <a:pPr lvl="1">
              <a:lnSpc>
                <a:spcPct val="120000"/>
              </a:lnSpc>
            </a:pPr>
            <a:r>
              <a:rPr lang="en-US" u="sng" dirty="0"/>
              <a:t>Classical</a:t>
            </a:r>
            <a:r>
              <a:rPr lang="en-US" dirty="0"/>
              <a:t> waves (e.g. air or ocean) affect </a:t>
            </a:r>
            <a:r>
              <a:rPr lang="en-US" u="sng" dirty="0"/>
              <a:t>everywhere</a:t>
            </a:r>
            <a:r>
              <a:rPr lang="en-US" dirty="0"/>
              <a:t> where that wave is</a:t>
            </a:r>
          </a:p>
          <a:p>
            <a:pPr lvl="1">
              <a:lnSpc>
                <a:spcPct val="120000"/>
              </a:lnSpc>
            </a:pPr>
            <a:r>
              <a:rPr lang="en-US" u="sng" dirty="0"/>
              <a:t>Quantum</a:t>
            </a:r>
            <a:r>
              <a:rPr lang="en-US" dirty="0"/>
              <a:t> waves (e.g. electrons or light) affect </a:t>
            </a:r>
            <a:r>
              <a:rPr lang="en-US" u="sng" dirty="0"/>
              <a:t>only one</a:t>
            </a:r>
            <a:r>
              <a:rPr lang="en-US" dirty="0"/>
              <a:t> place in where that wave is.</a:t>
            </a:r>
          </a:p>
          <a:p>
            <a:pPr>
              <a:lnSpc>
                <a:spcPct val="100000"/>
              </a:lnSpc>
            </a:pPr>
            <a:r>
              <a:rPr lang="en-US" dirty="0"/>
              <a:t>Quantum problem also known as:</a:t>
            </a:r>
          </a:p>
          <a:p>
            <a:pPr lvl="1">
              <a:lnSpc>
                <a:spcPct val="100000"/>
              </a:lnSpc>
            </a:pPr>
            <a:r>
              <a:rPr lang="en-US" dirty="0"/>
              <a:t>“Reduction of the wave packet” </a:t>
            </a:r>
          </a:p>
          <a:p>
            <a:pPr lvl="1">
              <a:lnSpc>
                <a:spcPct val="100000"/>
              </a:lnSpc>
            </a:pPr>
            <a:endParaRPr lang="en-US" dirty="0"/>
          </a:p>
          <a:p>
            <a:pPr lvl="1">
              <a:lnSpc>
                <a:spcPct val="100000"/>
              </a:lnSpc>
            </a:pPr>
            <a:endParaRPr lang="en-US" dirty="0"/>
          </a:p>
          <a:p>
            <a:pPr lvl="1">
              <a:lnSpc>
                <a:spcPct val="100000"/>
              </a:lnSpc>
            </a:pPr>
            <a:endParaRPr lang="en-US" dirty="0"/>
          </a:p>
          <a:p>
            <a:pPr lvl="1">
              <a:lnSpc>
                <a:spcPct val="100000"/>
              </a:lnSpc>
            </a:pPr>
            <a:endParaRPr lang="en-US" dirty="0"/>
          </a:p>
          <a:p>
            <a:pPr lvl="1">
              <a:lnSpc>
                <a:spcPct val="100000"/>
              </a:lnSpc>
            </a:pPr>
            <a:r>
              <a:rPr lang="en-US" dirty="0"/>
              <a:t>“Selection of actual outcome”</a:t>
            </a:r>
          </a:p>
          <a:p>
            <a:pPr lvl="1">
              <a:lnSpc>
                <a:spcPct val="100000"/>
              </a:lnSpc>
            </a:pPr>
            <a:r>
              <a:rPr lang="en-US" dirty="0"/>
              <a:t>”Reducing a superposition of alternatives to only one actually occurring”</a:t>
            </a:r>
          </a:p>
          <a:p>
            <a:pPr>
              <a:lnSpc>
                <a:spcPct val="100000"/>
              </a:lnSpc>
            </a:pPr>
            <a:r>
              <a:rPr lang="en-US" strike="sngStrike" dirty="0"/>
              <a:t>Is it a </a:t>
            </a:r>
            <a:r>
              <a:rPr lang="en-US" u="sng" strike="sngStrike" dirty="0"/>
              <a:t>particle</a:t>
            </a:r>
            <a:r>
              <a:rPr lang="en-US" strike="sngStrike" dirty="0"/>
              <a:t> being produced or revealed in such measurements?</a:t>
            </a:r>
          </a:p>
          <a:p>
            <a:pPr>
              <a:lnSpc>
                <a:spcPct val="100000"/>
              </a:lnSpc>
            </a:pPr>
            <a:r>
              <a:rPr lang="en-US" strike="sngStrike" dirty="0"/>
              <a:t>Which is spread out like a </a:t>
            </a:r>
            <a:r>
              <a:rPr lang="en-US" u="sng" strike="sngStrike" dirty="0"/>
              <a:t>wave</a:t>
            </a:r>
            <a:r>
              <a:rPr lang="en-US" strike="sngStrike" dirty="0"/>
              <a:t>?  But what is compact like a particle?</a:t>
            </a:r>
          </a:p>
          <a:p>
            <a:pPr>
              <a:lnSpc>
                <a:spcPct val="100000"/>
              </a:lnSpc>
            </a:pPr>
            <a:endParaRPr lang="en-US" dirty="0"/>
          </a:p>
        </p:txBody>
      </p:sp>
      <p:sp>
        <p:nvSpPr>
          <p:cNvPr id="6" name="Slide Number Placeholder 5">
            <a:extLst>
              <a:ext uri="{FF2B5EF4-FFF2-40B4-BE49-F238E27FC236}">
                <a16:creationId xmlns:a16="http://schemas.microsoft.com/office/drawing/2014/main" id="{59777947-21D0-B743-9CA6-BE22EDACD6D1}"/>
              </a:ext>
            </a:extLst>
          </p:cNvPr>
          <p:cNvSpPr>
            <a:spLocks noGrp="1"/>
          </p:cNvSpPr>
          <p:nvPr>
            <p:ph type="sldNum" sz="quarter" idx="12"/>
          </p:nvPr>
        </p:nvSpPr>
        <p:spPr/>
        <p:txBody>
          <a:bodyPr/>
          <a:lstStyle/>
          <a:p>
            <a:fld id="{4ABD98A0-4BF1-7E47-BB21-5BA1B0BA853D}" type="slidenum">
              <a:rPr lang="en-US" smtClean="0"/>
              <a:pPr/>
              <a:t>7</a:t>
            </a:fld>
            <a:endParaRPr lang="en-US" dirty="0"/>
          </a:p>
        </p:txBody>
      </p:sp>
      <p:pic>
        <p:nvPicPr>
          <p:cNvPr id="8" name="Picture 7">
            <a:extLst>
              <a:ext uri="{FF2B5EF4-FFF2-40B4-BE49-F238E27FC236}">
                <a16:creationId xmlns:a16="http://schemas.microsoft.com/office/drawing/2014/main" id="{EE18AA74-6071-EA4D-941B-BFD6E9C0BF61}"/>
              </a:ext>
            </a:extLst>
          </p:cNvPr>
          <p:cNvPicPr>
            <a:picLocks noChangeAspect="1"/>
          </p:cNvPicPr>
          <p:nvPr/>
        </p:nvPicPr>
        <p:blipFill>
          <a:blip r:embed="rId2"/>
          <a:stretch>
            <a:fillRect/>
          </a:stretch>
        </p:blipFill>
        <p:spPr>
          <a:xfrm>
            <a:off x="4162980" y="3597533"/>
            <a:ext cx="2955597" cy="998649"/>
          </a:xfrm>
          <a:prstGeom prst="rect">
            <a:avLst/>
          </a:prstGeom>
        </p:spPr>
      </p:pic>
    </p:spTree>
    <p:extLst>
      <p:ext uri="{BB962C8B-B14F-4D97-AF65-F5344CB8AC3E}">
        <p14:creationId xmlns:p14="http://schemas.microsoft.com/office/powerpoint/2010/main" val="64528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91E41-5F95-1910-594A-6CD5F5CB6F38}"/>
              </a:ext>
            </a:extLst>
          </p:cNvPr>
          <p:cNvSpPr>
            <a:spLocks noGrp="1"/>
          </p:cNvSpPr>
          <p:nvPr>
            <p:ph type="title"/>
          </p:nvPr>
        </p:nvSpPr>
        <p:spPr/>
        <p:txBody>
          <a:bodyPr/>
          <a:lstStyle/>
          <a:p>
            <a:r>
              <a:rPr lang="en-US" dirty="0"/>
              <a:t>Any quantum substance?</a:t>
            </a:r>
          </a:p>
        </p:txBody>
      </p:sp>
      <p:sp>
        <p:nvSpPr>
          <p:cNvPr id="3" name="Content Placeholder 2">
            <a:extLst>
              <a:ext uri="{FF2B5EF4-FFF2-40B4-BE49-F238E27FC236}">
                <a16:creationId xmlns:a16="http://schemas.microsoft.com/office/drawing/2014/main" id="{91F2D126-5417-AD8E-0043-BEEDBC7842E8}"/>
              </a:ext>
            </a:extLst>
          </p:cNvPr>
          <p:cNvSpPr>
            <a:spLocks noGrp="1"/>
          </p:cNvSpPr>
          <p:nvPr>
            <p:ph idx="1"/>
          </p:nvPr>
        </p:nvSpPr>
        <p:spPr>
          <a:xfrm>
            <a:off x="628649" y="1825625"/>
            <a:ext cx="8305143" cy="4530726"/>
          </a:xfrm>
        </p:spPr>
        <p:txBody>
          <a:bodyPr>
            <a:normAutofit/>
          </a:bodyPr>
          <a:lstStyle/>
          <a:p>
            <a:r>
              <a:rPr lang="en-US" dirty="0"/>
              <a:t>What </a:t>
            </a:r>
            <a:r>
              <a:rPr lang="en-US" i="1" dirty="0"/>
              <a:t>is</a:t>
            </a:r>
            <a:r>
              <a:rPr lang="en-US" dirty="0"/>
              <a:t> a quantum substance? </a:t>
            </a:r>
          </a:p>
          <a:p>
            <a:r>
              <a:rPr lang="en-US" dirty="0"/>
              <a:t>Quantum physics has waves , particles, measurement events, experimental results.</a:t>
            </a:r>
          </a:p>
          <a:p>
            <a:r>
              <a:rPr lang="en-US" dirty="0"/>
              <a:t>Measurements are like change : </a:t>
            </a:r>
            <a:br>
              <a:rPr lang="en-US" dirty="0"/>
            </a:br>
            <a:r>
              <a:rPr lang="en-US" dirty="0"/>
              <a:t>      potential ➨ actual    (after Aristotle).</a:t>
            </a:r>
          </a:p>
          <a:p>
            <a:pPr lvl="1"/>
            <a:r>
              <a:rPr lang="en-US" dirty="0"/>
              <a:t>But what is potential? </a:t>
            </a:r>
            <a:br>
              <a:rPr lang="en-US" dirty="0"/>
            </a:br>
            <a:r>
              <a:rPr lang="en-US" dirty="0"/>
              <a:t>And what is actual? </a:t>
            </a:r>
          </a:p>
          <a:p>
            <a:r>
              <a:rPr lang="en-US" dirty="0"/>
              <a:t>Popper: ‘</a:t>
            </a:r>
            <a:r>
              <a:rPr lang="en-US" b="1" dirty="0"/>
              <a:t>propensity</a:t>
            </a:r>
            <a:r>
              <a:rPr lang="en-US" dirty="0"/>
              <a:t>’ is what is potential.</a:t>
            </a:r>
            <a:br>
              <a:rPr lang="en-US" dirty="0"/>
            </a:br>
            <a:r>
              <a:rPr lang="en-US" dirty="0"/>
              <a:t>It exists before giving actual result.</a:t>
            </a:r>
            <a:br>
              <a:rPr lang="en-US" dirty="0"/>
            </a:br>
            <a:r>
              <a:rPr lang="en-US" dirty="0"/>
              <a:t>Then produces an actual outcome by probabilities.</a:t>
            </a:r>
          </a:p>
        </p:txBody>
      </p:sp>
      <p:sp>
        <p:nvSpPr>
          <p:cNvPr id="4" name="Slide Number Placeholder 3">
            <a:extLst>
              <a:ext uri="{FF2B5EF4-FFF2-40B4-BE49-F238E27FC236}">
                <a16:creationId xmlns:a16="http://schemas.microsoft.com/office/drawing/2014/main" id="{4506672E-8DB3-58D9-3F61-2140E8BD7EA8}"/>
              </a:ext>
            </a:extLst>
          </p:cNvPr>
          <p:cNvSpPr>
            <a:spLocks noGrp="1"/>
          </p:cNvSpPr>
          <p:nvPr>
            <p:ph type="sldNum" sz="quarter" idx="12"/>
          </p:nvPr>
        </p:nvSpPr>
        <p:spPr/>
        <p:txBody>
          <a:bodyPr/>
          <a:lstStyle/>
          <a:p>
            <a:fld id="{CFBB6ADE-E75F-EC4C-A5D7-2AC4FB333CE6}" type="slidenum">
              <a:rPr lang="en-US" smtClean="0"/>
              <a:t>8</a:t>
            </a:fld>
            <a:endParaRPr lang="en-US"/>
          </a:p>
        </p:txBody>
      </p:sp>
    </p:spTree>
    <p:extLst>
      <p:ext uri="{BB962C8B-B14F-4D97-AF65-F5344CB8AC3E}">
        <p14:creationId xmlns:p14="http://schemas.microsoft.com/office/powerpoint/2010/main" val="1233974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0DB54-B0D8-4458-0B1E-23C1C4D0B121}"/>
              </a:ext>
            </a:extLst>
          </p:cNvPr>
          <p:cNvSpPr>
            <a:spLocks noGrp="1"/>
          </p:cNvSpPr>
          <p:nvPr>
            <p:ph type="title"/>
          </p:nvPr>
        </p:nvSpPr>
        <p:spPr/>
        <p:txBody>
          <a:bodyPr/>
          <a:lstStyle/>
          <a:p>
            <a:r>
              <a:rPr lang="en-US" dirty="0"/>
              <a:t>‘Love’ in Swedenborg</a:t>
            </a:r>
          </a:p>
        </p:txBody>
      </p:sp>
      <p:sp>
        <p:nvSpPr>
          <p:cNvPr id="3" name="Content Placeholder 2">
            <a:extLst>
              <a:ext uri="{FF2B5EF4-FFF2-40B4-BE49-F238E27FC236}">
                <a16:creationId xmlns:a16="http://schemas.microsoft.com/office/drawing/2014/main" id="{A3028ABA-499E-8CF6-78C6-D1539DD8AA42}"/>
              </a:ext>
            </a:extLst>
          </p:cNvPr>
          <p:cNvSpPr>
            <a:spLocks noGrp="1"/>
          </p:cNvSpPr>
          <p:nvPr>
            <p:ph idx="1"/>
          </p:nvPr>
        </p:nvSpPr>
        <p:spPr>
          <a:xfrm>
            <a:off x="628650" y="1825625"/>
            <a:ext cx="8135340" cy="4351338"/>
          </a:xfrm>
        </p:spPr>
        <p:txBody>
          <a:bodyPr>
            <a:normAutofit lnSpcReduction="10000"/>
          </a:bodyPr>
          <a:lstStyle/>
          <a:p>
            <a:r>
              <a:rPr lang="en-US" dirty="0"/>
              <a:t>Love is the life of all creatures (DLW 1)</a:t>
            </a:r>
          </a:p>
          <a:p>
            <a:r>
              <a:rPr lang="en-US" dirty="0"/>
              <a:t>Love is the essence and being of all  (DLW 53)</a:t>
            </a:r>
          </a:p>
          <a:p>
            <a:pPr marL="0" indent="0">
              <a:buNone/>
            </a:pPr>
            <a:endParaRPr lang="en-US" dirty="0"/>
          </a:p>
          <a:p>
            <a:pPr marL="0" indent="0">
              <a:buNone/>
            </a:pPr>
            <a:r>
              <a:rPr lang="en-US" dirty="0"/>
              <a:t>Love necessarily persists over an interval of time:</a:t>
            </a:r>
          </a:p>
          <a:p>
            <a:pPr marL="0" indent="0">
              <a:buNone/>
            </a:pPr>
            <a:r>
              <a:rPr lang="en-US" dirty="0"/>
              <a:t>	We feel the desire; </a:t>
            </a:r>
            <a:br>
              <a:rPr lang="en-US" dirty="0"/>
            </a:br>
            <a:r>
              <a:rPr lang="en-US" dirty="0"/>
              <a:t>	we think about  how and when to act;</a:t>
            </a:r>
          </a:p>
          <a:p>
            <a:pPr marL="0" indent="0">
              <a:buNone/>
            </a:pPr>
            <a:r>
              <a:rPr lang="en-US" dirty="0"/>
              <a:t>	we act at a later time.</a:t>
            </a:r>
          </a:p>
          <a:p>
            <a:pPr marL="0" indent="0">
              <a:buNone/>
            </a:pPr>
            <a:br>
              <a:rPr lang="en-US" dirty="0"/>
            </a:br>
            <a:r>
              <a:rPr lang="en-US" dirty="0"/>
              <a:t>‘Love’ is substance in that sense (at least).</a:t>
            </a:r>
            <a:br>
              <a:rPr lang="en-US" dirty="0"/>
            </a:br>
            <a:r>
              <a:rPr lang="en-US" dirty="0"/>
              <a:t>Love has form (the understanding).</a:t>
            </a:r>
          </a:p>
          <a:p>
            <a:pPr marL="0" indent="0">
              <a:buNone/>
            </a:pPr>
            <a:endParaRPr lang="en-US" dirty="0"/>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6511D88-A763-D3A7-DC6E-D8840D7E58F1}"/>
              </a:ext>
            </a:extLst>
          </p:cNvPr>
          <p:cNvSpPr>
            <a:spLocks noGrp="1"/>
          </p:cNvSpPr>
          <p:nvPr>
            <p:ph type="sldNum" sz="quarter" idx="12"/>
          </p:nvPr>
        </p:nvSpPr>
        <p:spPr/>
        <p:txBody>
          <a:bodyPr/>
          <a:lstStyle/>
          <a:p>
            <a:fld id="{CFBB6ADE-E75F-EC4C-A5D7-2AC4FB333CE6}" type="slidenum">
              <a:rPr lang="en-US" smtClean="0"/>
              <a:t>9</a:t>
            </a:fld>
            <a:endParaRPr lang="en-US"/>
          </a:p>
        </p:txBody>
      </p:sp>
    </p:spTree>
    <p:extLst>
      <p:ext uri="{BB962C8B-B14F-4D97-AF65-F5344CB8AC3E}">
        <p14:creationId xmlns:p14="http://schemas.microsoft.com/office/powerpoint/2010/main" val="23737705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674</TotalTime>
  <Words>2557</Words>
  <Application>Microsoft Macintosh PowerPoint</Application>
  <PresentationFormat>Letter Paper (8.5x11 in)</PresentationFormat>
  <Paragraphs>490</Paragraphs>
  <Slides>31</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8" baseType="lpstr">
      <vt:lpstr>Aptos</vt:lpstr>
      <vt:lpstr>Aptos Display</vt:lpstr>
      <vt:lpstr>Arial</vt:lpstr>
      <vt:lpstr>Calibri</vt:lpstr>
      <vt:lpstr>Impact</vt:lpstr>
      <vt:lpstr>Office Theme</vt:lpstr>
      <vt:lpstr>Document</vt:lpstr>
      <vt:lpstr>New and Useful Ideas in Physics and Psychology, from Swedenborg</vt:lpstr>
      <vt:lpstr>Finding Swedenborg ideas that solve problems in science</vt:lpstr>
      <vt:lpstr>My story</vt:lpstr>
      <vt:lpstr>Part I A Physics Problem:</vt:lpstr>
      <vt:lpstr>Ideas of ‘Substance’ in philosophy</vt:lpstr>
      <vt:lpstr>The Quantum Puzzle</vt:lpstr>
      <vt:lpstr>Quantum measurement problem</vt:lpstr>
      <vt:lpstr>Any quantum substance?</vt:lpstr>
      <vt:lpstr>‘Love’ in Swedenborg</vt:lpstr>
      <vt:lpstr>Divine Love and Wisdom  §53</vt:lpstr>
      <vt:lpstr>Now for the burning bush!</vt:lpstr>
      <vt:lpstr>‘Love’ in Swedenborg compared with ‘Propensity’ in physics</vt:lpstr>
      <vt:lpstr>‘Love’ in Swedenborg corresponds ‘Propensity’ in physics</vt:lpstr>
      <vt:lpstr>Generalizing ‘propensity’ </vt:lpstr>
      <vt:lpstr>Part II A Psychology Problem:</vt:lpstr>
      <vt:lpstr>Jean Piaget</vt:lpstr>
      <vt:lpstr>Piaget’s stages</vt:lpstr>
      <vt:lpstr>Erik Erikson: Eight stages of psychosocial development, according to Erikson (1956)</vt:lpstr>
      <vt:lpstr>John Gowan</vt:lpstr>
      <vt:lpstr>Gowan’s extensions in his 3x3 grid</vt:lpstr>
      <vt:lpstr>Now for the burning bush!</vt:lpstr>
      <vt:lpstr>Gowan labeled with both axes: Love / Understanding / Action</vt:lpstr>
      <vt:lpstr>Discrete degrees in the mental</vt:lpstr>
      <vt:lpstr>Three degrees</vt:lpstr>
      <vt:lpstr>Three sub-degrees with degrees</vt:lpstr>
      <vt:lpstr>Using these ideas</vt:lpstr>
      <vt:lpstr>These degrees connected by influx: downward and to the right</vt:lpstr>
      <vt:lpstr>Connecting Mental to the Spiritual and Physical Degrees</vt:lpstr>
      <vt:lpstr>Part of the Biggest Picture</vt:lpstr>
      <vt:lpstr>Degrees and Sub-degrees  (simpler names)</vt:lpstr>
      <vt:lpstr>Further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Ian Thompson</dc:creator>
  <cp:lastModifiedBy>Ian Thompson</cp:lastModifiedBy>
  <cp:revision>29</cp:revision>
  <cp:lastPrinted>2025-10-24T18:58:15Z</cp:lastPrinted>
  <dcterms:created xsi:type="dcterms:W3CDTF">2025-10-10T16:23:21Z</dcterms:created>
  <dcterms:modified xsi:type="dcterms:W3CDTF">2025-10-24T18:58:23Z</dcterms:modified>
</cp:coreProperties>
</file>